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60" r:id="rId3"/>
    <p:sldId id="262" r:id="rId4"/>
    <p:sldId id="273" r:id="rId5"/>
    <p:sldId id="274" r:id="rId6"/>
    <p:sldId id="275" r:id="rId7"/>
    <p:sldId id="276" r:id="rId8"/>
    <p:sldId id="284" r:id="rId9"/>
    <p:sldId id="288" r:id="rId10"/>
    <p:sldId id="278" r:id="rId11"/>
    <p:sldId id="279" r:id="rId12"/>
    <p:sldId id="287" r:id="rId13"/>
    <p:sldId id="280" r:id="rId14"/>
    <p:sldId id="281" r:id="rId15"/>
    <p:sldId id="282" r:id="rId16"/>
    <p:sldId id="283" r:id="rId17"/>
    <p:sldId id="272" r:id="rId18"/>
  </p:sldIdLst>
  <p:sldSz cx="16257588" cy="12188825"/>
  <p:notesSz cx="6858000" cy="9144000"/>
  <p:defaultTextStyle>
    <a:defPPr>
      <a:defRPr lang="en-US"/>
    </a:defPPr>
    <a:lvl1pPr marL="0" algn="l" defTabSz="81271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2719" algn="l" defTabSz="81271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25437" algn="l" defTabSz="81271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38156" algn="l" defTabSz="81271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50875" algn="l" defTabSz="81271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63594" algn="l" defTabSz="81271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76312" algn="l" defTabSz="81271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689031" algn="l" defTabSz="81271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01750" algn="l" defTabSz="81271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9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nszelová Hana" initials="BH" lastIdx="0" clrIdx="0">
    <p:extLst>
      <p:ext uri="{19B8F6BF-5375-455C-9EA6-DF929625EA0E}">
        <p15:presenceInfo xmlns:p15="http://schemas.microsoft.com/office/powerpoint/2012/main" userId="S-1-5-21-776561741-220523388-1801674531-76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7E"/>
    <a:srgbClr val="40B4E5"/>
    <a:srgbClr val="0000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614" autoAdjust="0"/>
  </p:normalViewPr>
  <p:slideViewPr>
    <p:cSldViewPr snapToObjects="1">
      <p:cViewPr varScale="1">
        <p:scale>
          <a:sx n="44" d="100"/>
          <a:sy n="44" d="100"/>
        </p:scale>
        <p:origin x="2550" y="54"/>
      </p:cViewPr>
      <p:guideLst>
        <p:guide orient="horz" pos="3839"/>
        <p:guide pos="5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D55DA-92E7-4B9A-BAF4-C89923A2DCC4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EF444-9C0F-4C31-8FA1-1CF88BB87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7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1EF444-9C0F-4C31-8FA1-1CF88BB8778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2852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1EF444-9C0F-4C31-8FA1-1CF88BB8778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509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1EF444-9C0F-4C31-8FA1-1CF88BB8778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6989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1EF444-9C0F-4C31-8FA1-1CF88BB8778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8883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1EF444-9C0F-4C31-8FA1-1CF88BB8778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3036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1EF444-9C0F-4C31-8FA1-1CF88BB8778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7192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1EF444-9C0F-4C31-8FA1-1CF88BB8778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004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1EF444-9C0F-4C31-8FA1-1CF88BB87784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774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1EF444-9C0F-4C31-8FA1-1CF88BB87784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225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1EF444-9C0F-4C31-8FA1-1CF88BB8778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486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1EF444-9C0F-4C31-8FA1-1CF88BB8778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099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1EF444-9C0F-4C31-8FA1-1CF88BB8778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814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1EF444-9C0F-4C31-8FA1-1CF88BB8778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547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1EF444-9C0F-4C31-8FA1-1CF88BB8778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292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1EF444-9C0F-4C31-8FA1-1CF88BB8778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082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1EF444-9C0F-4C31-8FA1-1CF88BB8778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670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1EF444-9C0F-4C31-8FA1-1CF88BB8778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90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19319" y="5615237"/>
            <a:ext cx="13818950" cy="707775"/>
          </a:xfrm>
          <a:prstGeom prst="rect">
            <a:avLst/>
          </a:prstGeom>
        </p:spPr>
        <p:txBody>
          <a:bodyPr lIns="162544" tIns="81272" rIns="162544" bIns="81272"/>
          <a:lstStyle>
            <a:lvl1pPr>
              <a:defRPr sz="4340" b="1" cap="all">
                <a:solidFill>
                  <a:srgbClr val="004D7E"/>
                </a:solidFill>
              </a:defRPr>
            </a:lvl1pPr>
          </a:lstStyle>
          <a:p>
            <a:r>
              <a:rPr lang="en-US" dirty="0" err="1"/>
              <a:t>Úřad</a:t>
            </a:r>
            <a:r>
              <a:rPr lang="en-US" dirty="0"/>
              <a:t> pro </a:t>
            </a:r>
            <a:r>
              <a:rPr lang="en-US" dirty="0" err="1"/>
              <a:t>ochranu</a:t>
            </a:r>
            <a:r>
              <a:rPr lang="en-US" dirty="0"/>
              <a:t> </a:t>
            </a:r>
            <a:r>
              <a:rPr lang="en-US" dirty="0" err="1"/>
              <a:t>hospodářské</a:t>
            </a:r>
            <a:r>
              <a:rPr lang="en-US" dirty="0"/>
              <a:t> </a:t>
            </a:r>
            <a:r>
              <a:rPr lang="en-US" dirty="0" err="1"/>
              <a:t>soutěže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9319" y="6323012"/>
            <a:ext cx="13818950" cy="1752600"/>
          </a:xfrm>
          <a:prstGeom prst="rect">
            <a:avLst/>
          </a:prstGeom>
        </p:spPr>
        <p:txBody>
          <a:bodyPr lIns="162544" tIns="81272" rIns="162544" bIns="81272"/>
          <a:lstStyle>
            <a:lvl1pPr marL="0" indent="0" algn="ctr">
              <a:buNone/>
              <a:defRPr sz="4300" b="1" i="0" cap="all">
                <a:solidFill>
                  <a:srgbClr val="40B4E5"/>
                </a:solidFill>
              </a:defRPr>
            </a:lvl1pPr>
            <a:lvl2pPr marL="812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0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3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6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9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0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Klikněte a změňte podnadpis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2880" y="11297236"/>
            <a:ext cx="6553914" cy="648942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 b="1">
                <a:solidFill>
                  <a:srgbClr val="004D7E"/>
                </a:solidFill>
              </a:defRPr>
            </a:lvl1pPr>
          </a:lstStyle>
          <a:p>
            <a:r>
              <a:rPr lang="en-US" dirty="0" err="1"/>
              <a:t>informace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dirty="0"/>
              <a:t> </a:t>
            </a:r>
            <a:r>
              <a:rPr lang="en-US" dirty="0" err="1"/>
              <a:t>činnosti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12880" y="912812"/>
            <a:ext cx="14631829" cy="14478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4300" b="1" i="0" cap="none">
                <a:solidFill>
                  <a:srgbClr val="004D7E"/>
                </a:solidFill>
              </a:defRPr>
            </a:lvl1pPr>
            <a:lvl2pPr marL="812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0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3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6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9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0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K</a:t>
            </a:r>
            <a:r>
              <a:rPr lang="cs-CZ" dirty="0"/>
              <a:t>likněte a změňte nadpis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812879" y="2360612"/>
            <a:ext cx="14631830" cy="8527509"/>
          </a:xfrm>
          <a:prstGeom prst="rect">
            <a:avLst/>
          </a:prstGeom>
        </p:spPr>
        <p:txBody>
          <a:bodyPr lIns="0" tIns="0" rIns="0" bIns="0"/>
          <a:lstStyle>
            <a:lvl1pPr marL="360363" indent="-360363">
              <a:buClr>
                <a:srgbClr val="40B4E5"/>
              </a:buClr>
              <a:buFont typeface="Wingdings" charset="2"/>
              <a:buChar char="§"/>
              <a:defRPr sz="2480" b="1" i="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cs-CZ" dirty="0"/>
              <a:t>Klikněte a změnte text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812879" y="11199812"/>
            <a:ext cx="3734515" cy="1588"/>
          </a:xfrm>
          <a:prstGeom prst="line">
            <a:avLst/>
          </a:prstGeom>
          <a:ln w="50800">
            <a:solidFill>
              <a:srgbClr val="40B4E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812879" y="11199812"/>
            <a:ext cx="3734515" cy="1588"/>
          </a:xfrm>
          <a:prstGeom prst="line">
            <a:avLst/>
          </a:prstGeom>
          <a:ln w="50800">
            <a:solidFill>
              <a:srgbClr val="40B4E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12880" y="11297236"/>
            <a:ext cx="6553914" cy="648942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 b="1">
                <a:solidFill>
                  <a:srgbClr val="004D7E"/>
                </a:solidFill>
              </a:defRPr>
            </a:lvl1pPr>
          </a:lstStyle>
          <a:p>
            <a:r>
              <a:rPr lang="en-US" dirty="0" err="1"/>
              <a:t>informace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dirty="0"/>
              <a:t> </a:t>
            </a:r>
            <a:r>
              <a:rPr lang="en-US" dirty="0" err="1"/>
              <a:t>činnosti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12880" y="912812"/>
            <a:ext cx="14631829" cy="14478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4300" b="1" i="0" cap="none">
                <a:solidFill>
                  <a:srgbClr val="004D7E"/>
                </a:solidFill>
              </a:defRPr>
            </a:lvl1pPr>
            <a:lvl2pPr marL="812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0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3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6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9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0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K</a:t>
            </a:r>
            <a:r>
              <a:rPr lang="cs-CZ" dirty="0"/>
              <a:t>likněte a změňte nadpis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8281193" y="2360612"/>
            <a:ext cx="7163515" cy="8527509"/>
          </a:xfrm>
          <a:prstGeom prst="rect">
            <a:avLst/>
          </a:prstGeom>
        </p:spPr>
        <p:txBody>
          <a:bodyPr lIns="0" tIns="0" rIns="0" bIns="0"/>
          <a:lstStyle>
            <a:lvl1pPr marL="360363" indent="-360363">
              <a:buClr>
                <a:srgbClr val="40B4E5"/>
              </a:buClr>
              <a:buFont typeface="Wingdings" charset="2"/>
              <a:buChar char="§"/>
              <a:defRPr sz="2480" b="1" i="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cs-CZ" dirty="0"/>
              <a:t>Klikněte a změňte text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 hasCustomPrompt="1"/>
          </p:nvPr>
        </p:nvSpPr>
        <p:spPr>
          <a:xfrm>
            <a:off x="812879" y="2360612"/>
            <a:ext cx="7163515" cy="8527509"/>
          </a:xfrm>
          <a:prstGeom prst="rect">
            <a:avLst/>
          </a:prstGeom>
        </p:spPr>
        <p:txBody>
          <a:bodyPr lIns="0" tIns="0" rIns="0" bIns="0"/>
          <a:lstStyle>
            <a:lvl1pPr marL="360363" indent="-360363">
              <a:buClr>
                <a:srgbClr val="40B4E5"/>
              </a:buClr>
              <a:buFontTx/>
              <a:buNone/>
              <a:defRPr sz="2480" b="1" i="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cs-CZ" dirty="0"/>
              <a:t>Klikněte a změňte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812879" y="11199812"/>
            <a:ext cx="3734515" cy="1588"/>
          </a:xfrm>
          <a:prstGeom prst="line">
            <a:avLst/>
          </a:prstGeom>
          <a:ln w="50800">
            <a:solidFill>
              <a:srgbClr val="40B4E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12880" y="11297236"/>
            <a:ext cx="6553914" cy="648942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 b="1">
                <a:solidFill>
                  <a:srgbClr val="004D7E"/>
                </a:solidFill>
              </a:defRPr>
            </a:lvl1pPr>
          </a:lstStyle>
          <a:p>
            <a:r>
              <a:rPr lang="en-US" dirty="0" err="1"/>
              <a:t>informace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dirty="0"/>
              <a:t> </a:t>
            </a:r>
            <a:r>
              <a:rPr lang="en-US" dirty="0" err="1"/>
              <a:t>činnosti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12880" y="912812"/>
            <a:ext cx="14631829" cy="14478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4300" b="1" i="0" cap="none">
                <a:solidFill>
                  <a:srgbClr val="004D7E"/>
                </a:solidFill>
              </a:defRPr>
            </a:lvl1pPr>
            <a:lvl2pPr marL="812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0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3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6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9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0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K</a:t>
            </a:r>
            <a:r>
              <a:rPr lang="cs-CZ" dirty="0"/>
              <a:t>likněte a změňte nadpis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4" hasCustomPrompt="1"/>
          </p:nvPr>
        </p:nvSpPr>
        <p:spPr>
          <a:xfrm>
            <a:off x="812879" y="7847013"/>
            <a:ext cx="7163515" cy="2133599"/>
          </a:xfrm>
          <a:prstGeom prst="rect">
            <a:avLst/>
          </a:prstGeom>
        </p:spPr>
        <p:txBody>
          <a:bodyPr lIns="0" tIns="0" rIns="0" bIns="0"/>
          <a:lstStyle>
            <a:lvl1pPr marL="360363" indent="-360363">
              <a:buClr>
                <a:srgbClr val="40B4E5"/>
              </a:buClr>
              <a:buFontTx/>
              <a:buNone/>
              <a:defRPr sz="2480" b="1" i="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cs-CZ" dirty="0"/>
              <a:t>Klikněte a změňte text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5" hasCustomPrompt="1"/>
          </p:nvPr>
        </p:nvSpPr>
        <p:spPr>
          <a:xfrm>
            <a:off x="8281194" y="7847013"/>
            <a:ext cx="7163515" cy="2133599"/>
          </a:xfrm>
          <a:prstGeom prst="rect">
            <a:avLst/>
          </a:prstGeom>
        </p:spPr>
        <p:txBody>
          <a:bodyPr lIns="0" tIns="0" rIns="0" bIns="0"/>
          <a:lstStyle>
            <a:lvl1pPr marL="360363" indent="-360363">
              <a:buClr>
                <a:srgbClr val="40B4E5"/>
              </a:buClr>
              <a:buFontTx/>
              <a:buNone/>
              <a:defRPr sz="2480" b="1" i="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cs-CZ" dirty="0"/>
              <a:t>Klikněte a změňte text</a:t>
            </a:r>
            <a:endParaRPr 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812881" y="2589213"/>
            <a:ext cx="7163514" cy="5029200"/>
          </a:xfrm>
          <a:prstGeom prst="rect">
            <a:avLst/>
          </a:prstGeom>
        </p:spPr>
        <p:txBody>
          <a:bodyPr lIns="162544" tIns="81272" rIns="162544" bIns="81272"/>
          <a:lstStyle>
            <a:lvl1pPr marL="0" indent="0">
              <a:buNone/>
              <a:defRPr sz="5700"/>
            </a:lvl1pPr>
            <a:lvl2pPr marL="812719" indent="0">
              <a:buNone/>
              <a:defRPr sz="5000"/>
            </a:lvl2pPr>
            <a:lvl3pPr marL="1625437" indent="0">
              <a:buNone/>
              <a:defRPr sz="4300"/>
            </a:lvl3pPr>
            <a:lvl4pPr marL="2438156" indent="0">
              <a:buNone/>
              <a:defRPr sz="3600"/>
            </a:lvl4pPr>
            <a:lvl5pPr marL="3250875" indent="0">
              <a:buNone/>
              <a:defRPr sz="3600"/>
            </a:lvl5pPr>
            <a:lvl6pPr marL="4063594" indent="0">
              <a:buNone/>
              <a:defRPr sz="3600"/>
            </a:lvl6pPr>
            <a:lvl7pPr marL="4876312" indent="0">
              <a:buNone/>
              <a:defRPr sz="3600"/>
            </a:lvl7pPr>
            <a:lvl8pPr marL="5689031" indent="0">
              <a:buNone/>
              <a:defRPr sz="3600"/>
            </a:lvl8pPr>
            <a:lvl9pPr marL="6501750" indent="0">
              <a:buNone/>
              <a:defRPr sz="3600"/>
            </a:lvl9pPr>
          </a:lstStyle>
          <a:p>
            <a:r>
              <a:rPr lang="en-US" dirty="0" err="1"/>
              <a:t>Obrázek</a:t>
            </a:r>
            <a:endParaRPr 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8281194" y="2589213"/>
            <a:ext cx="7163514" cy="5029200"/>
          </a:xfrm>
          <a:prstGeom prst="rect">
            <a:avLst/>
          </a:prstGeom>
        </p:spPr>
        <p:txBody>
          <a:bodyPr lIns="162544" tIns="81272" rIns="162544" bIns="81272"/>
          <a:lstStyle>
            <a:lvl1pPr marL="0" indent="0">
              <a:buNone/>
              <a:defRPr sz="5700"/>
            </a:lvl1pPr>
            <a:lvl2pPr marL="812719" indent="0">
              <a:buNone/>
              <a:defRPr sz="5000"/>
            </a:lvl2pPr>
            <a:lvl3pPr marL="1625437" indent="0">
              <a:buNone/>
              <a:defRPr sz="4300"/>
            </a:lvl3pPr>
            <a:lvl4pPr marL="2438156" indent="0">
              <a:buNone/>
              <a:defRPr sz="3600"/>
            </a:lvl4pPr>
            <a:lvl5pPr marL="3250875" indent="0">
              <a:buNone/>
              <a:defRPr sz="3600"/>
            </a:lvl5pPr>
            <a:lvl6pPr marL="4063594" indent="0">
              <a:buNone/>
              <a:defRPr sz="3600"/>
            </a:lvl6pPr>
            <a:lvl7pPr marL="4876312" indent="0">
              <a:buNone/>
              <a:defRPr sz="3600"/>
            </a:lvl7pPr>
            <a:lvl8pPr marL="5689031" indent="0">
              <a:buNone/>
              <a:defRPr sz="3600"/>
            </a:lvl8pPr>
            <a:lvl9pPr marL="6501750" indent="0">
              <a:buNone/>
              <a:defRPr sz="3600"/>
            </a:lvl9pPr>
          </a:lstStyle>
          <a:p>
            <a:r>
              <a:rPr lang="en-US" dirty="0" err="1"/>
              <a:t>Obrázek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812879" y="11199812"/>
            <a:ext cx="3734515" cy="1588"/>
          </a:xfrm>
          <a:prstGeom prst="line">
            <a:avLst/>
          </a:prstGeom>
          <a:ln w="50800">
            <a:solidFill>
              <a:srgbClr val="40B4E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12880" y="11297236"/>
            <a:ext cx="6553914" cy="648942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 b="1">
                <a:solidFill>
                  <a:srgbClr val="004D7E"/>
                </a:solidFill>
              </a:defRPr>
            </a:lvl1pPr>
          </a:lstStyle>
          <a:p>
            <a:r>
              <a:rPr lang="en-US" dirty="0" err="1"/>
              <a:t>informace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dirty="0"/>
              <a:t> </a:t>
            </a:r>
            <a:r>
              <a:rPr lang="en-US" dirty="0" err="1"/>
              <a:t>činnosti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0" y="0"/>
            <a:ext cx="16257588" cy="9980612"/>
          </a:xfrm>
          <a:prstGeom prst="rect">
            <a:avLst/>
          </a:prstGeom>
        </p:spPr>
        <p:txBody>
          <a:bodyPr lIns="162544" tIns="81272" rIns="162544" bIns="81272"/>
          <a:lstStyle>
            <a:lvl1pPr marL="0" indent="0">
              <a:buNone/>
              <a:defRPr sz="5700"/>
            </a:lvl1pPr>
            <a:lvl2pPr marL="812719" indent="0">
              <a:buNone/>
              <a:defRPr sz="5000"/>
            </a:lvl2pPr>
            <a:lvl3pPr marL="1625437" indent="0">
              <a:buNone/>
              <a:defRPr sz="4300"/>
            </a:lvl3pPr>
            <a:lvl4pPr marL="2438156" indent="0">
              <a:buNone/>
              <a:defRPr sz="3600"/>
            </a:lvl4pPr>
            <a:lvl5pPr marL="3250875" indent="0">
              <a:buNone/>
              <a:defRPr sz="3600"/>
            </a:lvl5pPr>
            <a:lvl6pPr marL="4063594" indent="0">
              <a:buNone/>
              <a:defRPr sz="3600"/>
            </a:lvl6pPr>
            <a:lvl7pPr marL="4876312" indent="0">
              <a:buNone/>
              <a:defRPr sz="3600"/>
            </a:lvl7pPr>
            <a:lvl8pPr marL="5689031" indent="0">
              <a:buNone/>
              <a:defRPr sz="3600"/>
            </a:lvl8pPr>
            <a:lvl9pPr marL="6501750" indent="0">
              <a:buNone/>
              <a:defRPr sz="3600"/>
            </a:lvl9pPr>
          </a:lstStyle>
          <a:p>
            <a:r>
              <a:rPr lang="en-US" dirty="0" err="1"/>
              <a:t>Obrázek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werpoint prezentace-01.png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1714"/>
            <a:ext cx="16257588" cy="121853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7" r:id="rId5"/>
  </p:sldLayoutIdLst>
  <p:txStyles>
    <p:titleStyle>
      <a:lvl1pPr algn="ctr" defTabSz="812719" rtl="0" eaLnBrk="1" latinLnBrk="0" hangingPunct="1">
        <a:spcBef>
          <a:spcPct val="0"/>
        </a:spcBef>
        <a:buNone/>
        <a:defRPr sz="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9539" indent="-609539" algn="l" defTabSz="812719" rtl="0" eaLnBrk="1" latinLnBrk="0" hangingPunct="1">
        <a:spcBef>
          <a:spcPct val="20000"/>
        </a:spcBef>
        <a:buFont typeface="Arial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0668" indent="-507949" algn="l" defTabSz="812719" rtl="0" eaLnBrk="1" latinLnBrk="0" hangingPunct="1">
        <a:spcBef>
          <a:spcPct val="20000"/>
        </a:spcBef>
        <a:buFont typeface="Arial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1797" indent="-406359" algn="l" defTabSz="812719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44516" indent="-406359" algn="l" defTabSz="812719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34" indent="-406359" algn="l" defTabSz="812719" rtl="0" eaLnBrk="1" latinLnBrk="0" hangingPunct="1">
        <a:spcBef>
          <a:spcPct val="20000"/>
        </a:spcBef>
        <a:buFont typeface="Arial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69953" indent="-406359" algn="l" defTabSz="812719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282672" indent="-406359" algn="l" defTabSz="812719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095390" indent="-406359" algn="l" defTabSz="812719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109" indent="-406359" algn="l" defTabSz="812719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27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19" algn="l" defTabSz="8127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437" algn="l" defTabSz="8127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156" algn="l" defTabSz="8127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0875" algn="l" defTabSz="8127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594" algn="l" defTabSz="8127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312" algn="l" defTabSz="8127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031" algn="l" defTabSz="8127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1750" algn="l" defTabSz="8127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7933" y="3322131"/>
            <a:ext cx="14182283" cy="1752600"/>
          </a:xfrm>
        </p:spPr>
        <p:txBody>
          <a:bodyPr/>
          <a:lstStyle/>
          <a:p>
            <a:r>
              <a:rPr lang="cs-CZ" sz="5400" dirty="0"/>
              <a:t>Jak zadat veřejnou zakázku, aby hlavním hodnoticím kritériem byla kvalita a ne cena</a:t>
            </a:r>
            <a:endParaRPr lang="cs-CZ" sz="5400" dirty="0">
              <a:solidFill>
                <a:srgbClr val="004D7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4000" cap="none" dirty="0">
              <a:solidFill>
                <a:srgbClr val="004D7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4000" cap="none" dirty="0">
              <a:solidFill>
                <a:srgbClr val="004D7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4000" cap="none" dirty="0">
                <a:solidFill>
                  <a:srgbClr val="004D7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Iveta Pospíšilíková</a:t>
            </a:r>
          </a:p>
          <a:p>
            <a:r>
              <a:rPr lang="cs-CZ" sz="3200" b="0" cap="none" dirty="0">
                <a:solidFill>
                  <a:srgbClr val="004D7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Úřad pro ochranu hospodářské soutěže,</a:t>
            </a:r>
          </a:p>
          <a:p>
            <a:r>
              <a:rPr lang="cs-CZ" sz="3200" b="0" cap="none" dirty="0">
                <a:solidFill>
                  <a:srgbClr val="004D7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ředitelka Odboru druhostupňového rozhodování </a:t>
            </a:r>
            <a:endParaRPr lang="en-US" sz="3200" b="0" cap="none" dirty="0">
              <a:solidFill>
                <a:srgbClr val="004D7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>
            <a:extLst>
              <a:ext uri="{FF2B5EF4-FFF2-40B4-BE49-F238E27FC236}">
                <a16:creationId xmlns:a16="http://schemas.microsoft.com/office/drawing/2014/main" id="{9C87D2C7-ABD1-4671-91F1-29D00F1968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R0129/2020/VZ ze dne 25. 8. 2020</a:t>
            </a:r>
            <a:br>
              <a:rPr lang="cs-CZ" sz="9600" dirty="0"/>
            </a:br>
            <a:r>
              <a:rPr lang="cs-CZ" sz="2800" dirty="0">
                <a:solidFill>
                  <a:schemeClr val="tx2"/>
                </a:solidFill>
              </a:rPr>
              <a:t>(ÚOHS-26373/2020/321/</a:t>
            </a:r>
            <a:r>
              <a:rPr lang="cs-CZ" sz="2800" dirty="0" err="1">
                <a:solidFill>
                  <a:schemeClr val="tx2"/>
                </a:solidFill>
              </a:rPr>
              <a:t>TMi</a:t>
            </a:r>
            <a:r>
              <a:rPr lang="cs-CZ" sz="2800" dirty="0">
                <a:solidFill>
                  <a:schemeClr val="tx2"/>
                </a:solidFill>
              </a:rPr>
              <a:t>)</a:t>
            </a:r>
            <a:endParaRPr lang="cs-CZ" sz="2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FB1979A0-F810-4EAA-8CDC-DC4A9853499D}"/>
              </a:ext>
            </a:extLst>
          </p:cNvPr>
          <p:cNvSpPr txBox="1">
            <a:spLocks/>
          </p:cNvSpPr>
          <p:nvPr/>
        </p:nvSpPr>
        <p:spPr>
          <a:xfrm>
            <a:off x="812879" y="2360612"/>
            <a:ext cx="14631830" cy="8527509"/>
          </a:xfrm>
          <a:prstGeom prst="rect">
            <a:avLst/>
          </a:prstGeom>
        </p:spPr>
        <p:txBody>
          <a:bodyPr lIns="0" tIns="0" rIns="0" bIns="0"/>
          <a:lstStyle>
            <a:lvl1pPr marL="360363" indent="-360363" algn="l" defTabSz="812719" rtl="0" eaLnBrk="1" latinLnBrk="0" hangingPunct="1">
              <a:spcBef>
                <a:spcPct val="20000"/>
              </a:spcBef>
              <a:buClr>
                <a:srgbClr val="40B4E5"/>
              </a:buClr>
              <a:buFont typeface="Wingdings" charset="2"/>
              <a:buChar char="§"/>
              <a:defRPr sz="248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20668" indent="-50794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1797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44516" indent="-40635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234" indent="-406359" algn="l" defTabSz="812719" rtl="0" eaLnBrk="1" latinLnBrk="0" hangingPunct="1">
              <a:spcBef>
                <a:spcPct val="20000"/>
              </a:spcBef>
              <a:buFont typeface="Arial"/>
              <a:buChar char="»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69953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82672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95390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08109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Předmětem VZ byla dodávka a instalace osvětlení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Dodavatel splnil kvalifikaci, pokud získal alespoň 3600 bodů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Cokoliv, co dodavatel získal nad 3600 bodů (až do 4200), bylo použito jako hodnoticí kritérium kvality.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Kvalifikace i hodnocení probíhalo podle stejného klíče, ale jinak šlo o oddělené nádoby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41730F8-4DF1-4472-892C-FFF3D4E48F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41162" y="-98276"/>
            <a:ext cx="4553585" cy="4001058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1C453506-E261-4EC0-BA7D-B673F4A274EA}"/>
              </a:ext>
            </a:extLst>
          </p:cNvPr>
          <p:cNvSpPr txBox="1"/>
          <p:nvPr/>
        </p:nvSpPr>
        <p:spPr>
          <a:xfrm>
            <a:off x="1072010" y="11495012"/>
            <a:ext cx="6336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bg1">
                    <a:lumMod val="50000"/>
                  </a:schemeClr>
                </a:solidFill>
              </a:rPr>
              <a:t>https://www.dtpobchod.cz/dtp-a-foto-normovane-osvetleni-zavesna-osvetleni_c36377.html</a:t>
            </a:r>
          </a:p>
        </p:txBody>
      </p:sp>
    </p:spTree>
    <p:extLst>
      <p:ext uri="{BB962C8B-B14F-4D97-AF65-F5344CB8AC3E}">
        <p14:creationId xmlns:p14="http://schemas.microsoft.com/office/powerpoint/2010/main" val="3972836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>
            <a:extLst>
              <a:ext uri="{FF2B5EF4-FFF2-40B4-BE49-F238E27FC236}">
                <a16:creationId xmlns:a16="http://schemas.microsoft.com/office/drawing/2014/main" id="{9C87D2C7-ABD1-4671-91F1-29D00F1968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 špatně vymezeného h. kritéria</a:t>
            </a:r>
            <a:endParaRPr lang="cs-CZ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FB1979A0-F810-4EAA-8CDC-DC4A9853499D}"/>
              </a:ext>
            </a:extLst>
          </p:cNvPr>
          <p:cNvSpPr txBox="1">
            <a:spLocks/>
          </p:cNvSpPr>
          <p:nvPr/>
        </p:nvSpPr>
        <p:spPr>
          <a:xfrm>
            <a:off x="812879" y="2360612"/>
            <a:ext cx="14631830" cy="8527509"/>
          </a:xfrm>
          <a:prstGeom prst="rect">
            <a:avLst/>
          </a:prstGeom>
        </p:spPr>
        <p:txBody>
          <a:bodyPr lIns="0" tIns="0" rIns="0" bIns="0"/>
          <a:lstStyle>
            <a:lvl1pPr marL="360363" indent="-360363" algn="l" defTabSz="812719" rtl="0" eaLnBrk="1" latinLnBrk="0" hangingPunct="1">
              <a:spcBef>
                <a:spcPct val="20000"/>
              </a:spcBef>
              <a:buClr>
                <a:srgbClr val="40B4E5"/>
              </a:buClr>
              <a:buFont typeface="Wingdings" charset="2"/>
              <a:buChar char="§"/>
              <a:defRPr sz="248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20668" indent="-50794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1797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44516" indent="-40635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234" indent="-406359" algn="l" defTabSz="812719" rtl="0" eaLnBrk="1" latinLnBrk="0" hangingPunct="1">
              <a:spcBef>
                <a:spcPct val="20000"/>
              </a:spcBef>
              <a:buFont typeface="Arial"/>
              <a:buChar char="»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69953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82672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95390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08109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Nepostačuje, pokud zadavatel uvede, že preferuje </a:t>
            </a:r>
            <a:r>
              <a:rPr lang="cs-CZ" sz="3600" b="0" i="1" dirty="0"/>
              <a:t>„vyšší pohodlnost výstrojních součástí, a to zejména při běžném užívání strážníky Městské policie“</a:t>
            </a:r>
            <a:r>
              <a:rPr lang="cs-CZ" sz="3600" b="0" dirty="0"/>
              <a:t>, neboť není zřejmé, jaké konkrétní parametry budou z hlediska pohodlnosti a střihu rozhodující (ÚOHS-S0124/2019 z 14.5.2019)</a:t>
            </a:r>
          </a:p>
          <a:p>
            <a:pPr algn="just"/>
            <a:endParaRPr lang="cs-CZ" sz="3600" b="0" dirty="0"/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Nepostačuje, pokud zadavatel uvede, že v rámci hodnotícího kritéria „Technická úroveň nabízeného řešení“ bude hodnotit </a:t>
            </a:r>
            <a:r>
              <a:rPr lang="cs-CZ" sz="3600" b="0" i="1" dirty="0"/>
              <a:t>„úroveň pochopení problematiky, kvalitu, komplexnost, hloubku a detailnost“</a:t>
            </a:r>
            <a:r>
              <a:rPr lang="cs-CZ" sz="3600" b="0" dirty="0"/>
              <a:t>, neboť pod uvedenými pojmy si může každý dodavatel představit něco jiného (rozsudek KS ze dne 14. 11. 2016 </a:t>
            </a:r>
            <a:r>
              <a:rPr lang="cs-CZ" sz="3600" b="0" dirty="0" err="1"/>
              <a:t>sp</a:t>
            </a:r>
            <a:r>
              <a:rPr lang="cs-CZ" sz="3600" b="0" dirty="0"/>
              <a:t>. zn. 29 </a:t>
            </a:r>
            <a:r>
              <a:rPr lang="cs-CZ" sz="3600" b="0" dirty="0" err="1"/>
              <a:t>Af</a:t>
            </a:r>
            <a:r>
              <a:rPr lang="cs-CZ" sz="3600" b="0" dirty="0"/>
              <a:t> 73/2014)</a:t>
            </a:r>
          </a:p>
        </p:txBody>
      </p:sp>
    </p:spTree>
    <p:extLst>
      <p:ext uri="{BB962C8B-B14F-4D97-AF65-F5344CB8AC3E}">
        <p14:creationId xmlns:p14="http://schemas.microsoft.com/office/powerpoint/2010/main" val="2111001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>
            <a:extLst>
              <a:ext uri="{FF2B5EF4-FFF2-40B4-BE49-F238E27FC236}">
                <a16:creationId xmlns:a16="http://schemas.microsoft.com/office/drawing/2014/main" id="{9C87D2C7-ABD1-4671-91F1-29D00F1968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cs-CZ" sz="5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</a:t>
            </a:r>
            <a:r>
              <a:rPr lang="cs-CZ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14/2020-233 ze dne 28. 2. 2022</a:t>
            </a:r>
          </a:p>
          <a:p>
            <a:r>
              <a:rPr lang="cs-CZ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(R0178/2019/VZ, S0043/2019/VZ)</a:t>
            </a:r>
            <a:endParaRPr lang="cs-CZ" sz="2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FB1979A0-F810-4EAA-8CDC-DC4A9853499D}"/>
              </a:ext>
            </a:extLst>
          </p:cNvPr>
          <p:cNvSpPr txBox="1">
            <a:spLocks/>
          </p:cNvSpPr>
          <p:nvPr/>
        </p:nvSpPr>
        <p:spPr>
          <a:xfrm>
            <a:off x="812879" y="2360612"/>
            <a:ext cx="14631830" cy="8527509"/>
          </a:xfrm>
          <a:prstGeom prst="rect">
            <a:avLst/>
          </a:prstGeom>
        </p:spPr>
        <p:txBody>
          <a:bodyPr lIns="0" tIns="0" rIns="0" bIns="0"/>
          <a:lstStyle>
            <a:lvl1pPr marL="360363" indent="-360363" algn="l" defTabSz="812719" rtl="0" eaLnBrk="1" latinLnBrk="0" hangingPunct="1">
              <a:spcBef>
                <a:spcPct val="20000"/>
              </a:spcBef>
              <a:buClr>
                <a:srgbClr val="40B4E5"/>
              </a:buClr>
              <a:buFont typeface="Wingdings" charset="2"/>
              <a:buChar char="§"/>
              <a:defRPr sz="248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20668" indent="-50794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1797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44516" indent="-40635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234" indent="-406359" algn="l" defTabSz="812719" rtl="0" eaLnBrk="1" latinLnBrk="0" hangingPunct="1">
              <a:spcBef>
                <a:spcPct val="20000"/>
              </a:spcBef>
              <a:buFont typeface="Arial"/>
              <a:buChar char="»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69953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82672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95390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08109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Zadavatel hodnotil zpracování vzorových prací (právní rozbor, zadávací dokumentace) na základě předem stanovených parametrů</a:t>
            </a:r>
          </a:p>
          <a:p>
            <a:pPr lvl="1" algn="just"/>
            <a:r>
              <a:rPr lang="cs-CZ" sz="2800" dirty="0"/>
              <a:t>Odborná úroveň, jednoznačnost a srozumitelnost, zohlednění rozhodovací praxe, přehlednost textu, …</a:t>
            </a:r>
          </a:p>
          <a:p>
            <a:pPr marL="0" indent="0" algn="just">
              <a:buNone/>
            </a:pPr>
            <a:endParaRPr lang="cs-CZ" sz="3600" b="0" dirty="0"/>
          </a:p>
          <a:p>
            <a:pPr algn="just"/>
            <a:r>
              <a:rPr lang="cs-CZ" sz="3600" b="0" dirty="0"/>
              <a:t>Zadavatel precizně zhodnotil obsah právních rozborů ve zprávě o hodnocení nabídek</a:t>
            </a:r>
          </a:p>
          <a:p>
            <a:pPr marL="0" indent="0" algn="just">
              <a:buNone/>
            </a:pPr>
            <a:endParaRPr lang="cs-CZ" sz="3600" b="0" dirty="0"/>
          </a:p>
          <a:p>
            <a:pPr algn="just"/>
            <a:r>
              <a:rPr lang="cs-CZ" sz="3600" b="0" dirty="0"/>
              <a:t>Pokud by zadavatel byl povinen do zadání právních rozborů vtělit všechny aspekty, které by hodlal hodnotit kladně, získal by od dodavatelů téměř totožné práce, z nichž by nebyl schopen vybrat dodavatele, který by lépe vyhověl jeho požadavkům</a:t>
            </a:r>
          </a:p>
          <a:p>
            <a:pPr algn="just"/>
            <a:endParaRPr lang="cs-CZ" sz="3600" b="0" dirty="0"/>
          </a:p>
          <a:p>
            <a:pPr algn="just"/>
            <a:endParaRPr lang="cs-CZ" sz="3600" b="0" dirty="0"/>
          </a:p>
          <a:p>
            <a:pPr lvl="1" algn="just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18536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>
            <a:extLst>
              <a:ext uri="{FF2B5EF4-FFF2-40B4-BE49-F238E27FC236}">
                <a16:creationId xmlns:a16="http://schemas.microsoft.com/office/drawing/2014/main" id="{9C87D2C7-ABD1-4671-91F1-29D00F1968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cs-CZ" sz="5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</a:t>
            </a:r>
            <a:r>
              <a:rPr lang="cs-CZ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14/2020-233 ze dne 28. 2. 2022</a:t>
            </a:r>
          </a:p>
          <a:p>
            <a:r>
              <a:rPr lang="cs-CZ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(R0178/2019/VZ, S0043/2019/VZ)</a:t>
            </a:r>
            <a:endParaRPr lang="cs-CZ" sz="2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FB1979A0-F810-4EAA-8CDC-DC4A9853499D}"/>
              </a:ext>
            </a:extLst>
          </p:cNvPr>
          <p:cNvSpPr txBox="1">
            <a:spLocks/>
          </p:cNvSpPr>
          <p:nvPr/>
        </p:nvSpPr>
        <p:spPr>
          <a:xfrm>
            <a:off x="812879" y="2360612"/>
            <a:ext cx="14631830" cy="8527509"/>
          </a:xfrm>
          <a:prstGeom prst="rect">
            <a:avLst/>
          </a:prstGeom>
        </p:spPr>
        <p:txBody>
          <a:bodyPr lIns="0" tIns="0" rIns="0" bIns="0"/>
          <a:lstStyle>
            <a:lvl1pPr marL="360363" indent="-360363" algn="l" defTabSz="812719" rtl="0" eaLnBrk="1" latinLnBrk="0" hangingPunct="1">
              <a:spcBef>
                <a:spcPct val="20000"/>
              </a:spcBef>
              <a:buClr>
                <a:srgbClr val="40B4E5"/>
              </a:buClr>
              <a:buFont typeface="Wingdings" charset="2"/>
              <a:buChar char="§"/>
              <a:defRPr sz="248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20668" indent="-50794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1797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44516" indent="-40635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234" indent="-406359" algn="l" defTabSz="812719" rtl="0" eaLnBrk="1" latinLnBrk="0" hangingPunct="1">
              <a:spcBef>
                <a:spcPct val="20000"/>
              </a:spcBef>
              <a:buFont typeface="Arial"/>
              <a:buChar char="»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69953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82672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95390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08109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Úřad nemůže vstupovat do pochodů hodnotitelů, ale kontroluje rámec a přezkoumatelnost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Že hodnocení umožňuje uvážení komise neznamená netransparentnost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Ze zprávy o hodnocení nabídek byl zřejmý způsob úvah hodnoticí komise i přidělené bodové hodnocení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Odečtení bodů za kvalitu práce v rámci daného dílčího kritéria </a:t>
            </a:r>
            <a:r>
              <a:rPr lang="cs-CZ" sz="3600" b="0"/>
              <a:t>je odůvodněné</a:t>
            </a:r>
            <a:endParaRPr lang="cs-CZ" sz="3600" b="0" dirty="0"/>
          </a:p>
          <a:p>
            <a:pPr algn="just"/>
            <a:endParaRPr lang="cs-CZ" sz="3600" b="0" dirty="0"/>
          </a:p>
        </p:txBody>
      </p:sp>
    </p:spTree>
    <p:extLst>
      <p:ext uri="{BB962C8B-B14F-4D97-AF65-F5344CB8AC3E}">
        <p14:creationId xmlns:p14="http://schemas.microsoft.com/office/powerpoint/2010/main" val="3511960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>
            <a:extLst>
              <a:ext uri="{FF2B5EF4-FFF2-40B4-BE49-F238E27FC236}">
                <a16:creationId xmlns:a16="http://schemas.microsoft.com/office/drawing/2014/main" id="{9C87D2C7-ABD1-4671-91F1-29D00F1968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R0055/2022/VZ ze dne 20.6.2022 (BVA)</a:t>
            </a:r>
            <a:br>
              <a:rPr lang="cs-CZ" sz="5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>
                <a:cs typeface="Arial" panose="020B0604020202020204" pitchFamily="34" charset="0"/>
              </a:rPr>
              <a:t>(ÚOHS-19996/2022/163)</a:t>
            </a:r>
            <a:endParaRPr lang="cs-CZ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FB1979A0-F810-4EAA-8CDC-DC4A9853499D}"/>
              </a:ext>
            </a:extLst>
          </p:cNvPr>
          <p:cNvSpPr txBox="1">
            <a:spLocks/>
          </p:cNvSpPr>
          <p:nvPr/>
        </p:nvSpPr>
        <p:spPr>
          <a:xfrm>
            <a:off x="812879" y="2360612"/>
            <a:ext cx="14631830" cy="8527509"/>
          </a:xfrm>
          <a:prstGeom prst="rect">
            <a:avLst/>
          </a:prstGeom>
        </p:spPr>
        <p:txBody>
          <a:bodyPr lIns="0" tIns="0" rIns="0" bIns="0"/>
          <a:lstStyle>
            <a:lvl1pPr marL="360363" indent="-360363" algn="l" defTabSz="812719" rtl="0" eaLnBrk="1" latinLnBrk="0" hangingPunct="1">
              <a:spcBef>
                <a:spcPct val="20000"/>
              </a:spcBef>
              <a:buClr>
                <a:srgbClr val="40B4E5"/>
              </a:buClr>
              <a:buFont typeface="Wingdings" charset="2"/>
              <a:buChar char="§"/>
              <a:defRPr sz="248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20668" indent="-50794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1797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44516" indent="-40635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234" indent="-406359" algn="l" defTabSz="812719" rtl="0" eaLnBrk="1" latinLnBrk="0" hangingPunct="1">
              <a:spcBef>
                <a:spcPct val="20000"/>
              </a:spcBef>
              <a:buFont typeface="Arial"/>
              <a:buChar char="»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69953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82672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95390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08109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BVA – Best </a:t>
            </a:r>
            <a:r>
              <a:rPr lang="cs-CZ" sz="3600" b="0" dirty="0" err="1"/>
              <a:t>Value</a:t>
            </a:r>
            <a:r>
              <a:rPr lang="cs-CZ" sz="3600" b="0" dirty="0"/>
              <a:t> </a:t>
            </a:r>
            <a:r>
              <a:rPr lang="cs-CZ" sz="3600" b="0" dirty="0" err="1"/>
              <a:t>Approach</a:t>
            </a:r>
            <a:r>
              <a:rPr lang="cs-CZ" sz="3600" b="0" dirty="0"/>
              <a:t> (výběr podle nejlepšího poměru kvality a ceny). Metoda umožňuje dodavatelům poskytnout „kvalitnější plnění“ a získat za něj více bodů při zachování minimálních standardů.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Kritéria hodnocení nejsou vymezena zcela přesně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Vysoké požadavky na odbornost dodavatele, který prokazuje, jak nejlépe dokáže předmět plnění realizovat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Zadavatel musí vědět co poptává, čeho chce docílit a následně posoudit, zda nabídka tyto cíle naplňuje.</a:t>
            </a:r>
          </a:p>
        </p:txBody>
      </p:sp>
    </p:spTree>
    <p:extLst>
      <p:ext uri="{BB962C8B-B14F-4D97-AF65-F5344CB8AC3E}">
        <p14:creationId xmlns:p14="http://schemas.microsoft.com/office/powerpoint/2010/main" val="2854434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>
            <a:extLst>
              <a:ext uri="{FF2B5EF4-FFF2-40B4-BE49-F238E27FC236}">
                <a16:creationId xmlns:a16="http://schemas.microsoft.com/office/drawing/2014/main" id="{9C87D2C7-ABD1-4671-91F1-29D00F1968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R0055/2022/VZ ze dne 20.6.2022 (BVA)</a:t>
            </a:r>
            <a:br>
              <a:rPr lang="cs-CZ" sz="5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>
                <a:cs typeface="Arial" panose="020B0604020202020204" pitchFamily="34" charset="0"/>
              </a:rPr>
              <a:t>(ÚOHS-19996/2022/163)</a:t>
            </a:r>
            <a:endParaRPr lang="cs-CZ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FB1979A0-F810-4EAA-8CDC-DC4A9853499D}"/>
              </a:ext>
            </a:extLst>
          </p:cNvPr>
          <p:cNvSpPr txBox="1">
            <a:spLocks/>
          </p:cNvSpPr>
          <p:nvPr/>
        </p:nvSpPr>
        <p:spPr>
          <a:xfrm>
            <a:off x="812879" y="2360612"/>
            <a:ext cx="14631830" cy="8527509"/>
          </a:xfrm>
          <a:prstGeom prst="rect">
            <a:avLst/>
          </a:prstGeom>
        </p:spPr>
        <p:txBody>
          <a:bodyPr lIns="0" tIns="0" rIns="0" bIns="0"/>
          <a:lstStyle>
            <a:lvl1pPr marL="360363" indent="-360363" algn="l" defTabSz="812719" rtl="0" eaLnBrk="1" latinLnBrk="0" hangingPunct="1">
              <a:spcBef>
                <a:spcPct val="20000"/>
              </a:spcBef>
              <a:buClr>
                <a:srgbClr val="40B4E5"/>
              </a:buClr>
              <a:buFont typeface="Wingdings" charset="2"/>
              <a:buChar char="§"/>
              <a:defRPr sz="248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20668" indent="-50794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1797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44516" indent="-40635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234" indent="-406359" algn="l" defTabSz="812719" rtl="0" eaLnBrk="1" latinLnBrk="0" hangingPunct="1">
              <a:spcBef>
                <a:spcPct val="20000"/>
              </a:spcBef>
              <a:buFont typeface="Arial"/>
              <a:buChar char="»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69953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82672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95390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08109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Zadavatel definoval v účelu VZ:</a:t>
            </a:r>
          </a:p>
          <a:p>
            <a:pPr lvl="1" algn="just"/>
            <a:r>
              <a:rPr lang="cs-CZ" sz="2800" b="0" dirty="0"/>
              <a:t>Provedení Díla v nejvyšší možné kvalitě (minimum vad, kvalita v záruční době)</a:t>
            </a:r>
          </a:p>
          <a:p>
            <a:pPr lvl="1" algn="just"/>
            <a:r>
              <a:rPr lang="cs-CZ" sz="2800" b="0" dirty="0"/>
              <a:t>Uvedení Díla do provozu včas (nejpozději v čase podle smlouvy, umožnění provozu dříve než ve smlouvě)</a:t>
            </a:r>
          </a:p>
          <a:p>
            <a:pPr lvl="1" algn="just"/>
            <a:r>
              <a:rPr lang="cs-CZ" sz="2800" b="0" dirty="0"/>
              <a:t>Zajištění co největší odolnosti Díla vůči klimatickým vlivům (povodně, </a:t>
            </a:r>
            <a:r>
              <a:rPr lang="cs-CZ" sz="2800" b="0" dirty="0" err="1"/>
              <a:t>spláví</a:t>
            </a:r>
            <a:r>
              <a:rPr lang="cs-CZ" sz="2800" b="0" dirty="0"/>
              <a:t>, zámraza)</a:t>
            </a:r>
          </a:p>
          <a:p>
            <a:pPr lvl="1" algn="just"/>
            <a:r>
              <a:rPr lang="cs-CZ" sz="2800" b="0" dirty="0"/>
              <a:t>Co nejmenší zásahy do plavebního provozu</a:t>
            </a:r>
          </a:p>
          <a:p>
            <a:pPr lvl="1" algn="just"/>
            <a:r>
              <a:rPr lang="cs-CZ" sz="2800" b="0" dirty="0"/>
              <a:t>Co nejmenší negativní vlivy na okolí a životní prostředí 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Všechny tyto požadavky zadavatel dále blíže popsal</a:t>
            </a:r>
          </a:p>
          <a:p>
            <a:pPr algn="just"/>
            <a:r>
              <a:rPr lang="cs-CZ" sz="3600" b="0" dirty="0"/>
              <a:t>Dále zadavatel hodnotil Odbornou úroveň (naplnění účelu), Rizika (ohrožení účelu) a Vlastnosti a schopnosti zástupce zhotovitele</a:t>
            </a:r>
          </a:p>
        </p:txBody>
      </p:sp>
    </p:spTree>
    <p:extLst>
      <p:ext uri="{BB962C8B-B14F-4D97-AF65-F5344CB8AC3E}">
        <p14:creationId xmlns:p14="http://schemas.microsoft.com/office/powerpoint/2010/main" val="3801038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>
            <a:extLst>
              <a:ext uri="{FF2B5EF4-FFF2-40B4-BE49-F238E27FC236}">
                <a16:creationId xmlns:a16="http://schemas.microsoft.com/office/drawing/2014/main" id="{9C87D2C7-ABD1-4671-91F1-29D00F1968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R0055/2022/VZ ze dne 20.6.2022 (BVA)</a:t>
            </a:r>
            <a:br>
              <a:rPr lang="cs-CZ" sz="5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>
                <a:cs typeface="Arial" panose="020B0604020202020204" pitchFamily="34" charset="0"/>
              </a:rPr>
              <a:t>(ÚOHS-19996/2022/163)</a:t>
            </a:r>
            <a:endParaRPr lang="cs-CZ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FB1979A0-F810-4EAA-8CDC-DC4A9853499D}"/>
              </a:ext>
            </a:extLst>
          </p:cNvPr>
          <p:cNvSpPr txBox="1">
            <a:spLocks/>
          </p:cNvSpPr>
          <p:nvPr/>
        </p:nvSpPr>
        <p:spPr>
          <a:xfrm>
            <a:off x="812879" y="2360612"/>
            <a:ext cx="14631830" cy="8527509"/>
          </a:xfrm>
          <a:prstGeom prst="rect">
            <a:avLst/>
          </a:prstGeom>
        </p:spPr>
        <p:txBody>
          <a:bodyPr lIns="0" tIns="0" rIns="0" bIns="0"/>
          <a:lstStyle>
            <a:lvl1pPr marL="360363" indent="-360363" algn="l" defTabSz="812719" rtl="0" eaLnBrk="1" latinLnBrk="0" hangingPunct="1">
              <a:spcBef>
                <a:spcPct val="20000"/>
              </a:spcBef>
              <a:buClr>
                <a:srgbClr val="40B4E5"/>
              </a:buClr>
              <a:buFont typeface="Wingdings" charset="2"/>
              <a:buChar char="§"/>
              <a:defRPr sz="248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20668" indent="-50794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1797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44516" indent="-40635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234" indent="-406359" algn="l" defTabSz="812719" rtl="0" eaLnBrk="1" latinLnBrk="0" hangingPunct="1">
              <a:spcBef>
                <a:spcPct val="20000"/>
              </a:spcBef>
              <a:buFont typeface="Arial"/>
              <a:buChar char="»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69953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82672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95390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08109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Kritéria kvality nemění předmět plnění, ale souvisí s účelem VZ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Jde o plnění nad rámec minimálních požadavků, umožňují dodavatelům projevit svoji odbornost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Všechna kritéria jsou podrobně popsaná a dodavatel musí svá tvrzení doložit, prokázat a kvantifikovat (má na to návod). V případě vlastností a schopností zástupce zhotovitele se naplnění ověřuje rozhovorem.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Kritéria nejsou čistě subjektivní, ale jsou objektivizovaná</a:t>
            </a:r>
          </a:p>
          <a:p>
            <a:pPr algn="just"/>
            <a:endParaRPr lang="cs-CZ" sz="3600" b="0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4187B066-6879-4136-9F4A-FB19CDF5B8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77466" y="2017712"/>
            <a:ext cx="1790700" cy="1790700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FC235D75-85E5-487C-8B91-352062B3366C}"/>
              </a:ext>
            </a:extLst>
          </p:cNvPr>
          <p:cNvSpPr txBox="1"/>
          <p:nvPr/>
        </p:nvSpPr>
        <p:spPr>
          <a:xfrm>
            <a:off x="1072010" y="11495012"/>
            <a:ext cx="6336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bg1">
                    <a:lumMod val="50000"/>
                  </a:schemeClr>
                </a:solidFill>
              </a:rPr>
              <a:t>https://soligna.com/best-quality-icon/</a:t>
            </a:r>
          </a:p>
        </p:txBody>
      </p:sp>
    </p:spTree>
    <p:extLst>
      <p:ext uri="{BB962C8B-B14F-4D97-AF65-F5344CB8AC3E}">
        <p14:creationId xmlns:p14="http://schemas.microsoft.com/office/powerpoint/2010/main" val="634588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F74FF7A-08E0-4833-BF70-747F385EA91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12879" y="2360612"/>
            <a:ext cx="14516715" cy="8527509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sz="4300" dirty="0">
              <a:solidFill>
                <a:srgbClr val="004D7E"/>
              </a:solidFill>
            </a:endParaRPr>
          </a:p>
          <a:p>
            <a:pPr algn="ctr"/>
            <a:r>
              <a:rPr lang="cs-CZ" sz="4300" dirty="0">
                <a:solidFill>
                  <a:srgbClr val="004D7E"/>
                </a:solidFill>
              </a:rPr>
              <a:t>Děkuji za pozornost.</a:t>
            </a:r>
          </a:p>
          <a:p>
            <a:pPr algn="ctr"/>
            <a:endParaRPr lang="cs-CZ" sz="4300" dirty="0">
              <a:solidFill>
                <a:srgbClr val="004D7E"/>
              </a:solidFill>
            </a:endParaRPr>
          </a:p>
          <a:p>
            <a:pPr algn="ctr"/>
            <a:endParaRPr lang="cs-CZ" sz="4300" dirty="0">
              <a:solidFill>
                <a:srgbClr val="004D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854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>
            <a:extLst>
              <a:ext uri="{FF2B5EF4-FFF2-40B4-BE49-F238E27FC236}">
                <a16:creationId xmlns:a16="http://schemas.microsoft.com/office/drawing/2014/main" id="{9C87D2C7-ABD1-4671-91F1-29D00F1968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5400" dirty="0">
                <a:solidFill>
                  <a:prstClr val="black"/>
                </a:solidFill>
              </a:rPr>
              <a:t>Hodnocení nabídek</a:t>
            </a:r>
            <a:endParaRPr lang="cs-CZ" sz="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3D743D-F702-42AE-A369-7896B04E2168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Nabídky jsou hodnoceny podle ekonomické výhodnosti</a:t>
            </a:r>
          </a:p>
          <a:p>
            <a:pPr marL="0" indent="0" algn="just">
              <a:buNone/>
            </a:pPr>
            <a:endParaRPr lang="cs-CZ" sz="3600" b="0" dirty="0"/>
          </a:p>
          <a:p>
            <a:pPr algn="just"/>
            <a:r>
              <a:rPr lang="cs-CZ" sz="3600" b="0" dirty="0"/>
              <a:t>Zákon umožňuje nastavení hodnoticích kritérií zohledněním méně exaktně měřitelných vlastností (estetické, uživatelské)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Nabídky ale musí být porovnatelné a naplnění kritérií ověřitelné (§ 116 odst. 3 ZZVZ)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Účelem subjektivních hodnoticích kritérií je poskytnout prostor subjektivnímu uvážení zadavatele</a:t>
            </a:r>
          </a:p>
          <a:p>
            <a:pPr algn="just"/>
            <a:endParaRPr lang="cs-CZ" sz="3600" dirty="0"/>
          </a:p>
          <a:p>
            <a:pPr algn="just"/>
            <a:endParaRPr lang="cs-CZ" sz="3600" dirty="0"/>
          </a:p>
          <a:p>
            <a:pPr algn="just"/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065552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>
            <a:extLst>
              <a:ext uri="{FF2B5EF4-FFF2-40B4-BE49-F238E27FC236}">
                <a16:creationId xmlns:a16="http://schemas.microsoft.com/office/drawing/2014/main" id="{9C87D2C7-ABD1-4671-91F1-29D00F1968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R0097/2021/VZ ze dne 6. 8. 2021</a:t>
            </a:r>
            <a:br>
              <a:rPr lang="cs-CZ" sz="4800" dirty="0"/>
            </a:br>
            <a:r>
              <a:rPr lang="cs-CZ" sz="2800" dirty="0"/>
              <a:t>[ÚOHS-21572/2021/163/</a:t>
            </a:r>
            <a:r>
              <a:rPr lang="cs-CZ" sz="2800" dirty="0" err="1"/>
              <a:t>MBr</a:t>
            </a:r>
            <a:r>
              <a:rPr lang="cs-CZ" sz="2800" dirty="0"/>
              <a:t>, ÚOHS-17568/2021/500/</a:t>
            </a:r>
            <a:r>
              <a:rPr lang="cs-CZ" sz="2800" dirty="0" err="1"/>
              <a:t>AIv</a:t>
            </a:r>
            <a:r>
              <a:rPr lang="cs-CZ" sz="2800" dirty="0"/>
              <a:t> (S0117/2021)]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FB1979A0-F810-4EAA-8CDC-DC4A9853499D}"/>
              </a:ext>
            </a:extLst>
          </p:cNvPr>
          <p:cNvSpPr txBox="1">
            <a:spLocks/>
          </p:cNvSpPr>
          <p:nvPr/>
        </p:nvSpPr>
        <p:spPr>
          <a:xfrm>
            <a:off x="812879" y="2360612"/>
            <a:ext cx="14631830" cy="8527509"/>
          </a:xfrm>
          <a:prstGeom prst="rect">
            <a:avLst/>
          </a:prstGeom>
        </p:spPr>
        <p:txBody>
          <a:bodyPr lIns="0" tIns="0" rIns="0" bIns="0"/>
          <a:lstStyle>
            <a:lvl1pPr marL="360363" indent="-360363" algn="l" defTabSz="812719" rtl="0" eaLnBrk="1" latinLnBrk="0" hangingPunct="1">
              <a:spcBef>
                <a:spcPct val="20000"/>
              </a:spcBef>
              <a:buClr>
                <a:srgbClr val="40B4E5"/>
              </a:buClr>
              <a:buFont typeface="Wingdings" charset="2"/>
              <a:buChar char="§"/>
              <a:defRPr sz="248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20668" indent="-50794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1797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44516" indent="-40635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234" indent="-406359" algn="l" defTabSz="812719" rtl="0" eaLnBrk="1" latinLnBrk="0" hangingPunct="1">
              <a:spcBef>
                <a:spcPct val="20000"/>
              </a:spcBef>
              <a:buFont typeface="Arial"/>
              <a:buChar char="»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69953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82672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95390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08109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Služby pojišťovacího makléře – kritérium „metodika postupu“ mělo naplnit účel zakázky a cíle zadavatele. Čím více, tím více bodů (4 bodovací stupně). Text Metodiky musí být formulován natolik určitě, aby se dodavatelem navrhované řešení mohlo stát součástí předmětu plnění Smlouvy a souhrnu vymahatelných povinností vybraného dodavatele ve Smlouvě.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Zadavatel nemusí přesně definovat, jakým způsobem bude přiřazovat konkrétnímu řešení konkrétní hodnotu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Podrobnější popis omezuje originální řešení, neboť tím ovlivňuje dodavatele a eliminuje tvůrčí přístup</a:t>
            </a:r>
          </a:p>
        </p:txBody>
      </p:sp>
    </p:spTree>
    <p:extLst>
      <p:ext uri="{BB962C8B-B14F-4D97-AF65-F5344CB8AC3E}">
        <p14:creationId xmlns:p14="http://schemas.microsoft.com/office/powerpoint/2010/main" val="2864525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>
            <a:extLst>
              <a:ext uri="{FF2B5EF4-FFF2-40B4-BE49-F238E27FC236}">
                <a16:creationId xmlns:a16="http://schemas.microsoft.com/office/drawing/2014/main" id="{9C87D2C7-ABD1-4671-91F1-29D00F1968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R0097/2021/VZ ze dne 6. 8. 2021</a:t>
            </a:r>
            <a:br>
              <a:rPr lang="cs-CZ" sz="9600" dirty="0"/>
            </a:br>
            <a:r>
              <a:rPr lang="cs-CZ" sz="2800" dirty="0"/>
              <a:t>[ÚOHS-21572/2021/163/</a:t>
            </a:r>
            <a:r>
              <a:rPr lang="cs-CZ" sz="2800" dirty="0" err="1"/>
              <a:t>MBr</a:t>
            </a:r>
            <a:r>
              <a:rPr lang="cs-CZ" sz="2800" dirty="0"/>
              <a:t>, ÚOHS-17568/2021/500/</a:t>
            </a:r>
            <a:r>
              <a:rPr lang="cs-CZ" sz="2800" dirty="0" err="1"/>
              <a:t>AIv</a:t>
            </a:r>
            <a:r>
              <a:rPr lang="cs-CZ" sz="2800" dirty="0"/>
              <a:t> (S0117/2021)]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78D03F3-D827-42FA-93A8-FB95DE06DE16}"/>
              </a:ext>
            </a:extLst>
          </p:cNvPr>
          <p:cNvSpPr txBox="1"/>
          <p:nvPr/>
        </p:nvSpPr>
        <p:spPr>
          <a:xfrm>
            <a:off x="207914" y="11350996"/>
            <a:ext cx="6912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https://pixabay.com/cs/illustrations/diplom-promoce-smlouva-srolovan%C3%BD-1390785/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FB1979A0-F810-4EAA-8CDC-DC4A9853499D}"/>
              </a:ext>
            </a:extLst>
          </p:cNvPr>
          <p:cNvSpPr txBox="1">
            <a:spLocks/>
          </p:cNvSpPr>
          <p:nvPr/>
        </p:nvSpPr>
        <p:spPr>
          <a:xfrm>
            <a:off x="812879" y="2360612"/>
            <a:ext cx="14631830" cy="8527509"/>
          </a:xfrm>
          <a:prstGeom prst="rect">
            <a:avLst/>
          </a:prstGeom>
        </p:spPr>
        <p:txBody>
          <a:bodyPr lIns="0" tIns="0" rIns="0" bIns="0"/>
          <a:lstStyle>
            <a:lvl1pPr marL="360363" indent="-360363" algn="l" defTabSz="812719" rtl="0" eaLnBrk="1" latinLnBrk="0" hangingPunct="1">
              <a:spcBef>
                <a:spcPct val="20000"/>
              </a:spcBef>
              <a:buClr>
                <a:srgbClr val="40B4E5"/>
              </a:buClr>
              <a:buFont typeface="Wingdings" charset="2"/>
              <a:buChar char="§"/>
              <a:defRPr sz="248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20668" indent="-50794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1797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44516" indent="-40635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234" indent="-406359" algn="l" defTabSz="812719" rtl="0" eaLnBrk="1" latinLnBrk="0" hangingPunct="1">
              <a:spcBef>
                <a:spcPct val="20000"/>
              </a:spcBef>
              <a:buFont typeface="Arial"/>
              <a:buChar char="»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69953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82672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95390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08109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5400" b="0" dirty="0"/>
          </a:p>
          <a:p>
            <a:pPr algn="just"/>
            <a:r>
              <a:rPr lang="cs-CZ" sz="3600" b="0" dirty="0"/>
              <a:t>Podrobnější stupnice hodnocení omezuje zadavatele při hodnocení a ani nezaručí vyšší transparentnost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Vysoké nároky na hodnoticí komisi (zdůvodnění)</a:t>
            </a:r>
          </a:p>
        </p:txBody>
      </p:sp>
      <p:sp>
        <p:nvSpPr>
          <p:cNvPr id="3" name="AutoShape 2" descr="Ilustrací zdarma z Diplom">
            <a:extLst>
              <a:ext uri="{FF2B5EF4-FFF2-40B4-BE49-F238E27FC236}">
                <a16:creationId xmlns:a16="http://schemas.microsoft.com/office/drawing/2014/main" id="{0B42DF24-F2D1-4E54-9930-535FF0E1C10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75600" y="594201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2505402-A544-4C14-9C9D-F1182B1852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7316" y="4798268"/>
            <a:ext cx="8357393" cy="557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140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2F427E4A-28EC-4BCE-8485-EAC21B753D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8034" y="7822604"/>
            <a:ext cx="5334000" cy="3267075"/>
          </a:xfrm>
          <a:prstGeom prst="rect">
            <a:avLst/>
          </a:prstGeom>
        </p:spPr>
      </p:pic>
      <p:sp>
        <p:nvSpPr>
          <p:cNvPr id="2" name="Podnadpis 1">
            <a:extLst>
              <a:ext uri="{FF2B5EF4-FFF2-40B4-BE49-F238E27FC236}">
                <a16:creationId xmlns:a16="http://schemas.microsoft.com/office/drawing/2014/main" id="{9C87D2C7-ABD1-4671-91F1-29D00F1968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R0073/2020/VZ ze dne 3. 7. 2020</a:t>
            </a:r>
            <a:br>
              <a:rPr lang="cs-CZ" sz="9600" dirty="0"/>
            </a:br>
            <a:r>
              <a:rPr lang="cs-CZ" sz="2800" dirty="0"/>
              <a:t>(ÚOHS-20464/2020/323/</a:t>
            </a:r>
            <a:r>
              <a:rPr lang="cs-CZ" sz="2800" dirty="0" err="1"/>
              <a:t>PBl</a:t>
            </a:r>
            <a:r>
              <a:rPr lang="cs-CZ" sz="2800" dirty="0"/>
              <a:t>)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FB1979A0-F810-4EAA-8CDC-DC4A9853499D}"/>
              </a:ext>
            </a:extLst>
          </p:cNvPr>
          <p:cNvSpPr txBox="1">
            <a:spLocks/>
          </p:cNvSpPr>
          <p:nvPr/>
        </p:nvSpPr>
        <p:spPr>
          <a:xfrm>
            <a:off x="812879" y="2360612"/>
            <a:ext cx="14631830" cy="8527509"/>
          </a:xfrm>
          <a:prstGeom prst="rect">
            <a:avLst/>
          </a:prstGeom>
        </p:spPr>
        <p:txBody>
          <a:bodyPr lIns="0" tIns="0" rIns="0" bIns="0"/>
          <a:lstStyle>
            <a:lvl1pPr marL="360363" indent="-360363" algn="l" defTabSz="812719" rtl="0" eaLnBrk="1" latinLnBrk="0" hangingPunct="1">
              <a:spcBef>
                <a:spcPct val="20000"/>
              </a:spcBef>
              <a:buClr>
                <a:srgbClr val="40B4E5"/>
              </a:buClr>
              <a:buFont typeface="Wingdings" charset="2"/>
              <a:buChar char="§"/>
              <a:defRPr sz="248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20668" indent="-50794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1797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44516" indent="-40635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234" indent="-406359" algn="l" defTabSz="812719" rtl="0" eaLnBrk="1" latinLnBrk="0" hangingPunct="1">
              <a:spcBef>
                <a:spcPct val="20000"/>
              </a:spcBef>
              <a:buFont typeface="Arial"/>
              <a:buChar char="»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69953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82672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95390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08109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3600" b="0" dirty="0"/>
          </a:p>
          <a:p>
            <a:pPr algn="just"/>
            <a:r>
              <a:rPr lang="cs-CZ" sz="3600" b="0" dirty="0"/>
              <a:t>Nákup stravenek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Hodnocení počtu smluvních partnerů ve jmenovaných ulicích v blízkosti pracoviště zadavatele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Zadavatel kritérium logicky odůvodnil – co největší výběr možností stravování u pracoviště; využití obědu v 30 min. pauze; nižší hodnota, pokud provozoven v blízkosti bude méně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403DFE4-F186-4677-93AD-513B77F32AA5}"/>
              </a:ext>
            </a:extLst>
          </p:cNvPr>
          <p:cNvSpPr txBox="1"/>
          <p:nvPr/>
        </p:nvSpPr>
        <p:spPr>
          <a:xfrm>
            <a:off x="1072010" y="1149501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bg1">
                    <a:lumMod val="50000"/>
                  </a:schemeClr>
                </a:solidFill>
              </a:rPr>
              <a:t>https://www.idnes.cz/finance/prace-a-podnikani/stravenka-benefit-hodnota-stravenky-zamestnavatel-zamestnanec-prispevek.A180823_422438_podnikani_sov</a:t>
            </a:r>
          </a:p>
        </p:txBody>
      </p:sp>
    </p:spTree>
    <p:extLst>
      <p:ext uri="{BB962C8B-B14F-4D97-AF65-F5344CB8AC3E}">
        <p14:creationId xmlns:p14="http://schemas.microsoft.com/office/powerpoint/2010/main" val="2489290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>
            <a:extLst>
              <a:ext uri="{FF2B5EF4-FFF2-40B4-BE49-F238E27FC236}">
                <a16:creationId xmlns:a16="http://schemas.microsoft.com/office/drawing/2014/main" id="{9C87D2C7-ABD1-4671-91F1-29D00F1968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2880" y="912812"/>
            <a:ext cx="14631829" cy="1447800"/>
          </a:xfrm>
        </p:spPr>
        <p:txBody>
          <a:bodyPr/>
          <a:lstStyle/>
          <a:p>
            <a:r>
              <a:rPr lang="cs-CZ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R0188/2021/VZ ze dne 7. 2. 2021</a:t>
            </a:r>
            <a:br>
              <a:rPr lang="cs-CZ" sz="9600" dirty="0"/>
            </a:br>
            <a:r>
              <a:rPr lang="cs-CZ" sz="2800" dirty="0">
                <a:solidFill>
                  <a:schemeClr val="tx2"/>
                </a:solidFill>
              </a:rPr>
              <a:t>(ÚOHS-03822/2022/162)</a:t>
            </a:r>
            <a:endParaRPr lang="cs-CZ" sz="2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FB1979A0-F810-4EAA-8CDC-DC4A9853499D}"/>
              </a:ext>
            </a:extLst>
          </p:cNvPr>
          <p:cNvSpPr txBox="1">
            <a:spLocks/>
          </p:cNvSpPr>
          <p:nvPr/>
        </p:nvSpPr>
        <p:spPr>
          <a:xfrm>
            <a:off x="812879" y="2360612"/>
            <a:ext cx="14631830" cy="8527509"/>
          </a:xfrm>
          <a:prstGeom prst="rect">
            <a:avLst/>
          </a:prstGeom>
        </p:spPr>
        <p:txBody>
          <a:bodyPr lIns="0" tIns="0" rIns="0" bIns="0"/>
          <a:lstStyle>
            <a:lvl1pPr marL="360363" indent="-360363" algn="l" defTabSz="812719" rtl="0" eaLnBrk="1" latinLnBrk="0" hangingPunct="1">
              <a:spcBef>
                <a:spcPct val="20000"/>
              </a:spcBef>
              <a:buClr>
                <a:srgbClr val="40B4E5"/>
              </a:buClr>
              <a:buFont typeface="Wingdings" charset="2"/>
              <a:buChar char="§"/>
              <a:defRPr sz="248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20668" indent="-50794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1797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44516" indent="-40635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234" indent="-406359" algn="l" defTabSz="812719" rtl="0" eaLnBrk="1" latinLnBrk="0" hangingPunct="1">
              <a:spcBef>
                <a:spcPct val="20000"/>
              </a:spcBef>
              <a:buFont typeface="Arial"/>
              <a:buChar char="»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69953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82672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95390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08109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3600" b="0" dirty="0"/>
          </a:p>
          <a:p>
            <a:pPr algn="just"/>
            <a:r>
              <a:rPr lang="cs-CZ" sz="3600" b="0" dirty="0"/>
              <a:t>Zadavatel stanovil celkem 3 hodnoticí kritéria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A1 s názvem „Splnění požadavků na prototyp aplikace, prostředí aplikace, procesy, postupy vzájemné spolupráce“ s váhou 40 % </a:t>
            </a:r>
          </a:p>
          <a:p>
            <a:pPr lvl="1" algn="just"/>
            <a:endParaRPr lang="cs-CZ" sz="2800" b="0" dirty="0"/>
          </a:p>
          <a:p>
            <a:pPr lvl="1" algn="just"/>
            <a:r>
              <a:rPr lang="cs-CZ" sz="2800" b="0" dirty="0"/>
              <a:t>Kritérium A1 je dále děleno na celkem 46 </a:t>
            </a:r>
            <a:r>
              <a:rPr lang="cs-CZ" sz="2800" b="0" dirty="0" err="1"/>
              <a:t>podkritérií</a:t>
            </a:r>
            <a:r>
              <a:rPr lang="cs-CZ" sz="2800" b="0" dirty="0"/>
              <a:t> hodnocení. Pro některá z těchto </a:t>
            </a:r>
            <a:r>
              <a:rPr lang="cs-CZ" sz="2800" b="0" dirty="0" err="1"/>
              <a:t>podkritérií</a:t>
            </a:r>
            <a:r>
              <a:rPr lang="cs-CZ" sz="2800" b="0" dirty="0"/>
              <a:t> zvolil zadavatel metodu hodnocení podle bodové škály od 0 bodů do 3 bodů, případně od 0 bodů do 5 bodů.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A2 s názvem „Certifikace členů realizačního týmu“ s váhou 30 %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B s názvem „Celková nabídková cena (v Kč bez DPH)“ s váhou 30 %. </a:t>
            </a:r>
          </a:p>
        </p:txBody>
      </p:sp>
    </p:spTree>
    <p:extLst>
      <p:ext uri="{BB962C8B-B14F-4D97-AF65-F5344CB8AC3E}">
        <p14:creationId xmlns:p14="http://schemas.microsoft.com/office/powerpoint/2010/main" val="787043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>
            <a:extLst>
              <a:ext uri="{FF2B5EF4-FFF2-40B4-BE49-F238E27FC236}">
                <a16:creationId xmlns:a16="http://schemas.microsoft.com/office/drawing/2014/main" id="{9C87D2C7-ABD1-4671-91F1-29D00F1968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R0188/2021/VZ ze dne 7. 2. 2021</a:t>
            </a:r>
            <a:br>
              <a:rPr lang="cs-CZ" sz="9600" dirty="0"/>
            </a:br>
            <a:r>
              <a:rPr lang="cs-CZ" sz="2800" dirty="0">
                <a:solidFill>
                  <a:schemeClr val="tx2"/>
                </a:solidFill>
              </a:rPr>
              <a:t>(ÚOHS-03822/2022/162)</a:t>
            </a:r>
            <a:endParaRPr lang="cs-CZ" sz="2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FB1979A0-F810-4EAA-8CDC-DC4A9853499D}"/>
              </a:ext>
            </a:extLst>
          </p:cNvPr>
          <p:cNvSpPr txBox="1">
            <a:spLocks/>
          </p:cNvSpPr>
          <p:nvPr/>
        </p:nvSpPr>
        <p:spPr>
          <a:xfrm>
            <a:off x="812879" y="2360612"/>
            <a:ext cx="14631830" cy="8527509"/>
          </a:xfrm>
          <a:prstGeom prst="rect">
            <a:avLst/>
          </a:prstGeom>
        </p:spPr>
        <p:txBody>
          <a:bodyPr lIns="0" tIns="0" rIns="0" bIns="0"/>
          <a:lstStyle>
            <a:lvl1pPr marL="360363" indent="-360363" algn="l" defTabSz="812719" rtl="0" eaLnBrk="1" latinLnBrk="0" hangingPunct="1">
              <a:spcBef>
                <a:spcPct val="20000"/>
              </a:spcBef>
              <a:buClr>
                <a:srgbClr val="40B4E5"/>
              </a:buClr>
              <a:buFont typeface="Wingdings" charset="2"/>
              <a:buChar char="§"/>
              <a:defRPr sz="248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20668" indent="-50794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1797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44516" indent="-40635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234" indent="-406359" algn="l" defTabSz="812719" rtl="0" eaLnBrk="1" latinLnBrk="0" hangingPunct="1">
              <a:spcBef>
                <a:spcPct val="20000"/>
              </a:spcBef>
              <a:buFont typeface="Arial"/>
              <a:buChar char="»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69953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82672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95390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08109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3600" b="0" dirty="0"/>
          </a:p>
          <a:p>
            <a:pPr algn="just"/>
            <a:r>
              <a:rPr lang="cs-CZ" sz="3600" b="0" dirty="0"/>
              <a:t>Postup hodnocení doplnil tabulkou, v níž uvedl, v jakém případě dodavatel získá při hodnocení splnění požadavku hodnocených bodovou škálou 5, 3, 2, 1 nebo 0 bodů.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Plný počet – </a:t>
            </a:r>
            <a:r>
              <a:rPr lang="cs-CZ" sz="3600" b="0" i="1" dirty="0"/>
              <a:t>„Odráží vhodnost a vyspělost nabízeného řešení nebo procesu předmětné nabídky v rámci konkrétního požadavku s ohledem na plnou integraci požadavků do procesů, architektury, řešení (prototyp aplikace), vlastností použitého </a:t>
            </a:r>
            <a:r>
              <a:rPr lang="cs-CZ" sz="3600" b="0" i="1" dirty="0" err="1"/>
              <a:t>frameworku</a:t>
            </a:r>
            <a:r>
              <a:rPr lang="cs-CZ" sz="3600" b="0" i="1" dirty="0"/>
              <a:t> i dalších použitých nástrojů. Zadavatel nemá k nabízenému řešení připomínky.“</a:t>
            </a:r>
          </a:p>
        </p:txBody>
      </p:sp>
    </p:spTree>
    <p:extLst>
      <p:ext uri="{BB962C8B-B14F-4D97-AF65-F5344CB8AC3E}">
        <p14:creationId xmlns:p14="http://schemas.microsoft.com/office/powerpoint/2010/main" val="1021900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>
            <a:extLst>
              <a:ext uri="{FF2B5EF4-FFF2-40B4-BE49-F238E27FC236}">
                <a16:creationId xmlns:a16="http://schemas.microsoft.com/office/drawing/2014/main" id="{9C87D2C7-ABD1-4671-91F1-29D00F1968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R0188/2021/VZ ze dne 7. 2. 2021</a:t>
            </a:r>
            <a:br>
              <a:rPr lang="cs-CZ" sz="9600" dirty="0"/>
            </a:br>
            <a:r>
              <a:rPr lang="cs-CZ" sz="2800" dirty="0">
                <a:solidFill>
                  <a:schemeClr val="tx2"/>
                </a:solidFill>
              </a:rPr>
              <a:t>(ÚOHS-03822/2022/162)</a:t>
            </a:r>
            <a:endParaRPr lang="cs-CZ" sz="2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FB1979A0-F810-4EAA-8CDC-DC4A9853499D}"/>
              </a:ext>
            </a:extLst>
          </p:cNvPr>
          <p:cNvSpPr txBox="1">
            <a:spLocks/>
          </p:cNvSpPr>
          <p:nvPr/>
        </p:nvSpPr>
        <p:spPr>
          <a:xfrm>
            <a:off x="812879" y="2360612"/>
            <a:ext cx="14631830" cy="8527509"/>
          </a:xfrm>
          <a:prstGeom prst="rect">
            <a:avLst/>
          </a:prstGeom>
        </p:spPr>
        <p:txBody>
          <a:bodyPr lIns="0" tIns="0" rIns="0" bIns="0"/>
          <a:lstStyle>
            <a:lvl1pPr marL="360363" indent="-360363" algn="l" defTabSz="812719" rtl="0" eaLnBrk="1" latinLnBrk="0" hangingPunct="1">
              <a:spcBef>
                <a:spcPct val="20000"/>
              </a:spcBef>
              <a:buClr>
                <a:srgbClr val="40B4E5"/>
              </a:buClr>
              <a:buFont typeface="Wingdings" charset="2"/>
              <a:buChar char="§"/>
              <a:defRPr sz="248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20668" indent="-50794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1797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44516" indent="-40635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234" indent="-406359" algn="l" defTabSz="812719" rtl="0" eaLnBrk="1" latinLnBrk="0" hangingPunct="1">
              <a:spcBef>
                <a:spcPct val="20000"/>
              </a:spcBef>
              <a:buFont typeface="Arial"/>
              <a:buChar char="»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69953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82672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95390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08109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3600" b="0" dirty="0"/>
              <a:t>Metoda přiřazení je spíše obecnější a nemusí dodavatelům poskytovat naprosto jednoznačné informace o tom, za co dostanou kolik bodů.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Přesto jde o zákonný způsob vymezení hodnoticího kritéria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Zadavatel rámci jednotlivých kritérií i </a:t>
            </a:r>
            <a:r>
              <a:rPr lang="cs-CZ" sz="3600" b="0" dirty="0" err="1"/>
              <a:t>podkritérií</a:t>
            </a:r>
            <a:r>
              <a:rPr lang="cs-CZ" sz="3600" b="0" dirty="0"/>
              <a:t> hodnocení podrobně popsal, co bude hodnotit, a vymezil, jaké vlastnosti budou mít vliv na hodnocení. Současně pak popsal i metodu přidělení bodového hodnocení</a:t>
            </a:r>
          </a:p>
          <a:p>
            <a:pPr algn="just"/>
            <a:endParaRPr lang="cs-CZ" sz="3600" b="0" dirty="0"/>
          </a:p>
          <a:p>
            <a:pPr algn="just"/>
            <a:r>
              <a:rPr lang="cs-CZ" sz="3600" b="0" dirty="0"/>
              <a:t>Zadavatel omezil prvek nejistoty, hodnoticí komise má aprobovaný prostor pro uvážení</a:t>
            </a:r>
          </a:p>
        </p:txBody>
      </p:sp>
    </p:spTree>
    <p:extLst>
      <p:ext uri="{BB962C8B-B14F-4D97-AF65-F5344CB8AC3E}">
        <p14:creationId xmlns:p14="http://schemas.microsoft.com/office/powerpoint/2010/main" val="842991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>
            <a:extLst>
              <a:ext uri="{FF2B5EF4-FFF2-40B4-BE49-F238E27FC236}">
                <a16:creationId xmlns:a16="http://schemas.microsoft.com/office/drawing/2014/main" id="{9C87D2C7-ABD1-4671-91F1-29D00F1968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 rozhodnutí</a:t>
            </a:r>
            <a:br>
              <a:rPr lang="cs-CZ" sz="9600" dirty="0"/>
            </a:br>
            <a:endParaRPr lang="cs-CZ" sz="2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FB1979A0-F810-4EAA-8CDC-DC4A9853499D}"/>
              </a:ext>
            </a:extLst>
          </p:cNvPr>
          <p:cNvSpPr txBox="1">
            <a:spLocks/>
          </p:cNvSpPr>
          <p:nvPr/>
        </p:nvSpPr>
        <p:spPr>
          <a:xfrm>
            <a:off x="812879" y="2360612"/>
            <a:ext cx="14631830" cy="8527509"/>
          </a:xfrm>
          <a:prstGeom prst="rect">
            <a:avLst/>
          </a:prstGeom>
        </p:spPr>
        <p:txBody>
          <a:bodyPr lIns="0" tIns="0" rIns="0" bIns="0"/>
          <a:lstStyle>
            <a:lvl1pPr marL="360363" indent="-360363" algn="l" defTabSz="812719" rtl="0" eaLnBrk="1" latinLnBrk="0" hangingPunct="1">
              <a:spcBef>
                <a:spcPct val="20000"/>
              </a:spcBef>
              <a:buClr>
                <a:srgbClr val="40B4E5"/>
              </a:buClr>
              <a:buFont typeface="Wingdings" charset="2"/>
              <a:buChar char="§"/>
              <a:defRPr sz="248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20668" indent="-50794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1797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44516" indent="-406359" algn="l" defTabSz="812719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234" indent="-406359" algn="l" defTabSz="812719" rtl="0" eaLnBrk="1" latinLnBrk="0" hangingPunct="1">
              <a:spcBef>
                <a:spcPct val="20000"/>
              </a:spcBef>
              <a:buFont typeface="Arial"/>
              <a:buChar char="»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69953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82672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95390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08109" indent="-406359" algn="l" defTabSz="812719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3600" dirty="0"/>
              <a:t>R0059/2019/VZ ze dne 20. 1. 2020 (ÚOHS-02150/2020/322/PJe)</a:t>
            </a:r>
          </a:p>
          <a:p>
            <a:pPr algn="just"/>
            <a:endParaRPr lang="cs-CZ" sz="3300" dirty="0"/>
          </a:p>
          <a:p>
            <a:pPr algn="just"/>
            <a:r>
              <a:rPr lang="cs-CZ" sz="3300" b="0" dirty="0"/>
              <a:t>Popis kritéria hodnocení by měl obsahovat:</a:t>
            </a:r>
          </a:p>
          <a:p>
            <a:pPr lvl="1" algn="just"/>
            <a:r>
              <a:rPr lang="cs-CZ" sz="3300" dirty="0"/>
              <a:t>předmět hodnocení (hodnocená oblast, např. míra standardizace systému)</a:t>
            </a:r>
          </a:p>
          <a:p>
            <a:pPr lvl="1" algn="just"/>
            <a:r>
              <a:rPr lang="cs-CZ" sz="3300" dirty="0"/>
              <a:t>preferované vlastnosti (co bude lépe hodnoceno)</a:t>
            </a:r>
          </a:p>
          <a:p>
            <a:pPr lvl="1" algn="just"/>
            <a:r>
              <a:rPr lang="cs-CZ" sz="3300" dirty="0"/>
              <a:t>metodu (bodové škály a pravidla přidělování bodů, kdy dostane kolik)</a:t>
            </a:r>
          </a:p>
          <a:p>
            <a:pPr lvl="1" algn="just"/>
            <a:endParaRPr lang="cs-CZ" sz="3300" dirty="0"/>
          </a:p>
          <a:p>
            <a:pPr algn="just"/>
            <a:r>
              <a:rPr lang="cs-CZ" sz="3600" b="0" dirty="0"/>
              <a:t>Neurčitější kritéria jako „přehlednost“, „ergonomie ovládání systému“ a logické struktury uživatelského rozhraní“ by měla být co nejvíce objektivizována.</a:t>
            </a:r>
            <a:endParaRPr lang="cs-CZ" sz="3300" dirty="0"/>
          </a:p>
          <a:p>
            <a:pPr algn="just"/>
            <a:endParaRPr lang="pl-PL" sz="3600" b="0" dirty="0"/>
          </a:p>
          <a:p>
            <a:pPr algn="just"/>
            <a:endParaRPr lang="pl-PL" sz="3600" b="0" dirty="0"/>
          </a:p>
        </p:txBody>
      </p:sp>
    </p:spTree>
    <p:extLst>
      <p:ext uri="{BB962C8B-B14F-4D97-AF65-F5344CB8AC3E}">
        <p14:creationId xmlns:p14="http://schemas.microsoft.com/office/powerpoint/2010/main" val="1370004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3552</TotalTime>
  <Words>1355</Words>
  <Application>Microsoft Office PowerPoint</Application>
  <PresentationFormat>Vlastní</PresentationFormat>
  <Paragraphs>159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BL</dc:creator>
  <cp:lastModifiedBy>Pospíšilíková Iveta</cp:lastModifiedBy>
  <cp:revision>110</cp:revision>
  <dcterms:created xsi:type="dcterms:W3CDTF">2017-06-29T14:32:04Z</dcterms:created>
  <dcterms:modified xsi:type="dcterms:W3CDTF">2022-09-12T14:51:56Z</dcterms:modified>
</cp:coreProperties>
</file>