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32"/>
  </p:notesMasterIdLst>
  <p:sldIdLst>
    <p:sldId id="256" r:id="rId2"/>
    <p:sldId id="262" r:id="rId3"/>
    <p:sldId id="263" r:id="rId4"/>
    <p:sldId id="257" r:id="rId5"/>
    <p:sldId id="258" r:id="rId6"/>
    <p:sldId id="259" r:id="rId7"/>
    <p:sldId id="260" r:id="rId8"/>
    <p:sldId id="261" r:id="rId9"/>
    <p:sldId id="319" r:id="rId10"/>
    <p:sldId id="329" r:id="rId11"/>
    <p:sldId id="341" r:id="rId12"/>
    <p:sldId id="320" r:id="rId13"/>
    <p:sldId id="321" r:id="rId14"/>
    <p:sldId id="322" r:id="rId15"/>
    <p:sldId id="323" r:id="rId16"/>
    <p:sldId id="324" r:id="rId17"/>
    <p:sldId id="325" r:id="rId18"/>
    <p:sldId id="326" r:id="rId19"/>
    <p:sldId id="327" r:id="rId20"/>
    <p:sldId id="271" r:id="rId21"/>
    <p:sldId id="273" r:id="rId22"/>
    <p:sldId id="274" r:id="rId23"/>
    <p:sldId id="335" r:id="rId24"/>
    <p:sldId id="283" r:id="rId25"/>
    <p:sldId id="284" r:id="rId26"/>
    <p:sldId id="286" r:id="rId27"/>
    <p:sldId id="287" r:id="rId28"/>
    <p:sldId id="285" r:id="rId29"/>
    <p:sldId id="288" r:id="rId30"/>
    <p:sldId id="289" r:id="rId31"/>
    <p:sldId id="290" r:id="rId32"/>
    <p:sldId id="291" r:id="rId33"/>
    <p:sldId id="292" r:id="rId34"/>
    <p:sldId id="293" r:id="rId35"/>
    <p:sldId id="328" r:id="rId36"/>
    <p:sldId id="382" r:id="rId37"/>
    <p:sldId id="383" r:id="rId38"/>
    <p:sldId id="384" r:id="rId39"/>
    <p:sldId id="385" r:id="rId40"/>
    <p:sldId id="334" r:id="rId41"/>
    <p:sldId id="342" r:id="rId42"/>
    <p:sldId id="343" r:id="rId43"/>
    <p:sldId id="344" r:id="rId44"/>
    <p:sldId id="345" r:id="rId45"/>
    <p:sldId id="346" r:id="rId46"/>
    <p:sldId id="348" r:id="rId47"/>
    <p:sldId id="347" r:id="rId48"/>
    <p:sldId id="353" r:id="rId49"/>
    <p:sldId id="354" r:id="rId50"/>
    <p:sldId id="309" r:id="rId51"/>
    <p:sldId id="388" r:id="rId52"/>
    <p:sldId id="389" r:id="rId53"/>
    <p:sldId id="390" r:id="rId54"/>
    <p:sldId id="391" r:id="rId55"/>
    <p:sldId id="377" r:id="rId56"/>
    <p:sldId id="378" r:id="rId57"/>
    <p:sldId id="379" r:id="rId58"/>
    <p:sldId id="294" r:id="rId59"/>
    <p:sldId id="349" r:id="rId60"/>
    <p:sldId id="350" r:id="rId61"/>
    <p:sldId id="351" r:id="rId62"/>
    <p:sldId id="295" r:id="rId63"/>
    <p:sldId id="352" r:id="rId64"/>
    <p:sldId id="300" r:id="rId65"/>
    <p:sldId id="301" r:id="rId66"/>
    <p:sldId id="302" r:id="rId67"/>
    <p:sldId id="303" r:id="rId68"/>
    <p:sldId id="304" r:id="rId69"/>
    <p:sldId id="305" r:id="rId70"/>
    <p:sldId id="306" r:id="rId71"/>
    <p:sldId id="311" r:id="rId72"/>
    <p:sldId id="312" r:id="rId73"/>
    <p:sldId id="313" r:id="rId74"/>
    <p:sldId id="314" r:id="rId75"/>
    <p:sldId id="315" r:id="rId76"/>
    <p:sldId id="316" r:id="rId77"/>
    <p:sldId id="332" r:id="rId78"/>
    <p:sldId id="340" r:id="rId79"/>
    <p:sldId id="333" r:id="rId80"/>
    <p:sldId id="336" r:id="rId81"/>
    <p:sldId id="337" r:id="rId82"/>
    <p:sldId id="338" r:id="rId83"/>
    <p:sldId id="339" r:id="rId84"/>
    <p:sldId id="297" r:id="rId85"/>
    <p:sldId id="298" r:id="rId86"/>
    <p:sldId id="299" r:id="rId87"/>
    <p:sldId id="281" r:id="rId88"/>
    <p:sldId id="282" r:id="rId89"/>
    <p:sldId id="307" r:id="rId90"/>
    <p:sldId id="308" r:id="rId91"/>
    <p:sldId id="380" r:id="rId92"/>
    <p:sldId id="381" r:id="rId93"/>
    <p:sldId id="355" r:id="rId94"/>
    <p:sldId id="356" r:id="rId95"/>
    <p:sldId id="357" r:id="rId96"/>
    <p:sldId id="358" r:id="rId97"/>
    <p:sldId id="359" r:id="rId98"/>
    <p:sldId id="360" r:id="rId99"/>
    <p:sldId id="361" r:id="rId100"/>
    <p:sldId id="362" r:id="rId101"/>
    <p:sldId id="363" r:id="rId102"/>
    <p:sldId id="364" r:id="rId103"/>
    <p:sldId id="365" r:id="rId104"/>
    <p:sldId id="366" r:id="rId105"/>
    <p:sldId id="367" r:id="rId106"/>
    <p:sldId id="368" r:id="rId107"/>
    <p:sldId id="369" r:id="rId108"/>
    <p:sldId id="370" r:id="rId109"/>
    <p:sldId id="371" r:id="rId110"/>
    <p:sldId id="372" r:id="rId111"/>
    <p:sldId id="373" r:id="rId112"/>
    <p:sldId id="374" r:id="rId113"/>
    <p:sldId id="375" r:id="rId114"/>
    <p:sldId id="376" r:id="rId115"/>
    <p:sldId id="386" r:id="rId116"/>
    <p:sldId id="387" r:id="rId117"/>
    <p:sldId id="392" r:id="rId118"/>
    <p:sldId id="394" r:id="rId119"/>
    <p:sldId id="393" r:id="rId120"/>
    <p:sldId id="395" r:id="rId121"/>
    <p:sldId id="396" r:id="rId122"/>
    <p:sldId id="404" r:id="rId123"/>
    <p:sldId id="397" r:id="rId124"/>
    <p:sldId id="398" r:id="rId125"/>
    <p:sldId id="399" r:id="rId126"/>
    <p:sldId id="406" r:id="rId127"/>
    <p:sldId id="400" r:id="rId128"/>
    <p:sldId id="401" r:id="rId129"/>
    <p:sldId id="402" r:id="rId130"/>
    <p:sldId id="403" r:id="rId13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94" autoAdjust="0"/>
    <p:restoredTop sz="94660"/>
  </p:normalViewPr>
  <p:slideViewPr>
    <p:cSldViewPr>
      <p:cViewPr>
        <p:scale>
          <a:sx n="80" d="100"/>
          <a:sy n="80" d="100"/>
        </p:scale>
        <p:origin x="-908" y="38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47465D-6005-4160-B6F5-58312E7C3A6F}" type="datetimeFigureOut">
              <a:rPr lang="cs-CZ" smtClean="0"/>
              <a:t>15.09.2022</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DC1F8A-C8D0-4CE5-A3B9-8CED5D52A3CE}" type="slidenum">
              <a:rPr lang="cs-CZ" smtClean="0"/>
              <a:t>‹#›</a:t>
            </a:fld>
            <a:endParaRPr lang="cs-CZ"/>
          </a:p>
        </p:txBody>
      </p:sp>
    </p:spTree>
    <p:extLst>
      <p:ext uri="{BB962C8B-B14F-4D97-AF65-F5344CB8AC3E}">
        <p14:creationId xmlns:p14="http://schemas.microsoft.com/office/powerpoint/2010/main" val="37261674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popřen</a:t>
            </a:r>
            <a:r>
              <a:rPr lang="cs-CZ" baseline="0" dirty="0" smtClean="0"/>
              <a:t> opačný závěr v komentáři </a:t>
            </a:r>
            <a:r>
              <a:rPr lang="cs-CZ" sz="1200" kern="1200" dirty="0" smtClean="0">
                <a:solidFill>
                  <a:schemeClr val="tx1"/>
                </a:solidFill>
                <a:effectLst/>
                <a:latin typeface="+mn-lt"/>
                <a:ea typeface="+mn-ea"/>
                <a:cs typeface="+mn-cs"/>
              </a:rPr>
              <a:t>Bělina, M. In: </a:t>
            </a:r>
            <a:r>
              <a:rPr lang="cs-CZ" sz="1200" kern="1200" dirty="0" err="1" smtClean="0">
                <a:solidFill>
                  <a:schemeClr val="tx1"/>
                </a:solidFill>
                <a:effectLst/>
                <a:latin typeface="+mn-lt"/>
                <a:ea typeface="+mn-ea"/>
                <a:cs typeface="+mn-cs"/>
              </a:rPr>
              <a:t>Pichrt</a:t>
            </a:r>
            <a:r>
              <a:rPr lang="cs-CZ" sz="1200" kern="1200" dirty="0" smtClean="0">
                <a:solidFill>
                  <a:schemeClr val="tx1"/>
                </a:solidFill>
                <a:effectLst/>
                <a:latin typeface="+mn-lt"/>
                <a:ea typeface="+mn-ea"/>
                <a:cs typeface="+mn-cs"/>
              </a:rPr>
              <a:t>, J. a kol. Zákon o státní službě. Komentář. Praha: </a:t>
            </a:r>
            <a:r>
              <a:rPr lang="cs-CZ" sz="1200" kern="1200" dirty="0" err="1" smtClean="0">
                <a:solidFill>
                  <a:schemeClr val="tx1"/>
                </a:solidFill>
                <a:effectLst/>
                <a:latin typeface="+mn-lt"/>
                <a:ea typeface="+mn-ea"/>
                <a:cs typeface="+mn-cs"/>
              </a:rPr>
              <a:t>Wolters</a:t>
            </a:r>
            <a:r>
              <a:rPr lang="cs-CZ" sz="1200" kern="1200" dirty="0" smtClean="0">
                <a:solidFill>
                  <a:schemeClr val="tx1"/>
                </a:solidFill>
                <a:effectLst/>
                <a:latin typeface="+mn-lt"/>
                <a:ea typeface="+mn-ea"/>
                <a:cs typeface="+mn-cs"/>
              </a:rPr>
              <a:t> </a:t>
            </a:r>
            <a:r>
              <a:rPr lang="cs-CZ" sz="1200" kern="1200" dirty="0" err="1" smtClean="0">
                <a:solidFill>
                  <a:schemeClr val="tx1"/>
                </a:solidFill>
                <a:effectLst/>
                <a:latin typeface="+mn-lt"/>
                <a:ea typeface="+mn-ea"/>
                <a:cs typeface="+mn-cs"/>
              </a:rPr>
              <a:t>Kluwer</a:t>
            </a:r>
            <a:r>
              <a:rPr lang="cs-CZ" sz="1200" kern="1200" dirty="0" smtClean="0">
                <a:solidFill>
                  <a:schemeClr val="tx1"/>
                </a:solidFill>
                <a:effectLst/>
                <a:latin typeface="+mn-lt"/>
                <a:ea typeface="+mn-ea"/>
                <a:cs typeface="+mn-cs"/>
              </a:rPr>
              <a:t>, 2015, § 6, ASPI</a:t>
            </a:r>
          </a:p>
          <a:p>
            <a:r>
              <a:rPr lang="cs-CZ" dirty="0" smtClean="0"/>
              <a:t>3 </a:t>
            </a:r>
            <a:r>
              <a:rPr lang="cs-CZ" dirty="0" err="1" smtClean="0"/>
              <a:t>Ads</a:t>
            </a:r>
            <a:r>
              <a:rPr lang="cs-CZ" dirty="0" smtClean="0"/>
              <a:t> 6/2021-32 vyšel z </a:t>
            </a:r>
            <a:r>
              <a:rPr lang="cs-CZ" sz="1200" kern="1200" dirty="0" smtClean="0">
                <a:solidFill>
                  <a:schemeClr val="tx1"/>
                </a:solidFill>
                <a:effectLst/>
                <a:latin typeface="+mn-lt"/>
                <a:ea typeface="+mn-ea"/>
                <a:cs typeface="+mn-cs"/>
              </a:rPr>
              <a:t>§ 3 písm. b) zákona o nemocenském pojištění se </a:t>
            </a:r>
            <a:r>
              <a:rPr lang="cs-CZ" sz="1200" i="1" kern="1200" dirty="0" smtClean="0">
                <a:solidFill>
                  <a:schemeClr val="tx1"/>
                </a:solidFill>
                <a:effectLst/>
                <a:latin typeface="+mn-lt"/>
                <a:ea typeface="+mn-ea"/>
                <a:cs typeface="+mn-cs"/>
              </a:rPr>
              <a:t>zaměstnavatelem</a:t>
            </a:r>
            <a:r>
              <a:rPr lang="cs-CZ" sz="1200" kern="1200" dirty="0" smtClean="0">
                <a:solidFill>
                  <a:schemeClr val="tx1"/>
                </a:solidFill>
                <a:effectLst/>
                <a:latin typeface="+mn-lt"/>
                <a:ea typeface="+mn-ea"/>
                <a:cs typeface="+mn-cs"/>
              </a:rPr>
              <a:t> rozumí mimo jiné </a:t>
            </a:r>
            <a:r>
              <a:rPr lang="cs-CZ" sz="1200" i="1" kern="1200" dirty="0" smtClean="0">
                <a:solidFill>
                  <a:schemeClr val="tx1"/>
                </a:solidFill>
                <a:effectLst/>
                <a:latin typeface="+mn-lt"/>
                <a:ea typeface="+mn-ea"/>
                <a:cs typeface="+mn-cs"/>
              </a:rPr>
              <a:t>služební úřad, v němž je státní zaměstnanec zařazen k výkonu státní služby</a:t>
            </a:r>
            <a:r>
              <a:rPr lang="cs-CZ" sz="1200" kern="1200" dirty="0" smtClean="0">
                <a:solidFill>
                  <a:schemeClr val="tx1"/>
                </a:solidFill>
                <a:effectLst/>
                <a:latin typeface="+mn-lt"/>
                <a:ea typeface="+mn-ea"/>
                <a:cs typeface="+mn-cs"/>
              </a:rPr>
              <a:t>.  Není</a:t>
            </a:r>
            <a:r>
              <a:rPr lang="cs-CZ" sz="1200" kern="1200" baseline="0" dirty="0" smtClean="0">
                <a:solidFill>
                  <a:schemeClr val="tx1"/>
                </a:solidFill>
                <a:effectLst/>
                <a:latin typeface="+mn-lt"/>
                <a:ea typeface="+mn-ea"/>
                <a:cs typeface="+mn-cs"/>
              </a:rPr>
              <a:t> nijak v rozporu s tímto rozsudkem naopak v bodech 15 a 17 uvádí: </a:t>
            </a:r>
            <a:r>
              <a:rPr lang="cs-CZ" sz="1200" kern="1200" dirty="0" smtClean="0">
                <a:solidFill>
                  <a:schemeClr val="tx1"/>
                </a:solidFill>
                <a:effectLst/>
                <a:latin typeface="+mn-lt"/>
                <a:ea typeface="+mn-ea"/>
                <a:cs typeface="+mn-cs"/>
              </a:rPr>
              <a:t>Mezi stranami není sporu o tom, že v průběhu trvání služebního poměru, založeného rozhodnutím ústřední ředitelky Státního pozemkového úřadu ze dne 13. 4. 2016, byla stěžovatelka zařazena na jiné služební místo u Ministerstva vnitra a že touto změnou zůstala existence jejího služebního poměru (v té době již na dobu neurčitou) podle § 49 odst. 6 zákona o státní službě zachována (došlo pouze k jeho změně – pozn. NSS).  ... V intencích shora citované právní úpravy tak byla zaměstnána postupně u </a:t>
            </a:r>
            <a:r>
              <a:rPr lang="cs-CZ" sz="1200" u="sng" kern="1200" dirty="0" smtClean="0">
                <a:solidFill>
                  <a:schemeClr val="tx1"/>
                </a:solidFill>
                <a:effectLst/>
                <a:latin typeface="+mn-lt"/>
                <a:ea typeface="+mn-ea"/>
                <a:cs typeface="+mn-cs"/>
              </a:rPr>
              <a:t>dvou služebních úřadů</a:t>
            </a:r>
            <a:r>
              <a:rPr lang="cs-CZ" sz="1200" kern="1200" dirty="0" smtClean="0">
                <a:solidFill>
                  <a:schemeClr val="tx1"/>
                </a:solidFill>
                <a:effectLst/>
                <a:latin typeface="+mn-lt"/>
                <a:ea typeface="+mn-ea"/>
                <a:cs typeface="+mn-cs"/>
              </a:rPr>
              <a:t> a pro účely zákona o nemocenském pojištění také u </a:t>
            </a:r>
            <a:r>
              <a:rPr lang="cs-CZ" sz="1200" u="sng" kern="1200" dirty="0" smtClean="0">
                <a:solidFill>
                  <a:schemeClr val="tx1"/>
                </a:solidFill>
                <a:effectLst/>
                <a:latin typeface="+mn-lt"/>
                <a:ea typeface="+mn-ea"/>
                <a:cs typeface="+mn-cs"/>
              </a:rPr>
              <a:t>dvou zaměstnavatelů</a:t>
            </a:r>
            <a:r>
              <a:rPr lang="cs-CZ" sz="1200" kern="1200" dirty="0" smtClean="0">
                <a:solidFill>
                  <a:schemeClr val="tx1"/>
                </a:solidFill>
                <a:effectLst/>
                <a:latin typeface="+mn-lt"/>
                <a:ea typeface="+mn-ea"/>
                <a:cs typeface="+mn-cs"/>
              </a:rPr>
              <a:t>, a to zcela nezávisle na skutečnosti, že existence jejího služebního poměru zůstala touto změnou nedotčena.</a:t>
            </a:r>
            <a:endParaRPr lang="cs-CZ" dirty="0"/>
          </a:p>
        </p:txBody>
      </p:sp>
      <p:sp>
        <p:nvSpPr>
          <p:cNvPr id="4" name="Zástupný symbol pro číslo snímku 3"/>
          <p:cNvSpPr>
            <a:spLocks noGrp="1"/>
          </p:cNvSpPr>
          <p:nvPr>
            <p:ph type="sldNum" sz="quarter" idx="10"/>
          </p:nvPr>
        </p:nvSpPr>
        <p:spPr/>
        <p:txBody>
          <a:bodyPr/>
          <a:lstStyle/>
          <a:p>
            <a:fld id="{0BDC1F8A-C8D0-4CE5-A3B9-8CED5D52A3CE}" type="slidenum">
              <a:rPr lang="cs-CZ" smtClean="0"/>
              <a:t>45</a:t>
            </a:fld>
            <a:endParaRPr lang="cs-CZ"/>
          </a:p>
        </p:txBody>
      </p:sp>
    </p:spTree>
    <p:extLst>
      <p:ext uri="{BB962C8B-B14F-4D97-AF65-F5344CB8AC3E}">
        <p14:creationId xmlns:p14="http://schemas.microsoft.com/office/powerpoint/2010/main" val="1148572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popřen</a:t>
            </a:r>
            <a:r>
              <a:rPr lang="cs-CZ" baseline="0" dirty="0" smtClean="0"/>
              <a:t> opačný závěr v komentáři </a:t>
            </a:r>
            <a:r>
              <a:rPr lang="cs-CZ" sz="1200" kern="1200" dirty="0" smtClean="0">
                <a:solidFill>
                  <a:schemeClr val="tx1"/>
                </a:solidFill>
                <a:effectLst/>
                <a:latin typeface="+mn-lt"/>
                <a:ea typeface="+mn-ea"/>
                <a:cs typeface="+mn-cs"/>
              </a:rPr>
              <a:t>Bělina, M. In: </a:t>
            </a:r>
            <a:r>
              <a:rPr lang="cs-CZ" sz="1200" kern="1200" dirty="0" err="1" smtClean="0">
                <a:solidFill>
                  <a:schemeClr val="tx1"/>
                </a:solidFill>
                <a:effectLst/>
                <a:latin typeface="+mn-lt"/>
                <a:ea typeface="+mn-ea"/>
                <a:cs typeface="+mn-cs"/>
              </a:rPr>
              <a:t>Pichrt</a:t>
            </a:r>
            <a:r>
              <a:rPr lang="cs-CZ" sz="1200" kern="1200" dirty="0" smtClean="0">
                <a:solidFill>
                  <a:schemeClr val="tx1"/>
                </a:solidFill>
                <a:effectLst/>
                <a:latin typeface="+mn-lt"/>
                <a:ea typeface="+mn-ea"/>
                <a:cs typeface="+mn-cs"/>
              </a:rPr>
              <a:t>, J. a kol. Zákon o státní službě. Komentář. Praha: </a:t>
            </a:r>
            <a:r>
              <a:rPr lang="cs-CZ" sz="1200" kern="1200" dirty="0" err="1" smtClean="0">
                <a:solidFill>
                  <a:schemeClr val="tx1"/>
                </a:solidFill>
                <a:effectLst/>
                <a:latin typeface="+mn-lt"/>
                <a:ea typeface="+mn-ea"/>
                <a:cs typeface="+mn-cs"/>
              </a:rPr>
              <a:t>Wolters</a:t>
            </a:r>
            <a:r>
              <a:rPr lang="cs-CZ" sz="1200" kern="1200" dirty="0" smtClean="0">
                <a:solidFill>
                  <a:schemeClr val="tx1"/>
                </a:solidFill>
                <a:effectLst/>
                <a:latin typeface="+mn-lt"/>
                <a:ea typeface="+mn-ea"/>
                <a:cs typeface="+mn-cs"/>
              </a:rPr>
              <a:t> </a:t>
            </a:r>
            <a:r>
              <a:rPr lang="cs-CZ" sz="1200" kern="1200" dirty="0" err="1" smtClean="0">
                <a:solidFill>
                  <a:schemeClr val="tx1"/>
                </a:solidFill>
                <a:effectLst/>
                <a:latin typeface="+mn-lt"/>
                <a:ea typeface="+mn-ea"/>
                <a:cs typeface="+mn-cs"/>
              </a:rPr>
              <a:t>Kluwer</a:t>
            </a:r>
            <a:r>
              <a:rPr lang="cs-CZ" sz="1200" kern="1200" dirty="0" smtClean="0">
                <a:solidFill>
                  <a:schemeClr val="tx1"/>
                </a:solidFill>
                <a:effectLst/>
                <a:latin typeface="+mn-lt"/>
                <a:ea typeface="+mn-ea"/>
                <a:cs typeface="+mn-cs"/>
              </a:rPr>
              <a:t>, 2015, § 6, ASPI</a:t>
            </a:r>
            <a:endParaRPr lang="cs-CZ" dirty="0"/>
          </a:p>
        </p:txBody>
      </p:sp>
      <p:sp>
        <p:nvSpPr>
          <p:cNvPr id="4" name="Zástupný symbol pro číslo snímku 3"/>
          <p:cNvSpPr>
            <a:spLocks noGrp="1"/>
          </p:cNvSpPr>
          <p:nvPr>
            <p:ph type="sldNum" sz="quarter" idx="10"/>
          </p:nvPr>
        </p:nvSpPr>
        <p:spPr/>
        <p:txBody>
          <a:bodyPr/>
          <a:lstStyle/>
          <a:p>
            <a:fld id="{0BDC1F8A-C8D0-4CE5-A3B9-8CED5D52A3CE}" type="slidenum">
              <a:rPr lang="cs-CZ" smtClean="0"/>
              <a:t>46</a:t>
            </a:fld>
            <a:endParaRPr lang="cs-CZ"/>
          </a:p>
        </p:txBody>
      </p:sp>
    </p:spTree>
    <p:extLst>
      <p:ext uri="{BB962C8B-B14F-4D97-AF65-F5344CB8AC3E}">
        <p14:creationId xmlns:p14="http://schemas.microsoft.com/office/powerpoint/2010/main" val="3128073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BDC1F8A-C8D0-4CE5-A3B9-8CED5D52A3CE}" type="slidenum">
              <a:rPr lang="cs-CZ" smtClean="0"/>
              <a:t>47</a:t>
            </a:fld>
            <a:endParaRPr lang="cs-CZ"/>
          </a:p>
        </p:txBody>
      </p:sp>
    </p:spTree>
    <p:extLst>
      <p:ext uri="{BB962C8B-B14F-4D97-AF65-F5344CB8AC3E}">
        <p14:creationId xmlns:p14="http://schemas.microsoft.com/office/powerpoint/2010/main" val="2766847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 zaměstnanci by se odklonu bránili ve snaze dosáhnout odsuzujícího výroku s upuštěním od potrestání</a:t>
            </a:r>
            <a:endParaRPr lang="cs-CZ" dirty="0"/>
          </a:p>
        </p:txBody>
      </p:sp>
      <p:sp>
        <p:nvSpPr>
          <p:cNvPr id="4" name="Zástupný symbol pro číslo snímku 3"/>
          <p:cNvSpPr>
            <a:spLocks noGrp="1"/>
          </p:cNvSpPr>
          <p:nvPr>
            <p:ph type="sldNum" sz="quarter" idx="10"/>
          </p:nvPr>
        </p:nvSpPr>
        <p:spPr/>
        <p:txBody>
          <a:bodyPr/>
          <a:lstStyle/>
          <a:p>
            <a:fld id="{0BDC1F8A-C8D0-4CE5-A3B9-8CED5D52A3CE}" type="slidenum">
              <a:rPr lang="cs-CZ" smtClean="0"/>
              <a:t>49</a:t>
            </a:fld>
            <a:endParaRPr lang="cs-CZ"/>
          </a:p>
        </p:txBody>
      </p:sp>
    </p:spTree>
    <p:extLst>
      <p:ext uri="{BB962C8B-B14F-4D97-AF65-F5344CB8AC3E}">
        <p14:creationId xmlns:p14="http://schemas.microsoft.com/office/powerpoint/2010/main" val="320985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extrémně špatná</a:t>
            </a:r>
            <a:r>
              <a:rPr lang="cs-CZ" baseline="0" dirty="0" smtClean="0"/>
              <a:t> žaloba i kasační stížnost, naprostá většina námitek nepřípustných, přípustné námitky primárně do přezkoumatelnosti rozhodnutí</a:t>
            </a:r>
            <a:endParaRPr lang="cs-CZ" dirty="0"/>
          </a:p>
        </p:txBody>
      </p:sp>
      <p:sp>
        <p:nvSpPr>
          <p:cNvPr id="4" name="Zástupný symbol pro číslo snímku 3"/>
          <p:cNvSpPr>
            <a:spLocks noGrp="1"/>
          </p:cNvSpPr>
          <p:nvPr>
            <p:ph type="sldNum" sz="quarter" idx="10"/>
          </p:nvPr>
        </p:nvSpPr>
        <p:spPr/>
        <p:txBody>
          <a:bodyPr/>
          <a:lstStyle/>
          <a:p>
            <a:fld id="{0BDC1F8A-C8D0-4CE5-A3B9-8CED5D52A3CE}" type="slidenum">
              <a:rPr lang="cs-CZ" smtClean="0"/>
              <a:t>55</a:t>
            </a:fld>
            <a:endParaRPr lang="cs-CZ"/>
          </a:p>
        </p:txBody>
      </p:sp>
    </p:spTree>
    <p:extLst>
      <p:ext uri="{BB962C8B-B14F-4D97-AF65-F5344CB8AC3E}">
        <p14:creationId xmlns:p14="http://schemas.microsoft.com/office/powerpoint/2010/main" val="23907703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BDC1F8A-C8D0-4CE5-A3B9-8CED5D52A3CE}" type="slidenum">
              <a:rPr lang="cs-CZ" smtClean="0"/>
              <a:t>56</a:t>
            </a:fld>
            <a:endParaRPr lang="cs-CZ"/>
          </a:p>
        </p:txBody>
      </p:sp>
    </p:spTree>
    <p:extLst>
      <p:ext uri="{BB962C8B-B14F-4D97-AF65-F5344CB8AC3E}">
        <p14:creationId xmlns:p14="http://schemas.microsoft.com/office/powerpoint/2010/main" val="30071139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BDC1F8A-C8D0-4CE5-A3B9-8CED5D52A3CE}" type="slidenum">
              <a:rPr lang="cs-CZ" smtClean="0"/>
              <a:t>57</a:t>
            </a:fld>
            <a:endParaRPr lang="cs-CZ"/>
          </a:p>
        </p:txBody>
      </p:sp>
    </p:spTree>
    <p:extLst>
      <p:ext uri="{BB962C8B-B14F-4D97-AF65-F5344CB8AC3E}">
        <p14:creationId xmlns:p14="http://schemas.microsoft.com/office/powerpoint/2010/main" val="23713074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zvl. senát dále</a:t>
            </a:r>
            <a:r>
              <a:rPr lang="cs-CZ" baseline="0" dirty="0" smtClean="0"/>
              <a:t> neřešil – odkázal jen na relevantní hmotněprávní úpravu</a:t>
            </a:r>
            <a:endParaRPr lang="cs-CZ" dirty="0"/>
          </a:p>
        </p:txBody>
      </p:sp>
      <p:sp>
        <p:nvSpPr>
          <p:cNvPr id="4" name="Zástupný symbol pro číslo snímku 3"/>
          <p:cNvSpPr>
            <a:spLocks noGrp="1"/>
          </p:cNvSpPr>
          <p:nvPr>
            <p:ph type="sldNum" sz="quarter" idx="10"/>
          </p:nvPr>
        </p:nvSpPr>
        <p:spPr/>
        <p:txBody>
          <a:bodyPr/>
          <a:lstStyle/>
          <a:p>
            <a:fld id="{0BDC1F8A-C8D0-4CE5-A3B9-8CED5D52A3CE}" type="slidenum">
              <a:rPr lang="cs-CZ" smtClean="0"/>
              <a:t>78</a:t>
            </a:fld>
            <a:endParaRPr lang="cs-CZ"/>
          </a:p>
        </p:txBody>
      </p:sp>
    </p:spTree>
    <p:extLst>
      <p:ext uri="{BB962C8B-B14F-4D97-AF65-F5344CB8AC3E}">
        <p14:creationId xmlns:p14="http://schemas.microsoft.com/office/powerpoint/2010/main" val="3638968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7" name="Obdélník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2362200" y="4038600"/>
            <a:ext cx="6477000" cy="1828800"/>
          </a:xfrm>
        </p:spPr>
        <p:txBody>
          <a:bodyPr anchor="b"/>
          <a:lstStyle>
            <a:lvl1pPr>
              <a:defRPr cap="all" baseline="0"/>
            </a:lvl1pPr>
          </a:lstStyle>
          <a:p>
            <a:r>
              <a:rPr kumimoji="0" lang="cs-CZ" smtClean="0"/>
              <a:t>Kliknutím lze upravit styl.</a:t>
            </a:r>
            <a:endParaRPr kumimoji="0" lang="en-US"/>
          </a:p>
        </p:txBody>
      </p:sp>
      <p:sp>
        <p:nvSpPr>
          <p:cNvPr id="9" name="Podnadpis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97722ED-5D1F-485E-A004-DD1F0D4000AB}" type="datetimeFigureOut">
              <a:rPr lang="cs-CZ" smtClean="0"/>
              <a:t>15.09.2022</a:t>
            </a:fld>
            <a:endParaRPr lang="cs-CZ"/>
          </a:p>
        </p:txBody>
      </p:sp>
      <p:sp>
        <p:nvSpPr>
          <p:cNvPr id="17" name="Zástupný symbol pro zápatí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cs-CZ"/>
          </a:p>
        </p:txBody>
      </p:sp>
      <p:sp>
        <p:nvSpPr>
          <p:cNvPr id="29" name="Zástupný symbol pro číslo snímku 28"/>
          <p:cNvSpPr>
            <a:spLocks noGrp="1"/>
          </p:cNvSpPr>
          <p:nvPr>
            <p:ph type="sldNum" sz="quarter" idx="12"/>
          </p:nvPr>
        </p:nvSpPr>
        <p:spPr>
          <a:xfrm>
            <a:off x="8001000" y="228600"/>
            <a:ext cx="838200" cy="381000"/>
          </a:xfrm>
        </p:spPr>
        <p:txBody>
          <a:bodyPr/>
          <a:lstStyle>
            <a:lvl1pPr>
              <a:defRPr>
                <a:solidFill>
                  <a:schemeClr val="tx2"/>
                </a:solidFill>
              </a:defRPr>
            </a:lvl1pPr>
          </a:lstStyle>
          <a:p>
            <a:fld id="{3D0CBEE4-A875-4FAD-AE98-0512D2AB9B7A}" type="slidenum">
              <a:rPr lang="cs-CZ" smtClean="0"/>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097722ED-5D1F-485E-A004-DD1F0D4000AB}" type="datetimeFigureOut">
              <a:rPr lang="cs-CZ" smtClean="0"/>
              <a:t>15.09.2022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D0CBEE4-A875-4FAD-AE98-0512D2AB9B7A}"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1"/>
      </p:bgRef>
    </p:bg>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53200" y="609600"/>
            <a:ext cx="2057400" cy="5516563"/>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609600"/>
            <a:ext cx="5562600" cy="5516564"/>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a:xfrm>
            <a:off x="6553200" y="6248402"/>
            <a:ext cx="2209800" cy="365125"/>
          </a:xfrm>
        </p:spPr>
        <p:txBody>
          <a:bodyPr/>
          <a:lstStyle/>
          <a:p>
            <a:fld id="{097722ED-5D1F-485E-A004-DD1F0D4000AB}" type="datetimeFigureOut">
              <a:rPr lang="cs-CZ" smtClean="0"/>
              <a:t>15.09.2022</a:t>
            </a:fld>
            <a:endParaRPr lang="cs-CZ"/>
          </a:p>
        </p:txBody>
      </p:sp>
      <p:sp>
        <p:nvSpPr>
          <p:cNvPr id="5" name="Zástupný symbol pro zápatí 4"/>
          <p:cNvSpPr>
            <a:spLocks noGrp="1"/>
          </p:cNvSpPr>
          <p:nvPr>
            <p:ph type="ftr" sz="quarter" idx="11"/>
          </p:nvPr>
        </p:nvSpPr>
        <p:spPr>
          <a:xfrm>
            <a:off x="457201" y="6248207"/>
            <a:ext cx="5573483" cy="365125"/>
          </a:xfrm>
        </p:spPr>
        <p:txBody>
          <a:bodyPr/>
          <a:lstStyle/>
          <a:p>
            <a:endParaRPr lang="cs-CZ"/>
          </a:p>
        </p:txBody>
      </p:sp>
      <p:sp>
        <p:nvSpPr>
          <p:cNvPr id="7" name="Obdélník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Obdélník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rot="5400000">
            <a:off x="5989638" y="144462"/>
            <a:ext cx="533400" cy="244476"/>
          </a:xfrm>
        </p:spPr>
        <p:txBody>
          <a:bodyPr/>
          <a:lstStyle/>
          <a:p>
            <a:fld id="{3D0CBEE4-A875-4FAD-AE98-0512D2AB9B7A}"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12648" y="228600"/>
            <a:ext cx="8153400" cy="990600"/>
          </a:xfrm>
        </p:spPr>
        <p:txBody>
          <a:bodyPr/>
          <a:lstStyle/>
          <a:p>
            <a:r>
              <a:rPr kumimoji="0" lang="cs-CZ" smtClean="0"/>
              <a:t>Kliknutím lze upravit styl.</a:t>
            </a:r>
            <a:endParaRPr kumimoji="0" lang="en-US"/>
          </a:p>
        </p:txBody>
      </p:sp>
      <p:sp>
        <p:nvSpPr>
          <p:cNvPr id="4" name="Zástupný symbol pro datum 3"/>
          <p:cNvSpPr>
            <a:spLocks noGrp="1"/>
          </p:cNvSpPr>
          <p:nvPr>
            <p:ph type="dt" sz="half" idx="10"/>
          </p:nvPr>
        </p:nvSpPr>
        <p:spPr/>
        <p:txBody>
          <a:bodyPr/>
          <a:lstStyle/>
          <a:p>
            <a:fld id="{097722ED-5D1F-485E-A004-DD1F0D4000AB}" type="datetimeFigureOut">
              <a:rPr lang="cs-CZ" smtClean="0"/>
              <a:t>15.09.2022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lvl1pPr>
              <a:defRPr>
                <a:solidFill>
                  <a:srgbClr val="FFFFFF"/>
                </a:solidFill>
              </a:defRPr>
            </a:lvl1pPr>
          </a:lstStyle>
          <a:p>
            <a:fld id="{3D0CBEE4-A875-4FAD-AE98-0512D2AB9B7A}" type="slidenum">
              <a:rPr lang="cs-CZ" smtClean="0"/>
              <a:t>‹#›</a:t>
            </a:fld>
            <a:endParaRPr lang="cs-CZ"/>
          </a:p>
        </p:txBody>
      </p:sp>
      <p:sp>
        <p:nvSpPr>
          <p:cNvPr id="8" name="Zástupný symbol pro obsah 7"/>
          <p:cNvSpPr>
            <a:spLocks noGrp="1"/>
          </p:cNvSpPr>
          <p:nvPr>
            <p:ph sz="quarter" idx="1"/>
          </p:nvPr>
        </p:nvSpPr>
        <p:spPr>
          <a:xfrm>
            <a:off x="612648" y="1600200"/>
            <a:ext cx="8153400" cy="44958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7" name="Obdélník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cs-CZ" smtClean="0"/>
              <a:t>Kliknutím lze upravit styl.</a:t>
            </a:r>
            <a:endParaRPr kumimoji="0" lang="en-US"/>
          </a:p>
        </p:txBody>
      </p:sp>
      <p:sp>
        <p:nvSpPr>
          <p:cNvPr id="12" name="Zástupný symbol pro datum 11"/>
          <p:cNvSpPr>
            <a:spLocks noGrp="1"/>
          </p:cNvSpPr>
          <p:nvPr>
            <p:ph type="dt" sz="half" idx="10"/>
          </p:nvPr>
        </p:nvSpPr>
        <p:spPr/>
        <p:txBody>
          <a:bodyPr/>
          <a:lstStyle/>
          <a:p>
            <a:fld id="{097722ED-5D1F-485E-A004-DD1F0D4000AB}" type="datetimeFigureOut">
              <a:rPr lang="cs-CZ" smtClean="0"/>
              <a:t>15.09.2022</a:t>
            </a:fld>
            <a:endParaRPr lang="cs-CZ"/>
          </a:p>
        </p:txBody>
      </p:sp>
      <p:sp>
        <p:nvSpPr>
          <p:cNvPr id="13" name="Zástupný symbol pro číslo snímku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3D0CBEE4-A875-4FAD-AE98-0512D2AB9B7A}" type="slidenum">
              <a:rPr lang="cs-CZ" smtClean="0"/>
              <a:t>‹#›</a:t>
            </a:fld>
            <a:endParaRPr lang="cs-CZ"/>
          </a:p>
        </p:txBody>
      </p:sp>
      <p:sp>
        <p:nvSpPr>
          <p:cNvPr id="14" name="Zástupný symbol pro zápatí 13"/>
          <p:cNvSpPr>
            <a:spLocks noGrp="1"/>
          </p:cNvSpPr>
          <p:nvPr>
            <p:ph type="ftr" sz="quarter" idx="12"/>
          </p:nvPr>
        </p:nvSpPr>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9" name="Zástupný symbol pro obsah 8"/>
          <p:cNvSpPr>
            <a:spLocks noGrp="1"/>
          </p:cNvSpPr>
          <p:nvPr>
            <p:ph sz="quarter" idx="1"/>
          </p:nvPr>
        </p:nvSpPr>
        <p:spPr>
          <a:xfrm>
            <a:off x="609600" y="1589567"/>
            <a:ext cx="388620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844901" y="1589567"/>
            <a:ext cx="388620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8" name="Zástupný symbol pro datum 7"/>
          <p:cNvSpPr>
            <a:spLocks noGrp="1"/>
          </p:cNvSpPr>
          <p:nvPr>
            <p:ph type="dt" sz="half" idx="15"/>
          </p:nvPr>
        </p:nvSpPr>
        <p:spPr/>
        <p:txBody>
          <a:bodyPr rtlCol="0"/>
          <a:lstStyle/>
          <a:p>
            <a:fld id="{097722ED-5D1F-485E-A004-DD1F0D4000AB}" type="datetimeFigureOut">
              <a:rPr lang="cs-CZ" smtClean="0"/>
              <a:t>15.09.2022</a:t>
            </a:fld>
            <a:endParaRPr lang="cs-CZ"/>
          </a:p>
        </p:txBody>
      </p:sp>
      <p:sp>
        <p:nvSpPr>
          <p:cNvPr id="10" name="Zástupný symbol pro číslo snímku 9"/>
          <p:cNvSpPr>
            <a:spLocks noGrp="1"/>
          </p:cNvSpPr>
          <p:nvPr>
            <p:ph type="sldNum" sz="quarter" idx="16"/>
          </p:nvPr>
        </p:nvSpPr>
        <p:spPr/>
        <p:txBody>
          <a:bodyPr rtlCol="0"/>
          <a:lstStyle/>
          <a:p>
            <a:fld id="{3D0CBEE4-A875-4FAD-AE98-0512D2AB9B7A}" type="slidenum">
              <a:rPr lang="cs-CZ" smtClean="0"/>
              <a:t>‹#›</a:t>
            </a:fld>
            <a:endParaRPr lang="cs-CZ"/>
          </a:p>
        </p:txBody>
      </p:sp>
      <p:sp>
        <p:nvSpPr>
          <p:cNvPr id="12" name="Zástupný symbol pro zápatí 11"/>
          <p:cNvSpPr>
            <a:spLocks noGrp="1"/>
          </p:cNvSpPr>
          <p:nvPr>
            <p:ph type="ftr" sz="quarter" idx="17"/>
          </p:nvPr>
        </p:nvSpPr>
        <p:spPr/>
        <p:txBody>
          <a:bodyPr rtlCol="0"/>
          <a:lstStyle/>
          <a:p>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33400" y="273050"/>
            <a:ext cx="8153400" cy="869950"/>
          </a:xfrm>
        </p:spPr>
        <p:txBody>
          <a:bodyPr anchor="ctr"/>
          <a:lstStyle>
            <a:lvl1pPr>
              <a:defRPr/>
            </a:lvl1pPr>
          </a:lstStyle>
          <a:p>
            <a:r>
              <a:rPr kumimoji="0" lang="cs-CZ" smtClean="0"/>
              <a:t>Kliknutím lze upravit styl.</a:t>
            </a:r>
            <a:endParaRPr kumimoji="0" lang="en-US"/>
          </a:p>
        </p:txBody>
      </p:sp>
      <p:sp>
        <p:nvSpPr>
          <p:cNvPr id="11" name="Zástupný symbol pro obsah 10"/>
          <p:cNvSpPr>
            <a:spLocks noGrp="1"/>
          </p:cNvSpPr>
          <p:nvPr>
            <p:ph sz="quarter" idx="2"/>
          </p:nvPr>
        </p:nvSpPr>
        <p:spPr>
          <a:xfrm>
            <a:off x="609600" y="2438400"/>
            <a:ext cx="3886200" cy="35814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800600" y="2438400"/>
            <a:ext cx="3886200" cy="35814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5"/>
          </p:nvPr>
        </p:nvSpPr>
        <p:spPr/>
        <p:txBody>
          <a:bodyPr rtlCol="0"/>
          <a:lstStyle/>
          <a:p>
            <a:fld id="{097722ED-5D1F-485E-A004-DD1F0D4000AB}" type="datetimeFigureOut">
              <a:rPr lang="cs-CZ" smtClean="0"/>
              <a:t>15.09.2022</a:t>
            </a:fld>
            <a:endParaRPr lang="cs-CZ"/>
          </a:p>
        </p:txBody>
      </p:sp>
      <p:sp>
        <p:nvSpPr>
          <p:cNvPr id="12" name="Zástupný symbol pro číslo snímku 11"/>
          <p:cNvSpPr>
            <a:spLocks noGrp="1"/>
          </p:cNvSpPr>
          <p:nvPr>
            <p:ph type="sldNum" sz="quarter" idx="16"/>
          </p:nvPr>
        </p:nvSpPr>
        <p:spPr/>
        <p:txBody>
          <a:bodyPr rtlCol="0"/>
          <a:lstStyle/>
          <a:p>
            <a:fld id="{3D0CBEE4-A875-4FAD-AE98-0512D2AB9B7A}" type="slidenum">
              <a:rPr lang="cs-CZ" smtClean="0"/>
              <a:t>‹#›</a:t>
            </a:fld>
            <a:endParaRPr lang="cs-CZ"/>
          </a:p>
        </p:txBody>
      </p:sp>
      <p:sp>
        <p:nvSpPr>
          <p:cNvPr id="14" name="Zástupný symbol pro zápatí 13"/>
          <p:cNvSpPr>
            <a:spLocks noGrp="1"/>
          </p:cNvSpPr>
          <p:nvPr>
            <p:ph type="ftr" sz="quarter" idx="17"/>
          </p:nvPr>
        </p:nvSpPr>
        <p:spPr/>
        <p:txBody>
          <a:bodyPr rtlCol="0"/>
          <a:lstStyle/>
          <a:p>
            <a:endParaRPr lang="cs-CZ"/>
          </a:p>
        </p:txBody>
      </p:sp>
      <p:sp>
        <p:nvSpPr>
          <p:cNvPr id="16" name="Zástupný symbol pro text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cs-CZ" smtClean="0"/>
              <a:t>Kliknutím lze upravit styly předlohy textu.</a:t>
            </a:r>
          </a:p>
        </p:txBody>
      </p:sp>
      <p:sp>
        <p:nvSpPr>
          <p:cNvPr id="15" name="Zástupný symbol pro text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cs-CZ" smtClean="0"/>
              <a:t>Kliknutím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datum 2"/>
          <p:cNvSpPr>
            <a:spLocks noGrp="1"/>
          </p:cNvSpPr>
          <p:nvPr>
            <p:ph type="dt" sz="half" idx="10"/>
          </p:nvPr>
        </p:nvSpPr>
        <p:spPr/>
        <p:txBody>
          <a:bodyPr/>
          <a:lstStyle/>
          <a:p>
            <a:fld id="{097722ED-5D1F-485E-A004-DD1F0D4000AB}" type="datetimeFigureOut">
              <a:rPr lang="cs-CZ" smtClean="0"/>
              <a:t>15.09.2022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lvl1pPr>
              <a:defRPr>
                <a:solidFill>
                  <a:srgbClr val="FFFFFF"/>
                </a:solidFill>
              </a:defRPr>
            </a:lvl1pPr>
          </a:lstStyle>
          <a:p>
            <a:fld id="{3D0CBEE4-A875-4FAD-AE98-0512D2AB9B7A}"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97722ED-5D1F-485E-A004-DD1F0D4000AB}" type="datetimeFigureOut">
              <a:rPr lang="cs-CZ" smtClean="0"/>
              <a:t>15.09.2022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0" y="6248400"/>
            <a:ext cx="533400" cy="381000"/>
          </a:xfrm>
        </p:spPr>
        <p:txBody>
          <a:bodyPr/>
          <a:lstStyle>
            <a:lvl1pPr>
              <a:defRPr>
                <a:solidFill>
                  <a:schemeClr val="tx2"/>
                </a:solidFill>
              </a:defRPr>
            </a:lvl1pPr>
          </a:lstStyle>
          <a:p>
            <a:fld id="{3D0CBEE4-A875-4FAD-AE98-0512D2AB9B7A}"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600" y="273050"/>
            <a:ext cx="8077200" cy="869950"/>
          </a:xfrm>
        </p:spPr>
        <p:txBody>
          <a:bodyPr anchor="ctr"/>
          <a:lstStyle>
            <a:lvl1pPr algn="l">
              <a:buNone/>
              <a:defRPr sz="4400" b="0"/>
            </a:lvl1pPr>
          </a:lstStyle>
          <a:p>
            <a:r>
              <a:rPr kumimoji="0" lang="cs-CZ" smtClean="0"/>
              <a:t>Kliknutím lze upravit styl.</a:t>
            </a:r>
            <a:endParaRPr kumimoji="0" lang="en-US"/>
          </a:p>
        </p:txBody>
      </p:sp>
      <p:sp>
        <p:nvSpPr>
          <p:cNvPr id="5" name="Zástupný symbol pro datum 4"/>
          <p:cNvSpPr>
            <a:spLocks noGrp="1"/>
          </p:cNvSpPr>
          <p:nvPr>
            <p:ph type="dt" sz="half" idx="10"/>
          </p:nvPr>
        </p:nvSpPr>
        <p:spPr/>
        <p:txBody>
          <a:bodyPr/>
          <a:lstStyle/>
          <a:p>
            <a:fld id="{097722ED-5D1F-485E-A004-DD1F0D4000AB}" type="datetimeFigureOut">
              <a:rPr lang="cs-CZ" smtClean="0"/>
              <a:t>15.09.2022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lvl1pPr>
              <a:defRPr>
                <a:solidFill>
                  <a:srgbClr val="FFFFFF"/>
                </a:solidFill>
              </a:defRPr>
            </a:lvl1pPr>
          </a:lstStyle>
          <a:p>
            <a:fld id="{3D0CBEE4-A875-4FAD-AE98-0512D2AB9B7A}" type="slidenum">
              <a:rPr lang="cs-CZ" smtClean="0"/>
              <a:t>‹#›</a:t>
            </a:fld>
            <a:endParaRPr lang="cs-CZ"/>
          </a:p>
        </p:txBody>
      </p:sp>
      <p:sp>
        <p:nvSpPr>
          <p:cNvPr id="3" name="Zástupný symbol pro text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9" name="Zástupný symbol pro obsah 8"/>
          <p:cNvSpPr>
            <a:spLocks noGrp="1"/>
          </p:cNvSpPr>
          <p:nvPr>
            <p:ph sz="quarter" idx="1"/>
          </p:nvPr>
        </p:nvSpPr>
        <p:spPr>
          <a:xfrm>
            <a:off x="2362200" y="1752600"/>
            <a:ext cx="6400800" cy="44196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3">
        <a:schemeClr val="bg2"/>
      </p:bgRef>
    </p:bg>
    <p:spTree>
      <p:nvGrpSpPr>
        <p:cNvPr id="1" name=""/>
        <p:cNvGrpSpPr/>
        <p:nvPr/>
      </p:nvGrpSpPr>
      <p:grpSpPr>
        <a:xfrm>
          <a:off x="0" y="0"/>
          <a:ext cx="0" cy="0"/>
          <a:chOff x="0" y="0"/>
          <a:chExt cx="0" cy="0"/>
        </a:xfrm>
      </p:grpSpPr>
      <p:sp>
        <p:nvSpPr>
          <p:cNvPr id="4" name="Zástupný symbol pro text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smtClean="0"/>
              <a:t>Kliknutím lze upravit styly předlohy textu.</a:t>
            </a:r>
          </a:p>
        </p:txBody>
      </p:sp>
      <p:sp>
        <p:nvSpPr>
          <p:cNvPr id="8" name="Obdélník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cs-CZ" smtClean="0"/>
              <a:t>Kliknutím lze upravit styl.</a:t>
            </a:r>
            <a:endParaRPr kumimoji="0" lang="en-US"/>
          </a:p>
        </p:txBody>
      </p:sp>
      <p:sp>
        <p:nvSpPr>
          <p:cNvPr id="11" name="Obdélník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Zástupný symbol pro datum 11"/>
          <p:cNvSpPr>
            <a:spLocks noGrp="1"/>
          </p:cNvSpPr>
          <p:nvPr>
            <p:ph type="dt" sz="half" idx="10"/>
          </p:nvPr>
        </p:nvSpPr>
        <p:spPr>
          <a:xfrm>
            <a:off x="6248400" y="6248400"/>
            <a:ext cx="2667000" cy="365125"/>
          </a:xfrm>
        </p:spPr>
        <p:txBody>
          <a:bodyPr rtlCol="0"/>
          <a:lstStyle/>
          <a:p>
            <a:fld id="{097722ED-5D1F-485E-A004-DD1F0D4000AB}" type="datetimeFigureOut">
              <a:rPr lang="cs-CZ" smtClean="0"/>
              <a:t>15.09.2022</a:t>
            </a:fld>
            <a:endParaRPr lang="cs-CZ"/>
          </a:p>
        </p:txBody>
      </p:sp>
      <p:sp>
        <p:nvSpPr>
          <p:cNvPr id="13" name="Zástupný symbol pro číslo snímku 12"/>
          <p:cNvSpPr>
            <a:spLocks noGrp="1"/>
          </p:cNvSpPr>
          <p:nvPr>
            <p:ph type="sldNum" sz="quarter" idx="11"/>
          </p:nvPr>
        </p:nvSpPr>
        <p:spPr>
          <a:xfrm>
            <a:off x="0" y="4667249"/>
            <a:ext cx="1447800" cy="663578"/>
          </a:xfrm>
        </p:spPr>
        <p:txBody>
          <a:bodyPr rtlCol="0"/>
          <a:lstStyle>
            <a:lvl1pPr>
              <a:defRPr sz="2800"/>
            </a:lvl1pPr>
          </a:lstStyle>
          <a:p>
            <a:fld id="{3D0CBEE4-A875-4FAD-AE98-0512D2AB9B7A}" type="slidenum">
              <a:rPr lang="cs-CZ" smtClean="0"/>
              <a:t>‹#›</a:t>
            </a:fld>
            <a:endParaRPr lang="cs-CZ"/>
          </a:p>
        </p:txBody>
      </p:sp>
      <p:sp>
        <p:nvSpPr>
          <p:cNvPr id="14" name="Zástupný symbol pro zápatí 13"/>
          <p:cNvSpPr>
            <a:spLocks noGrp="1"/>
          </p:cNvSpPr>
          <p:nvPr>
            <p:ph type="ftr" sz="quarter" idx="12"/>
          </p:nvPr>
        </p:nvSpPr>
        <p:spPr>
          <a:xfrm>
            <a:off x="1600200" y="6248206"/>
            <a:ext cx="4572000" cy="365125"/>
          </a:xfrm>
        </p:spPr>
        <p:txBody>
          <a:bodyPr rtlCol="0"/>
          <a:lstStyle/>
          <a:p>
            <a:endParaRPr lang="cs-CZ"/>
          </a:p>
        </p:txBody>
      </p:sp>
      <p:sp>
        <p:nvSpPr>
          <p:cNvPr id="3" name="Zástupný symbol pro obrázek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cs-CZ" smtClean="0"/>
              <a:t>Kliknutím na ikonu přidáte obrázek.</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Zástupný symbol pro nadpis 21"/>
          <p:cNvSpPr>
            <a:spLocks noGrp="1"/>
          </p:cNvSpPr>
          <p:nvPr>
            <p:ph type="title"/>
          </p:nvPr>
        </p:nvSpPr>
        <p:spPr>
          <a:xfrm>
            <a:off x="609600" y="228600"/>
            <a:ext cx="8153400" cy="990600"/>
          </a:xfrm>
          <a:prstGeom prst="rect">
            <a:avLst/>
          </a:prstGeom>
        </p:spPr>
        <p:txBody>
          <a:bodyPr vert="horz" anchor="ctr">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097722ED-5D1F-485E-A004-DD1F0D4000AB}" type="datetimeFigureOut">
              <a:rPr lang="cs-CZ" smtClean="0"/>
              <a:t>15.09.2022</a:t>
            </a:fld>
            <a:endParaRPr lang="cs-CZ"/>
          </a:p>
        </p:txBody>
      </p:sp>
      <p:sp>
        <p:nvSpPr>
          <p:cNvPr id="3" name="Zástupný symbol pro zápatí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cs-CZ"/>
          </a:p>
        </p:txBody>
      </p:sp>
      <p:sp>
        <p:nvSpPr>
          <p:cNvPr id="7" name="Obdélník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3D0CBEE4-A875-4FAD-AE98-0512D2AB9B7A}"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a:t>Některé aspekty služby státních zaměstnanců pohledem judikatury NSS</a:t>
            </a:r>
            <a:endParaRPr lang="cs-CZ" dirty="0"/>
          </a:p>
        </p:txBody>
      </p:sp>
      <p:sp>
        <p:nvSpPr>
          <p:cNvPr id="3" name="Podnadpis 2"/>
          <p:cNvSpPr>
            <a:spLocks noGrp="1"/>
          </p:cNvSpPr>
          <p:nvPr>
            <p:ph type="subTitle" idx="1"/>
          </p:nvPr>
        </p:nvSpPr>
        <p:spPr/>
        <p:txBody>
          <a:bodyPr/>
          <a:lstStyle/>
          <a:p>
            <a:r>
              <a:rPr lang="cs-CZ" dirty="0" smtClean="0"/>
              <a:t>JUDr. Petr Mikeš, Ph.D.</a:t>
            </a:r>
            <a:endParaRPr lang="cs-CZ" dirty="0"/>
          </a:p>
        </p:txBody>
      </p:sp>
    </p:spTree>
    <p:extLst>
      <p:ext uri="{BB962C8B-B14F-4D97-AF65-F5344CB8AC3E}">
        <p14:creationId xmlns:p14="http://schemas.microsoft.com/office/powerpoint/2010/main" val="23328900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Důsledky hodnocení služebního vztahu jako veřejnoprávního </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t>může být rozdílný proces před služebními orgány </a:t>
            </a:r>
          </a:p>
          <a:p>
            <a:r>
              <a:rPr lang="cs-CZ" dirty="0" smtClean="0"/>
              <a:t>§ 159 odst. 1 – řízení ve věcech služby + SŘ (§ 160) – do rozhodování o odměňování [§ 159 odst. 1 písm. d)] patří i vrácení neoprávněně přijatého </a:t>
            </a:r>
            <a:r>
              <a:rPr lang="cs-CZ" dirty="0"/>
              <a:t>plnění </a:t>
            </a:r>
            <a:r>
              <a:rPr lang="cs-CZ" dirty="0" smtClean="0"/>
              <a:t>(usnesení </a:t>
            </a:r>
            <a:r>
              <a:rPr lang="cs-CZ" dirty="0"/>
              <a:t>zvl. senátu ze 7. 4. 2022, čj. </a:t>
            </a:r>
            <a:r>
              <a:rPr lang="cs-CZ" dirty="0" err="1"/>
              <a:t>Konf</a:t>
            </a:r>
            <a:r>
              <a:rPr lang="cs-CZ" dirty="0"/>
              <a:t> </a:t>
            </a:r>
            <a:r>
              <a:rPr lang="cs-CZ" dirty="0" smtClean="0"/>
              <a:t>7/2021-30, </a:t>
            </a:r>
            <a:r>
              <a:rPr lang="cs-CZ" dirty="0"/>
              <a:t>ČSSZ c/a </a:t>
            </a:r>
            <a:r>
              <a:rPr lang="cs-CZ" dirty="0" err="1"/>
              <a:t>ObS</a:t>
            </a:r>
            <a:r>
              <a:rPr lang="cs-CZ" dirty="0"/>
              <a:t> pro Prahu 4 a MS v </a:t>
            </a:r>
            <a:r>
              <a:rPr lang="cs-CZ" dirty="0" smtClean="0"/>
              <a:t>Praze)</a:t>
            </a:r>
          </a:p>
          <a:p>
            <a:r>
              <a:rPr lang="cs-CZ" dirty="0" smtClean="0"/>
              <a:t>vyloučeno řízení ve věcech služby a ustanovení SŘ o správním řízení (§ 159 odst. 2) – pak minimálně základní zásady (§ 2 – 8 SŘ)</a:t>
            </a:r>
          </a:p>
        </p:txBody>
      </p:sp>
    </p:spTree>
    <p:extLst>
      <p:ext uri="{BB962C8B-B14F-4D97-AF65-F5344CB8AC3E}">
        <p14:creationId xmlns:p14="http://schemas.microsoft.com/office/powerpoint/2010/main" val="34678122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Systemizace a organizační struktura služebního úřadu (§ 17 – 19)</a:t>
            </a:r>
          </a:p>
        </p:txBody>
      </p:sp>
      <p:sp>
        <p:nvSpPr>
          <p:cNvPr id="3" name="Zástupný symbol pro obsah 2"/>
          <p:cNvSpPr>
            <a:spLocks noGrp="1"/>
          </p:cNvSpPr>
          <p:nvPr>
            <p:ph sz="quarter" idx="1"/>
          </p:nvPr>
        </p:nvSpPr>
        <p:spPr/>
        <p:txBody>
          <a:bodyPr>
            <a:normAutofit fontScale="92500" lnSpcReduction="20000"/>
          </a:bodyPr>
          <a:lstStyle/>
          <a:p>
            <a:r>
              <a:rPr lang="cs-CZ" dirty="0" smtClean="0"/>
              <a:t>systemizace </a:t>
            </a:r>
            <a:r>
              <a:rPr lang="cs-CZ" dirty="0"/>
              <a:t>ve spojení s organizační změnou představují závazný podklad pro další rozhodování služebních </a:t>
            </a:r>
            <a:r>
              <a:rPr lang="cs-CZ" dirty="0" smtClean="0"/>
              <a:t>orgánů [</a:t>
            </a:r>
            <a:r>
              <a:rPr lang="pl-PL" dirty="0" smtClean="0"/>
              <a:t>§ </a:t>
            </a:r>
            <a:r>
              <a:rPr lang="pl-PL" dirty="0"/>
              <a:t>60 odst. 1 písm. a), § 61 odst. 1 písm. c</a:t>
            </a:r>
            <a:r>
              <a:rPr lang="pl-PL" dirty="0" smtClean="0"/>
              <a:t>)] – na to nemá vliv rozsah diskrece služebních orgánů s ohledem na konkrétnost </a:t>
            </a:r>
            <a:r>
              <a:rPr lang="pl-PL" dirty="0"/>
              <a:t>organizačních dokumentů </a:t>
            </a:r>
            <a:r>
              <a:rPr lang="pl-PL" dirty="0" smtClean="0"/>
              <a:t>– nejde o </a:t>
            </a:r>
            <a:r>
              <a:rPr lang="pl-PL" dirty="0"/>
              <a:t>ryze interní akty vnitřního řízení</a:t>
            </a:r>
            <a:r>
              <a:rPr lang="pl-PL" dirty="0" smtClean="0"/>
              <a:t>, u kterých musí dát rozhodující orgán přednost zákonnosti</a:t>
            </a:r>
          </a:p>
          <a:p>
            <a:r>
              <a:rPr lang="pl-PL" dirty="0" smtClean="0"/>
              <a:t>odlišnost od  </a:t>
            </a:r>
            <a:r>
              <a:rPr lang="pl-PL" dirty="0"/>
              <a:t>rozhodnutí o organizační změně podle zákona </a:t>
            </a:r>
            <a:r>
              <a:rPr lang="pl-PL" dirty="0" smtClean="0"/>
              <a:t>o </a:t>
            </a:r>
            <a:r>
              <a:rPr lang="pl-PL" dirty="0"/>
              <a:t>vojácích z povolání – na ni nejsou kladeny žádné formální nároky stejně jako u organizační změny podle ZP (rozsudek NSS ze dne 2. 7. 2014, čj. 3 Ads 107/2013-36, č. 3112/2014 Sb. </a:t>
            </a:r>
            <a:r>
              <a:rPr lang="pl-PL" dirty="0" smtClean="0"/>
              <a:t>NSS) – ryze interní akty řízení</a:t>
            </a:r>
            <a:endParaRPr lang="cs-CZ" dirty="0"/>
          </a:p>
        </p:txBody>
      </p:sp>
    </p:spTree>
    <p:extLst>
      <p:ext uri="{BB962C8B-B14F-4D97-AF65-F5344CB8AC3E}">
        <p14:creationId xmlns:p14="http://schemas.microsoft.com/office/powerpoint/2010/main" val="217503225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Systemizace a organizační struktura služebního úřadu (§ 17 – 19)</a:t>
            </a:r>
          </a:p>
        </p:txBody>
      </p:sp>
      <p:sp>
        <p:nvSpPr>
          <p:cNvPr id="3" name="Zástupný symbol pro obsah 2"/>
          <p:cNvSpPr>
            <a:spLocks noGrp="1"/>
          </p:cNvSpPr>
          <p:nvPr>
            <p:ph sz="quarter" idx="1"/>
          </p:nvPr>
        </p:nvSpPr>
        <p:spPr/>
        <p:txBody>
          <a:bodyPr>
            <a:normAutofit lnSpcReduction="10000"/>
          </a:bodyPr>
          <a:lstStyle/>
          <a:p>
            <a:r>
              <a:rPr lang="cs-CZ" dirty="0" smtClean="0"/>
              <a:t>zákonnost podkladového aktu přísluší posoudit až soudu podle § 75 odst. 2 s. ř. </a:t>
            </a:r>
            <a:r>
              <a:rPr lang="cs-CZ" dirty="0"/>
              <a:t>s</a:t>
            </a:r>
            <a:r>
              <a:rPr lang="cs-CZ" dirty="0" smtClean="0"/>
              <a:t>.: </a:t>
            </a:r>
            <a:r>
              <a:rPr lang="cs-CZ" i="1" dirty="0" smtClean="0"/>
              <a:t>Byl-li </a:t>
            </a:r>
            <a:r>
              <a:rPr lang="cs-CZ" i="1" dirty="0"/>
              <a:t>závazným podkladem přezkoumávaného rozhodnutí jiný úkon správního orgánu, přezkoumá soud k žalobní námitce také jeho zákonnost, není-li jím sám vázán a neumožňuje-li tento zákon žalobci napadnout takový úkon </a:t>
            </a:r>
            <a:r>
              <a:rPr lang="cs-CZ" i="1" dirty="0" smtClean="0"/>
              <a:t>samostatnou </a:t>
            </a:r>
            <a:r>
              <a:rPr lang="cs-CZ" i="1" dirty="0"/>
              <a:t>žalobou ve správním </a:t>
            </a:r>
            <a:r>
              <a:rPr lang="cs-CZ" i="1" dirty="0" smtClean="0"/>
              <a:t>soudnictví.</a:t>
            </a:r>
          </a:p>
          <a:p>
            <a:r>
              <a:rPr lang="cs-CZ" dirty="0" smtClean="0"/>
              <a:t>fakticky obdobné důsledky jako organizační změna u zaměstnavatele – soud přezkoumává v rámci výpovědi i organizační změnu</a:t>
            </a:r>
            <a:endParaRPr lang="cs-CZ" dirty="0"/>
          </a:p>
        </p:txBody>
      </p:sp>
    </p:spTree>
    <p:extLst>
      <p:ext uri="{BB962C8B-B14F-4D97-AF65-F5344CB8AC3E}">
        <p14:creationId xmlns:p14="http://schemas.microsoft.com/office/powerpoint/2010/main" val="152916626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Systemizace a organizační struktura služebního úřadu (§ 17 – 19)</a:t>
            </a:r>
          </a:p>
        </p:txBody>
      </p:sp>
      <p:sp>
        <p:nvSpPr>
          <p:cNvPr id="3" name="Zástupný symbol pro obsah 2"/>
          <p:cNvSpPr>
            <a:spLocks noGrp="1"/>
          </p:cNvSpPr>
          <p:nvPr>
            <p:ph sz="quarter" idx="1"/>
          </p:nvPr>
        </p:nvSpPr>
        <p:spPr/>
        <p:txBody>
          <a:bodyPr>
            <a:normAutofit/>
          </a:bodyPr>
          <a:lstStyle/>
          <a:p>
            <a:r>
              <a:rPr lang="cs-CZ" dirty="0" smtClean="0"/>
              <a:t>s ohledem na ústavní záruky pro státní zaměstnance nesmí systemizace </a:t>
            </a:r>
            <a:r>
              <a:rPr lang="cs-CZ" dirty="0"/>
              <a:t>či organizační </a:t>
            </a:r>
            <a:r>
              <a:rPr lang="cs-CZ" dirty="0" smtClean="0"/>
              <a:t>struktura sloužit pouze k tomu, aby </a:t>
            </a:r>
            <a:r>
              <a:rPr lang="cs-CZ" dirty="0"/>
              <a:t>byl státní zaměstnanec odvolán či přeložen ze zastávané funkce, aniž by proto byly splněny jinak striktní zákonné </a:t>
            </a:r>
            <a:r>
              <a:rPr lang="cs-CZ" dirty="0" smtClean="0"/>
              <a:t>podmínky</a:t>
            </a:r>
          </a:p>
          <a:p>
            <a:r>
              <a:rPr lang="cs-CZ" dirty="0" smtClean="0"/>
              <a:t>např. nepřípustné zrušení služebního </a:t>
            </a:r>
            <a:r>
              <a:rPr lang="cs-CZ" dirty="0"/>
              <a:t>místa, </a:t>
            </a:r>
            <a:r>
              <a:rPr lang="cs-CZ" dirty="0" smtClean="0"/>
              <a:t>ačkoliv </a:t>
            </a:r>
            <a:r>
              <a:rPr lang="cs-CZ" dirty="0"/>
              <a:t>by zároveň vzniklo formálně jiné, se stejnou obsahovou </a:t>
            </a:r>
            <a:r>
              <a:rPr lang="cs-CZ" dirty="0" smtClean="0"/>
              <a:t>náplní, zcela </a:t>
            </a:r>
            <a:r>
              <a:rPr lang="cs-CZ" dirty="0"/>
              <a:t>zjevně protiprávní </a:t>
            </a:r>
            <a:r>
              <a:rPr lang="cs-CZ" dirty="0" smtClean="0"/>
              <a:t>důvody (například </a:t>
            </a:r>
            <a:r>
              <a:rPr lang="cs-CZ"/>
              <a:t>diskriminační</a:t>
            </a:r>
            <a:r>
              <a:rPr lang="cs-CZ" smtClean="0"/>
              <a:t>)</a:t>
            </a:r>
            <a:endParaRPr lang="cs-CZ" dirty="0"/>
          </a:p>
        </p:txBody>
      </p:sp>
    </p:spTree>
    <p:extLst>
      <p:ext uri="{BB962C8B-B14F-4D97-AF65-F5344CB8AC3E}">
        <p14:creationId xmlns:p14="http://schemas.microsoft.com/office/powerpoint/2010/main" val="317943037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Systemizace a organizační struktura služebního úřadu (§ 17 – 19)</a:t>
            </a:r>
          </a:p>
        </p:txBody>
      </p:sp>
      <p:sp>
        <p:nvSpPr>
          <p:cNvPr id="3" name="Zástupný symbol pro obsah 2"/>
          <p:cNvSpPr>
            <a:spLocks noGrp="1"/>
          </p:cNvSpPr>
          <p:nvPr>
            <p:ph sz="quarter" idx="1"/>
          </p:nvPr>
        </p:nvSpPr>
        <p:spPr/>
        <p:txBody>
          <a:bodyPr>
            <a:normAutofit fontScale="85000" lnSpcReduction="20000"/>
          </a:bodyPr>
          <a:lstStyle/>
          <a:p>
            <a:r>
              <a:rPr lang="cs-CZ" dirty="0" smtClean="0"/>
              <a:t>poukaz na pracovněprávní judikaturu a přezkum rozhodnutí o organizační změně – zda rozhodl příslušný </a:t>
            </a:r>
            <a:r>
              <a:rPr lang="cs-CZ" dirty="0"/>
              <a:t>orgán (např. rozsudek </a:t>
            </a:r>
            <a:r>
              <a:rPr lang="cs-CZ" dirty="0" smtClean="0"/>
              <a:t>NS ze </a:t>
            </a:r>
            <a:r>
              <a:rPr lang="cs-CZ" dirty="0"/>
              <a:t>dne 20. 11. 2012, </a:t>
            </a:r>
            <a:r>
              <a:rPr lang="cs-CZ" dirty="0" err="1"/>
              <a:t>sp</a:t>
            </a:r>
            <a:r>
              <a:rPr lang="cs-CZ" dirty="0"/>
              <a:t>. zn. 21 </a:t>
            </a:r>
            <a:r>
              <a:rPr lang="cs-CZ" dirty="0" err="1"/>
              <a:t>Cdo</a:t>
            </a:r>
            <a:r>
              <a:rPr lang="cs-CZ" dirty="0"/>
              <a:t> 4521/2011, č. 23/2013 Sb. NS) nebo zda </a:t>
            </a:r>
            <a:r>
              <a:rPr lang="cs-CZ" dirty="0" smtClean="0"/>
              <a:t>skutečně sledována změna </a:t>
            </a:r>
            <a:r>
              <a:rPr lang="cs-CZ" dirty="0"/>
              <a:t>úkolů zaměstnavatele, technického vybavení, snížení stavu zaměstnanců za účelem zvýšení efektivnosti práce nebo </a:t>
            </a:r>
            <a:r>
              <a:rPr lang="cs-CZ" dirty="0" smtClean="0"/>
              <a:t>jiná organizační změna, </a:t>
            </a:r>
            <a:r>
              <a:rPr lang="cs-CZ" dirty="0"/>
              <a:t>pomocí níž měl být regulován počet zaměstnanců a jejich kvalifikační složení tak, aby zaměstnavatel nadále zaměstnával jen takový počet zaměstnanců a v takovém kvalifikačním složení, jaké odpovídá jeho potřebám, nebo zda podle svého obsahu nebo účelu směřovalo k jinému cíli (rozsudek </a:t>
            </a:r>
            <a:r>
              <a:rPr lang="cs-CZ" dirty="0" smtClean="0"/>
              <a:t>NS ze </a:t>
            </a:r>
            <a:r>
              <a:rPr lang="cs-CZ" dirty="0"/>
              <a:t>dne 27. 4. 2004, </a:t>
            </a:r>
            <a:r>
              <a:rPr lang="cs-CZ" dirty="0" err="1"/>
              <a:t>sp</a:t>
            </a:r>
            <a:r>
              <a:rPr lang="cs-CZ" dirty="0"/>
              <a:t>. zn. 21 </a:t>
            </a:r>
            <a:r>
              <a:rPr lang="cs-CZ" dirty="0" err="1"/>
              <a:t>Cdo</a:t>
            </a:r>
            <a:r>
              <a:rPr lang="cs-CZ" dirty="0"/>
              <a:t> 2204/2003, č. 54/2005 Sb. </a:t>
            </a:r>
            <a:r>
              <a:rPr lang="cs-CZ" dirty="0" smtClean="0"/>
              <a:t>NS)</a:t>
            </a:r>
            <a:endParaRPr lang="cs-CZ" dirty="0"/>
          </a:p>
        </p:txBody>
      </p:sp>
    </p:spTree>
    <p:extLst>
      <p:ext uri="{BB962C8B-B14F-4D97-AF65-F5344CB8AC3E}">
        <p14:creationId xmlns:p14="http://schemas.microsoft.com/office/powerpoint/2010/main" val="209271087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Systemizace a organizační struktura služebního úřadu (§ 17 – 19)</a:t>
            </a:r>
          </a:p>
        </p:txBody>
      </p:sp>
      <p:sp>
        <p:nvSpPr>
          <p:cNvPr id="3" name="Zástupný symbol pro obsah 2"/>
          <p:cNvSpPr>
            <a:spLocks noGrp="1"/>
          </p:cNvSpPr>
          <p:nvPr>
            <p:ph sz="quarter" idx="1"/>
          </p:nvPr>
        </p:nvSpPr>
        <p:spPr/>
        <p:txBody>
          <a:bodyPr>
            <a:normAutofit lnSpcReduction="10000"/>
          </a:bodyPr>
          <a:lstStyle/>
          <a:p>
            <a:r>
              <a:rPr lang="cs-CZ" dirty="0" smtClean="0"/>
              <a:t>obdobné závěry NSS k organizační změně u vojáků </a:t>
            </a:r>
            <a:r>
              <a:rPr lang="cs-CZ" dirty="0"/>
              <a:t>z povolání </a:t>
            </a:r>
            <a:r>
              <a:rPr lang="cs-CZ" dirty="0" smtClean="0"/>
              <a:t>– musí  mj. sledovat </a:t>
            </a:r>
            <a:r>
              <a:rPr lang="cs-CZ" dirty="0"/>
              <a:t>zákonem předvídané cíle a nesmí být v rozporu se zákazem diskriminace a zákazem zneužití práv a </a:t>
            </a:r>
            <a:r>
              <a:rPr lang="cs-CZ" dirty="0" smtClean="0"/>
              <a:t>povinností, musí být skutečné</a:t>
            </a:r>
            <a:r>
              <a:rPr lang="cs-CZ" dirty="0"/>
              <a:t>, nikoli </a:t>
            </a:r>
            <a:r>
              <a:rPr lang="cs-CZ" dirty="0" smtClean="0"/>
              <a:t>umělé, nesmí </a:t>
            </a:r>
            <a:r>
              <a:rPr lang="cs-CZ" dirty="0"/>
              <a:t>být prostředkem k obcházení či ke zneužívání pravidel, jimiž se řídí služební </a:t>
            </a:r>
            <a:r>
              <a:rPr lang="cs-CZ" dirty="0" smtClean="0"/>
              <a:t>poměry (rozsudky NSS </a:t>
            </a:r>
            <a:r>
              <a:rPr lang="pl-PL" dirty="0"/>
              <a:t>ze dne 2. 7. 2014, čj. 3 Ads 107/2013-36, č. 3112/2014 Sb. </a:t>
            </a:r>
            <a:r>
              <a:rPr lang="pl-PL" dirty="0" smtClean="0"/>
              <a:t>NSS, </a:t>
            </a:r>
            <a:r>
              <a:rPr lang="pl-PL" dirty="0"/>
              <a:t>a ze dne 29. 8. 2019, čj. 2 As </a:t>
            </a:r>
            <a:r>
              <a:rPr lang="pl-PL" dirty="0" smtClean="0"/>
              <a:t>68/2017-42)</a:t>
            </a:r>
            <a:endParaRPr lang="cs-CZ" dirty="0"/>
          </a:p>
        </p:txBody>
      </p:sp>
    </p:spTree>
    <p:extLst>
      <p:ext uri="{BB962C8B-B14F-4D97-AF65-F5344CB8AC3E}">
        <p14:creationId xmlns:p14="http://schemas.microsoft.com/office/powerpoint/2010/main" val="93842224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Systemizace a organizační struktura služebního úřadu (§ 17 – 19)</a:t>
            </a:r>
          </a:p>
        </p:txBody>
      </p:sp>
      <p:sp>
        <p:nvSpPr>
          <p:cNvPr id="3" name="Zástupný symbol pro obsah 2"/>
          <p:cNvSpPr>
            <a:spLocks noGrp="1"/>
          </p:cNvSpPr>
          <p:nvPr>
            <p:ph sz="quarter" idx="1"/>
          </p:nvPr>
        </p:nvSpPr>
        <p:spPr/>
        <p:txBody>
          <a:bodyPr>
            <a:normAutofit/>
          </a:bodyPr>
          <a:lstStyle/>
          <a:p>
            <a:r>
              <a:rPr lang="cs-CZ" dirty="0"/>
              <a:t>odlišnost </a:t>
            </a:r>
            <a:r>
              <a:rPr lang="cs-CZ" dirty="0" smtClean="0"/>
              <a:t>– postup při </a:t>
            </a:r>
            <a:r>
              <a:rPr lang="cs-CZ" dirty="0"/>
              <a:t>přijímání systemizace a organizační struktury, </a:t>
            </a:r>
            <a:r>
              <a:rPr lang="cs-CZ" dirty="0" smtClean="0"/>
              <a:t>určení orgánů oprávněných </a:t>
            </a:r>
            <a:r>
              <a:rPr lang="cs-CZ" dirty="0"/>
              <a:t>tyto </a:t>
            </a:r>
            <a:r>
              <a:rPr lang="cs-CZ" dirty="0" smtClean="0"/>
              <a:t>dokumenty </a:t>
            </a:r>
            <a:r>
              <a:rPr lang="cs-CZ" dirty="0"/>
              <a:t>vydat a částečně </a:t>
            </a:r>
            <a:r>
              <a:rPr lang="cs-CZ" dirty="0" smtClean="0"/>
              <a:t>úprava hmotněprávních podmínek </a:t>
            </a:r>
            <a:r>
              <a:rPr lang="cs-CZ" dirty="0"/>
              <a:t>systemizace (vychází ze závazných pravidel pro organizaci služebních úřadů tak, aby byl zajištěn řádný výkon působnosti služebního </a:t>
            </a:r>
            <a:r>
              <a:rPr lang="cs-CZ" dirty="0" smtClean="0"/>
              <a:t>úřadu - § 17)</a:t>
            </a:r>
            <a:endParaRPr lang="cs-CZ" dirty="0"/>
          </a:p>
        </p:txBody>
      </p:sp>
    </p:spTree>
    <p:extLst>
      <p:ext uri="{BB962C8B-B14F-4D97-AF65-F5344CB8AC3E}">
        <p14:creationId xmlns:p14="http://schemas.microsoft.com/office/powerpoint/2010/main" val="190580549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Systemizace a organizační struktura služebního úřadu (§ 17 – 19)</a:t>
            </a:r>
            <a:endParaRPr lang="cs-CZ" dirty="0"/>
          </a:p>
        </p:txBody>
      </p:sp>
      <p:sp>
        <p:nvSpPr>
          <p:cNvPr id="3" name="Zástupný symbol pro obsah 2"/>
          <p:cNvSpPr>
            <a:spLocks noGrp="1"/>
          </p:cNvSpPr>
          <p:nvPr>
            <p:ph sz="quarter" idx="1"/>
          </p:nvPr>
        </p:nvSpPr>
        <p:spPr/>
        <p:txBody>
          <a:bodyPr>
            <a:normAutofit lnSpcReduction="10000"/>
          </a:bodyPr>
          <a:lstStyle/>
          <a:p>
            <a:r>
              <a:rPr lang="cs-CZ" dirty="0"/>
              <a:t>rozsudek NSS ze dne </a:t>
            </a:r>
            <a:r>
              <a:rPr lang="cs-CZ" dirty="0" smtClean="0"/>
              <a:t>15. 9. 2020</a:t>
            </a:r>
            <a:r>
              <a:rPr lang="en-US" dirty="0" smtClean="0"/>
              <a:t>, </a:t>
            </a:r>
            <a:r>
              <a:rPr lang="en-US" dirty="0" err="1"/>
              <a:t>čj</a:t>
            </a:r>
            <a:r>
              <a:rPr lang="en-US" dirty="0"/>
              <a:t>. </a:t>
            </a:r>
            <a:r>
              <a:rPr lang="cs-CZ" dirty="0"/>
              <a:t>4 </a:t>
            </a:r>
            <a:r>
              <a:rPr lang="cs-CZ" dirty="0" err="1"/>
              <a:t>Ads</a:t>
            </a:r>
            <a:r>
              <a:rPr lang="cs-CZ" dirty="0"/>
              <a:t> </a:t>
            </a:r>
            <a:r>
              <a:rPr lang="cs-CZ" dirty="0" smtClean="0"/>
              <a:t>423/2019-70, </a:t>
            </a:r>
            <a:r>
              <a:rPr lang="cs-CZ" dirty="0"/>
              <a:t>č. </a:t>
            </a:r>
            <a:r>
              <a:rPr lang="cs-CZ" dirty="0" smtClean="0"/>
              <a:t>4088/2020 </a:t>
            </a:r>
            <a:r>
              <a:rPr lang="cs-CZ" dirty="0"/>
              <a:t>Sb. NSS, Jiří J. </a:t>
            </a:r>
            <a:r>
              <a:rPr lang="cs-CZ" dirty="0" smtClean="0"/>
              <a:t>proti </a:t>
            </a:r>
            <a:r>
              <a:rPr lang="cs-CZ" dirty="0"/>
              <a:t>náměstku ministra vnitra pro státní službu </a:t>
            </a:r>
            <a:endParaRPr lang="cs-CZ" dirty="0" smtClean="0"/>
          </a:p>
          <a:p>
            <a:r>
              <a:rPr lang="cs-CZ" dirty="0" smtClean="0"/>
              <a:t>spor téhož zaměstnance – proti rozhodnutí o odvolání </a:t>
            </a:r>
            <a:r>
              <a:rPr lang="cs-CZ" dirty="0"/>
              <a:t>ze služebního místa </a:t>
            </a:r>
            <a:r>
              <a:rPr lang="cs-CZ" dirty="0" smtClean="0"/>
              <a:t>představeného – náměstka pro řízení sekce v důsledku systemizace a převodu podle </a:t>
            </a:r>
            <a:r>
              <a:rPr lang="cs-CZ" dirty="0"/>
              <a:t>§ 61 odst. 1 písm. b</a:t>
            </a:r>
            <a:r>
              <a:rPr lang="cs-CZ" dirty="0" smtClean="0"/>
              <a:t>) </a:t>
            </a:r>
            <a:r>
              <a:rPr lang="cs-CZ" dirty="0"/>
              <a:t>na služební místo vedoucího oddělení správy budov v </a:t>
            </a:r>
            <a:r>
              <a:rPr lang="cs-CZ" dirty="0" err="1" smtClean="0"/>
              <a:t>Mze</a:t>
            </a:r>
            <a:r>
              <a:rPr lang="cs-CZ" dirty="0" smtClean="0"/>
              <a:t> + související změna platového zařazení (k této části viz přednášku Veroniky Juřičkové)</a:t>
            </a:r>
            <a:endParaRPr lang="cs-CZ" dirty="0"/>
          </a:p>
        </p:txBody>
      </p:sp>
    </p:spTree>
    <p:extLst>
      <p:ext uri="{BB962C8B-B14F-4D97-AF65-F5344CB8AC3E}">
        <p14:creationId xmlns:p14="http://schemas.microsoft.com/office/powerpoint/2010/main" val="144997106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Systemizace a organizační struktura služebního úřadu (§ 17 – 19)</a:t>
            </a:r>
            <a:endParaRPr lang="cs-CZ" dirty="0"/>
          </a:p>
        </p:txBody>
      </p:sp>
      <p:sp>
        <p:nvSpPr>
          <p:cNvPr id="3" name="Zástupný symbol pro obsah 2"/>
          <p:cNvSpPr>
            <a:spLocks noGrp="1"/>
          </p:cNvSpPr>
          <p:nvPr>
            <p:ph sz="quarter" idx="1"/>
          </p:nvPr>
        </p:nvSpPr>
        <p:spPr/>
        <p:txBody>
          <a:bodyPr>
            <a:normAutofit fontScale="85000" lnSpcReduction="10000"/>
          </a:bodyPr>
          <a:lstStyle/>
          <a:p>
            <a:r>
              <a:rPr lang="cs-CZ" dirty="0" smtClean="0"/>
              <a:t>navázal na rozsudek ve věci žalovatelnosti systemizace – třeba přezkoumat i podkladové akty</a:t>
            </a:r>
          </a:p>
          <a:p>
            <a:r>
              <a:rPr lang="cs-CZ" dirty="0" smtClean="0"/>
              <a:t>ohledně rozsahu přezkumu lze vyjít z judikatury již uvedené v rozsudku </a:t>
            </a:r>
            <a:r>
              <a:rPr lang="cs-CZ" dirty="0"/>
              <a:t>ve věci žalovatelnosti </a:t>
            </a:r>
            <a:r>
              <a:rPr lang="cs-CZ" dirty="0" smtClean="0"/>
              <a:t>systemizace</a:t>
            </a:r>
          </a:p>
          <a:p>
            <a:r>
              <a:rPr lang="cs-CZ" dirty="0" smtClean="0"/>
              <a:t>vláda má </a:t>
            </a:r>
            <a:r>
              <a:rPr lang="cs-CZ" dirty="0"/>
              <a:t>pro uplatnění vlastní představy o podobě, efektivitě a nákladnosti organizace státní služby vytvořen široký prostor, v rámci něhož může rozhodovat také o snížení celkového počtu státních zaměstnanců a jejich </a:t>
            </a:r>
            <a:r>
              <a:rPr lang="cs-CZ" dirty="0" smtClean="0"/>
              <a:t>představených</a:t>
            </a:r>
          </a:p>
          <a:p>
            <a:r>
              <a:rPr lang="cs-CZ" dirty="0" smtClean="0"/>
              <a:t>zákon představeným </a:t>
            </a:r>
            <a:r>
              <a:rPr lang="cs-CZ" dirty="0"/>
              <a:t>ani dalším státním zaměstnancům neposkytuje jistotu zachování stávajícího služebního </a:t>
            </a:r>
            <a:r>
              <a:rPr lang="cs-CZ" dirty="0" smtClean="0"/>
              <a:t>místa – obdobné jako u ZP nebo o </a:t>
            </a:r>
            <a:r>
              <a:rPr lang="cs-CZ" dirty="0" err="1" smtClean="0"/>
              <a:t>ZoVZP</a:t>
            </a:r>
            <a:r>
              <a:rPr lang="cs-CZ" dirty="0" smtClean="0"/>
              <a:t> – rozdílná výše odstupného, která u státních zaměstnanců výrazně vyšší</a:t>
            </a:r>
          </a:p>
          <a:p>
            <a:endParaRPr lang="cs-CZ" dirty="0" smtClean="0"/>
          </a:p>
          <a:p>
            <a:endParaRPr lang="cs-CZ" dirty="0"/>
          </a:p>
        </p:txBody>
      </p:sp>
    </p:spTree>
    <p:extLst>
      <p:ext uri="{BB962C8B-B14F-4D97-AF65-F5344CB8AC3E}">
        <p14:creationId xmlns:p14="http://schemas.microsoft.com/office/powerpoint/2010/main" val="44814281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Systemizace a organizační struktura služebního úřadu (§ 17 – 19)</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smtClean="0"/>
              <a:t>NSS nepovažuje </a:t>
            </a:r>
            <a:r>
              <a:rPr lang="cs-CZ" dirty="0"/>
              <a:t>za potřebné zaujímat </a:t>
            </a:r>
            <a:r>
              <a:rPr lang="cs-CZ" dirty="0" smtClean="0"/>
              <a:t>striktnější </a:t>
            </a:r>
            <a:r>
              <a:rPr lang="cs-CZ" dirty="0"/>
              <a:t>přístup oproti pracovněprávní oblasti ani s ohledem na jeden z účelů zákona o státní službě, jenž spočívá v zajištění vyšší nezávislosti státní služby na politické </a:t>
            </a:r>
            <a:r>
              <a:rPr lang="cs-CZ" dirty="0" smtClean="0"/>
              <a:t>moci – zákonodárce odlišné podmínky nestanovil</a:t>
            </a:r>
          </a:p>
          <a:p>
            <a:r>
              <a:rPr lang="cs-CZ" dirty="0" smtClean="0"/>
              <a:t>soudy mohou toliko </a:t>
            </a:r>
            <a:r>
              <a:rPr lang="cs-CZ" dirty="0"/>
              <a:t>posoudit, zda byly </a:t>
            </a:r>
            <a:r>
              <a:rPr lang="cs-CZ" dirty="0" smtClean="0"/>
              <a:t>změny schváleny </a:t>
            </a:r>
            <a:r>
              <a:rPr lang="cs-CZ" dirty="0"/>
              <a:t>zákonným způsobem, zda sledovaly legitimní cíl a zda </a:t>
            </a:r>
            <a:r>
              <a:rPr lang="cs-CZ" dirty="0" smtClean="0"/>
              <a:t>neexistovaly </a:t>
            </a:r>
            <a:r>
              <a:rPr lang="cs-CZ" dirty="0"/>
              <a:t>konkrétní okolnosti svědčící o účelovosti zvoleného postupu či o </a:t>
            </a:r>
            <a:r>
              <a:rPr lang="cs-CZ" dirty="0" err="1"/>
              <a:t>šikanózním</a:t>
            </a:r>
            <a:r>
              <a:rPr lang="cs-CZ" dirty="0"/>
              <a:t> nebo diskriminačním jednání ze strany služebního </a:t>
            </a:r>
            <a:r>
              <a:rPr lang="cs-CZ" dirty="0" smtClean="0"/>
              <a:t>orgánu – nesmí jít o libovůli</a:t>
            </a:r>
          </a:p>
          <a:p>
            <a:r>
              <a:rPr lang="cs-CZ" dirty="0"/>
              <a:t>úkolem </a:t>
            </a:r>
            <a:r>
              <a:rPr lang="cs-CZ" dirty="0" smtClean="0"/>
              <a:t>není</a:t>
            </a:r>
            <a:r>
              <a:rPr lang="cs-CZ" dirty="0"/>
              <a:t> hodnotit vhodnost a efektivitu organizační struktury státní služby</a:t>
            </a:r>
            <a:endParaRPr lang="cs-CZ" dirty="0" smtClean="0"/>
          </a:p>
          <a:p>
            <a:endParaRPr lang="cs-CZ" dirty="0"/>
          </a:p>
        </p:txBody>
      </p:sp>
    </p:spTree>
    <p:extLst>
      <p:ext uri="{BB962C8B-B14F-4D97-AF65-F5344CB8AC3E}">
        <p14:creationId xmlns:p14="http://schemas.microsoft.com/office/powerpoint/2010/main" val="411772368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Systemizace a organizační struktura služebního úřadu (§ 17 – 19)</a:t>
            </a:r>
            <a:endParaRPr lang="cs-CZ" dirty="0"/>
          </a:p>
        </p:txBody>
      </p:sp>
      <p:sp>
        <p:nvSpPr>
          <p:cNvPr id="3" name="Zástupný symbol pro obsah 2"/>
          <p:cNvSpPr>
            <a:spLocks noGrp="1"/>
          </p:cNvSpPr>
          <p:nvPr>
            <p:ph sz="quarter" idx="1"/>
          </p:nvPr>
        </p:nvSpPr>
        <p:spPr/>
        <p:txBody>
          <a:bodyPr>
            <a:normAutofit fontScale="92500"/>
          </a:bodyPr>
          <a:lstStyle/>
          <a:p>
            <a:r>
              <a:rPr lang="cs-CZ" dirty="0" smtClean="0"/>
              <a:t>§ 17 odst. 3 úpravy </a:t>
            </a:r>
            <a:r>
              <a:rPr lang="cs-CZ" dirty="0"/>
              <a:t>již schválené </a:t>
            </a:r>
            <a:r>
              <a:rPr lang="cs-CZ" dirty="0" smtClean="0"/>
              <a:t>systemizace </a:t>
            </a:r>
            <a:r>
              <a:rPr lang="cs-CZ" dirty="0"/>
              <a:t>výslovně </a:t>
            </a:r>
            <a:r>
              <a:rPr lang="cs-CZ" dirty="0" smtClean="0"/>
              <a:t>nezmiňuje</a:t>
            </a:r>
          </a:p>
          <a:p>
            <a:r>
              <a:rPr lang="cs-CZ" dirty="0"/>
              <a:t>§ 18 </a:t>
            </a:r>
            <a:r>
              <a:rPr lang="cs-CZ" dirty="0" smtClean="0"/>
              <a:t>zakotvuje </a:t>
            </a:r>
            <a:r>
              <a:rPr lang="cs-CZ" dirty="0"/>
              <a:t>zásadu nepřípustnosti její změny, </a:t>
            </a:r>
            <a:r>
              <a:rPr lang="cs-CZ" dirty="0" smtClean="0"/>
              <a:t>kromě daných výjimek až po nabytí účinnosti (k 1. 1.)</a:t>
            </a:r>
          </a:p>
          <a:p>
            <a:r>
              <a:rPr lang="cs-CZ" dirty="0" smtClean="0"/>
              <a:t>do té doby může vláda upravit dalšími usneseními, která tvoří v souhrnu jedno organizační opatření na další kalendářní rok – musí proběhnout do konce roku, byť to těsně přes koncem roku může být nevhodné</a:t>
            </a:r>
          </a:p>
          <a:p>
            <a:r>
              <a:rPr lang="cs-CZ" dirty="0" smtClean="0"/>
              <a:t>vláda bez důvěry nemůže činit </a:t>
            </a:r>
            <a:r>
              <a:rPr lang="cs-CZ" dirty="0"/>
              <a:t>zásadní a nevratné </a:t>
            </a:r>
            <a:r>
              <a:rPr lang="cs-CZ" dirty="0" smtClean="0"/>
              <a:t>důsledky – to schválení a změna systemizace není</a:t>
            </a:r>
          </a:p>
        </p:txBody>
      </p:sp>
    </p:spTree>
    <p:extLst>
      <p:ext uri="{BB962C8B-B14F-4D97-AF65-F5344CB8AC3E}">
        <p14:creationId xmlns:p14="http://schemas.microsoft.com/office/powerpoint/2010/main" val="293556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Důsledky hodnocení služebního vztahu jako veřejnoprávního </a:t>
            </a:r>
            <a:endParaRPr lang="cs-CZ" dirty="0"/>
          </a:p>
        </p:txBody>
      </p:sp>
      <p:sp>
        <p:nvSpPr>
          <p:cNvPr id="3" name="Zástupný symbol pro obsah 2"/>
          <p:cNvSpPr>
            <a:spLocks noGrp="1"/>
          </p:cNvSpPr>
          <p:nvPr>
            <p:ph sz="quarter" idx="1"/>
          </p:nvPr>
        </p:nvSpPr>
        <p:spPr/>
        <p:txBody>
          <a:bodyPr>
            <a:normAutofit fontScale="85000" lnSpcReduction="20000"/>
          </a:bodyPr>
          <a:lstStyle/>
          <a:p>
            <a:r>
              <a:rPr lang="cs-CZ" dirty="0" smtClean="0"/>
              <a:t>zbytek – správní řízení (§ 9 SŘ) - § 10 odst. </a:t>
            </a:r>
            <a:r>
              <a:rPr lang="cs-CZ" dirty="0"/>
              <a:t>2 </a:t>
            </a:r>
            <a:r>
              <a:rPr lang="cs-CZ" i="1" dirty="0"/>
              <a:t>Služební orgán jedná a rozhoduje ve věcech služebního </a:t>
            </a:r>
            <a:r>
              <a:rPr lang="cs-CZ" i="1" dirty="0" smtClean="0"/>
              <a:t>poměru. – </a:t>
            </a:r>
            <a:r>
              <a:rPr lang="cs-CZ" dirty="0" smtClean="0"/>
              <a:t>podle usnesení zvl. senátu z 7. 4. 2022, čj. </a:t>
            </a:r>
            <a:r>
              <a:rPr lang="cs-CZ" dirty="0" err="1"/>
              <a:t>Konf</a:t>
            </a:r>
            <a:r>
              <a:rPr lang="cs-CZ" dirty="0"/>
              <a:t> </a:t>
            </a:r>
            <a:r>
              <a:rPr lang="cs-CZ" dirty="0" smtClean="0"/>
              <a:t>7/2021-30: </a:t>
            </a:r>
            <a:r>
              <a:rPr lang="cs-CZ" dirty="0"/>
              <a:t>jde o řízení ve věci služby, v rámci něhož by mělo být postupováno podle ustanovení zákona o státní službě upravujících řízení ve věcech služby a subsidiárně podle ustanovení s. ř. </a:t>
            </a:r>
            <a:endParaRPr lang="cs-CZ" dirty="0" smtClean="0"/>
          </a:p>
          <a:p>
            <a:r>
              <a:rPr lang="cs-CZ" dirty="0" smtClean="0"/>
              <a:t>nicméně pouze pokud se jedná o práva a povinnosti státního zaměstnance, ne pokud jde o nároky jiných osob – například nárok na odškodnění pozůstalých podle </a:t>
            </a:r>
            <a:r>
              <a:rPr lang="cs-CZ" dirty="0"/>
              <a:t>§ 55 odst. 3 zákona č. 150/2017 Sb., o zahraniční službě </a:t>
            </a:r>
            <a:r>
              <a:rPr lang="cs-CZ" dirty="0" smtClean="0"/>
              <a:t>(usnesení zvl. senátu z 23. 6. 2022, čj. </a:t>
            </a:r>
            <a:r>
              <a:rPr lang="cs-CZ" dirty="0" err="1"/>
              <a:t>Konf</a:t>
            </a:r>
            <a:r>
              <a:rPr lang="cs-CZ" dirty="0"/>
              <a:t> </a:t>
            </a:r>
            <a:r>
              <a:rPr lang="cs-CZ" dirty="0" smtClean="0"/>
              <a:t>28/2021-8</a:t>
            </a:r>
            <a:r>
              <a:rPr lang="cs-CZ" dirty="0"/>
              <a:t>, </a:t>
            </a:r>
            <a:r>
              <a:rPr lang="cs-CZ" dirty="0" smtClean="0"/>
              <a:t>st. tajemník v MZV c/a </a:t>
            </a:r>
            <a:r>
              <a:rPr lang="cs-CZ" dirty="0" err="1" smtClean="0"/>
              <a:t>ObS</a:t>
            </a:r>
            <a:r>
              <a:rPr lang="cs-CZ" dirty="0" smtClean="0"/>
              <a:t> pro Prahu 1)</a:t>
            </a:r>
            <a:endParaRPr lang="cs-CZ" dirty="0"/>
          </a:p>
        </p:txBody>
      </p:sp>
    </p:spTree>
    <p:extLst>
      <p:ext uri="{BB962C8B-B14F-4D97-AF65-F5344CB8AC3E}">
        <p14:creationId xmlns:p14="http://schemas.microsoft.com/office/powerpoint/2010/main" val="241730807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Systemizace a organizační struktura služebního úřadu (§ 17 – 19)</a:t>
            </a:r>
            <a:endParaRPr lang="cs-CZ" dirty="0"/>
          </a:p>
        </p:txBody>
      </p:sp>
      <p:sp>
        <p:nvSpPr>
          <p:cNvPr id="3" name="Zástupný symbol pro obsah 2"/>
          <p:cNvSpPr>
            <a:spLocks noGrp="1"/>
          </p:cNvSpPr>
          <p:nvPr>
            <p:ph sz="quarter" idx="1"/>
          </p:nvPr>
        </p:nvSpPr>
        <p:spPr/>
        <p:txBody>
          <a:bodyPr>
            <a:normAutofit fontScale="85000" lnSpcReduction="20000"/>
          </a:bodyPr>
          <a:lstStyle/>
          <a:p>
            <a:r>
              <a:rPr lang="cs-CZ" dirty="0" smtClean="0"/>
              <a:t>organizační </a:t>
            </a:r>
            <a:r>
              <a:rPr lang="cs-CZ" dirty="0"/>
              <a:t>jednotka </a:t>
            </a:r>
            <a:r>
              <a:rPr lang="cs-CZ" dirty="0" err="1" smtClean="0"/>
              <a:t>MZe</a:t>
            </a:r>
            <a:r>
              <a:rPr lang="cs-CZ" dirty="0" smtClean="0"/>
              <a:t> a </a:t>
            </a:r>
            <a:r>
              <a:rPr lang="cs-CZ" dirty="0"/>
              <a:t>služební místo jejího náměstka </a:t>
            </a:r>
            <a:r>
              <a:rPr lang="cs-CZ" dirty="0" smtClean="0"/>
              <a:t>výslovně </a:t>
            </a:r>
            <a:r>
              <a:rPr lang="cs-CZ" dirty="0"/>
              <a:t>zrušeny </a:t>
            </a:r>
            <a:endParaRPr lang="cs-CZ" dirty="0" smtClean="0"/>
          </a:p>
          <a:p>
            <a:r>
              <a:rPr lang="cs-CZ" dirty="0" smtClean="0"/>
              <a:t>deklarovaným </a:t>
            </a:r>
            <a:r>
              <a:rPr lang="cs-CZ" dirty="0"/>
              <a:t>cílem </a:t>
            </a:r>
            <a:r>
              <a:rPr lang="cs-CZ" dirty="0" smtClean="0"/>
              <a:t>systemizace snížení o </a:t>
            </a:r>
            <a:r>
              <a:rPr lang="cs-CZ" dirty="0"/>
              <a:t>14 </a:t>
            </a:r>
            <a:r>
              <a:rPr lang="cs-CZ" dirty="0" smtClean="0"/>
              <a:t>sekcí, </a:t>
            </a:r>
            <a:r>
              <a:rPr lang="cs-CZ" dirty="0"/>
              <a:t>snížení počtu systemizovaných míst o 23 míst služebních a 50 míst </a:t>
            </a:r>
            <a:r>
              <a:rPr lang="cs-CZ" dirty="0" smtClean="0"/>
              <a:t>pracovních, </a:t>
            </a:r>
            <a:r>
              <a:rPr lang="cs-CZ" dirty="0"/>
              <a:t>snížení celkového objemu prostředků na platy o </a:t>
            </a:r>
            <a:r>
              <a:rPr lang="cs-CZ" dirty="0" smtClean="0"/>
              <a:t>cca 18 mil Kč</a:t>
            </a:r>
          </a:p>
          <a:p>
            <a:r>
              <a:rPr lang="cs-CZ" dirty="0" smtClean="0"/>
              <a:t>návazně v </a:t>
            </a:r>
            <a:r>
              <a:rPr lang="cs-CZ" dirty="0" err="1" smtClean="0"/>
              <a:t>MZe</a:t>
            </a:r>
            <a:r>
              <a:rPr lang="cs-CZ" dirty="0" smtClean="0"/>
              <a:t> snaha</a:t>
            </a:r>
            <a:r>
              <a:rPr lang="cs-CZ" dirty="0"/>
              <a:t> o koncentraci řízení vedení </a:t>
            </a:r>
            <a:r>
              <a:rPr lang="cs-CZ" dirty="0" smtClean="0"/>
              <a:t>do </a:t>
            </a:r>
            <a:r>
              <a:rPr lang="cs-CZ" dirty="0"/>
              <a:t>menšího počtu organizačních </a:t>
            </a:r>
            <a:r>
              <a:rPr lang="cs-CZ" dirty="0" smtClean="0"/>
              <a:t>jednotek, snížení počtu představených o 4, dalších st. </a:t>
            </a:r>
            <a:r>
              <a:rPr lang="cs-CZ" dirty="0" err="1" smtClean="0"/>
              <a:t>zam</a:t>
            </a:r>
            <a:r>
              <a:rPr lang="cs-CZ" dirty="0" smtClean="0"/>
              <a:t>. o 1 a </a:t>
            </a:r>
            <a:r>
              <a:rPr lang="cs-CZ" dirty="0" err="1" smtClean="0"/>
              <a:t>prac</a:t>
            </a:r>
            <a:r>
              <a:rPr lang="cs-CZ" dirty="0" smtClean="0"/>
              <a:t>. míst o 4</a:t>
            </a:r>
          </a:p>
          <a:p>
            <a:r>
              <a:rPr lang="cs-CZ" dirty="0" smtClean="0"/>
              <a:t>cíl dosažení </a:t>
            </a:r>
            <a:r>
              <a:rPr lang="cs-CZ" dirty="0"/>
              <a:t>úspory finančních prostředků na platech státních zaměstnanců a zeštíhlení organizační struktury služebních úřadů za účelem vyšší efektivity jejich </a:t>
            </a:r>
            <a:r>
              <a:rPr lang="cs-CZ" dirty="0" smtClean="0"/>
              <a:t>činnosti v souladu s § 17</a:t>
            </a:r>
          </a:p>
        </p:txBody>
      </p:sp>
    </p:spTree>
    <p:extLst>
      <p:ext uri="{BB962C8B-B14F-4D97-AF65-F5344CB8AC3E}">
        <p14:creationId xmlns:p14="http://schemas.microsoft.com/office/powerpoint/2010/main" val="80674645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Systemizace a organizační struktura služebního úřadu (§ 17 – 19)</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smtClean="0"/>
              <a:t>zákon nepožaduje </a:t>
            </a:r>
            <a:r>
              <a:rPr lang="cs-CZ" dirty="0"/>
              <a:t>provedení podrobné analýzy stávajícího stavu, rozbor nedostatků dosavadní organizační </a:t>
            </a:r>
            <a:r>
              <a:rPr lang="cs-CZ" dirty="0" smtClean="0"/>
              <a:t>struktury, </a:t>
            </a:r>
            <a:r>
              <a:rPr lang="cs-CZ" dirty="0"/>
              <a:t>zevrubné odůvodnění provedených změn z hlediska řádného výkonu působnosti služebních úřadů či navázání nové systemizace na státní </a:t>
            </a:r>
            <a:r>
              <a:rPr lang="cs-CZ" dirty="0" smtClean="0"/>
              <a:t>rozpočet</a:t>
            </a:r>
          </a:p>
          <a:p>
            <a:r>
              <a:rPr lang="cs-CZ" dirty="0" smtClean="0"/>
              <a:t>i kdyby </a:t>
            </a:r>
            <a:r>
              <a:rPr lang="cs-CZ" dirty="0"/>
              <a:t>audity byly, služební </a:t>
            </a:r>
            <a:r>
              <a:rPr lang="cs-CZ" dirty="0" smtClean="0"/>
              <a:t>orgány by </a:t>
            </a:r>
            <a:r>
              <a:rPr lang="cs-CZ" dirty="0"/>
              <a:t>nebyly </a:t>
            </a:r>
            <a:r>
              <a:rPr lang="cs-CZ" dirty="0" smtClean="0"/>
              <a:t>vázány</a:t>
            </a:r>
          </a:p>
          <a:p>
            <a:r>
              <a:rPr lang="cs-CZ" dirty="0" smtClean="0"/>
              <a:t>pokud nevyplývala </a:t>
            </a:r>
            <a:r>
              <a:rPr lang="cs-CZ" dirty="0"/>
              <a:t>obava, že by upravená systemizace mohla ohrozit řádné fungování služebních </a:t>
            </a:r>
            <a:r>
              <a:rPr lang="cs-CZ" dirty="0" smtClean="0"/>
              <a:t>úřadů, postačovalo stručné odůvodnění</a:t>
            </a:r>
          </a:p>
          <a:p>
            <a:r>
              <a:rPr lang="cs-CZ" dirty="0" smtClean="0"/>
              <a:t>kromě excesů nepřísluší soudům řešit, která organizační struktura by byla vhodnější</a:t>
            </a:r>
            <a:endParaRPr lang="cs-CZ" dirty="0"/>
          </a:p>
        </p:txBody>
      </p:sp>
    </p:spTree>
    <p:extLst>
      <p:ext uri="{BB962C8B-B14F-4D97-AF65-F5344CB8AC3E}">
        <p14:creationId xmlns:p14="http://schemas.microsoft.com/office/powerpoint/2010/main" val="313591030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Systemizace a organizační struktura služebního úřadu (§ 17 – 19)</a:t>
            </a:r>
            <a:endParaRPr lang="cs-CZ" dirty="0"/>
          </a:p>
        </p:txBody>
      </p:sp>
      <p:sp>
        <p:nvSpPr>
          <p:cNvPr id="3" name="Zástupný symbol pro obsah 2"/>
          <p:cNvSpPr>
            <a:spLocks noGrp="1"/>
          </p:cNvSpPr>
          <p:nvPr>
            <p:ph sz="quarter" idx="1"/>
          </p:nvPr>
        </p:nvSpPr>
        <p:spPr/>
        <p:txBody>
          <a:bodyPr>
            <a:normAutofit fontScale="85000" lnSpcReduction="20000"/>
          </a:bodyPr>
          <a:lstStyle/>
          <a:p>
            <a:r>
              <a:rPr lang="cs-CZ" dirty="0" smtClean="0"/>
              <a:t>pokud by úprava </a:t>
            </a:r>
            <a:r>
              <a:rPr lang="cs-CZ" dirty="0"/>
              <a:t>systemizace </a:t>
            </a:r>
            <a:r>
              <a:rPr lang="cs-CZ" dirty="0" smtClean="0"/>
              <a:t>ve </a:t>
            </a:r>
            <a:r>
              <a:rPr lang="cs-CZ" dirty="0"/>
              <a:t>skutečnosti </a:t>
            </a:r>
            <a:r>
              <a:rPr lang="cs-CZ" dirty="0" smtClean="0"/>
              <a:t>sledovala </a:t>
            </a:r>
            <a:r>
              <a:rPr lang="cs-CZ" dirty="0"/>
              <a:t>jiný, než deklarovaný </a:t>
            </a:r>
            <a:r>
              <a:rPr lang="cs-CZ" dirty="0" smtClean="0"/>
              <a:t>cíl, šlo by</a:t>
            </a:r>
            <a:r>
              <a:rPr lang="cs-CZ" dirty="0"/>
              <a:t> </a:t>
            </a:r>
            <a:r>
              <a:rPr lang="cs-CZ" dirty="0" smtClean="0"/>
              <a:t>o </a:t>
            </a:r>
            <a:r>
              <a:rPr lang="cs-CZ" dirty="0"/>
              <a:t>akt </a:t>
            </a:r>
            <a:r>
              <a:rPr lang="cs-CZ" dirty="0" smtClean="0"/>
              <a:t>libovůle – nezákonnost</a:t>
            </a:r>
          </a:p>
          <a:p>
            <a:r>
              <a:rPr lang="cs-CZ" dirty="0" smtClean="0"/>
              <a:t>podle stěžovatele původní struktura navrácena po 3 měsících, k 1</a:t>
            </a:r>
            <a:r>
              <a:rPr lang="cs-CZ" dirty="0"/>
              <a:t>. 4. </a:t>
            </a:r>
            <a:r>
              <a:rPr lang="cs-CZ" dirty="0" smtClean="0"/>
              <a:t>2018</a:t>
            </a:r>
          </a:p>
          <a:p>
            <a:r>
              <a:rPr lang="cs-CZ" dirty="0"/>
              <a:t>došlo jen k dílčím změnám organizační </a:t>
            </a:r>
            <a:r>
              <a:rPr lang="cs-CZ" dirty="0" smtClean="0"/>
              <a:t>struktury</a:t>
            </a:r>
          </a:p>
          <a:p>
            <a:r>
              <a:rPr lang="cs-CZ" dirty="0"/>
              <a:t>nedošlo k obnovení sekce 1. náměstka ministra - správní sekce a služebního místa náměstka pro její řízení, </a:t>
            </a:r>
            <a:r>
              <a:rPr lang="cs-CZ" dirty="0" smtClean="0"/>
              <a:t>nebyla </a:t>
            </a:r>
            <a:r>
              <a:rPr lang="cs-CZ" dirty="0"/>
              <a:t>znovu zřízena ani sekce ekonomiky a informačních </a:t>
            </a:r>
            <a:r>
              <a:rPr lang="cs-CZ" dirty="0" smtClean="0"/>
              <a:t>technologií</a:t>
            </a:r>
          </a:p>
          <a:p>
            <a:r>
              <a:rPr lang="cs-CZ" dirty="0"/>
              <a:t>zachováno </a:t>
            </a:r>
            <a:r>
              <a:rPr lang="cs-CZ" dirty="0" smtClean="0"/>
              <a:t>7 </a:t>
            </a:r>
            <a:r>
              <a:rPr lang="cs-CZ" dirty="0"/>
              <a:t>odborných </a:t>
            </a:r>
            <a:r>
              <a:rPr lang="cs-CZ" dirty="0" smtClean="0"/>
              <a:t>sekcí, těžiště </a:t>
            </a:r>
            <a:r>
              <a:rPr lang="cs-CZ" dirty="0"/>
              <a:t>tvořila sekce státního tajemníka a sekce ekonomická a </a:t>
            </a:r>
            <a:r>
              <a:rPr lang="cs-CZ" dirty="0" smtClean="0"/>
              <a:t>právní</a:t>
            </a:r>
          </a:p>
          <a:p>
            <a:r>
              <a:rPr lang="cs-CZ" dirty="0" smtClean="0"/>
              <a:t>nebyl navrácen stav před účinnost systemizace</a:t>
            </a:r>
            <a:endParaRPr lang="cs-CZ" dirty="0"/>
          </a:p>
        </p:txBody>
      </p:sp>
    </p:spTree>
    <p:extLst>
      <p:ext uri="{BB962C8B-B14F-4D97-AF65-F5344CB8AC3E}">
        <p14:creationId xmlns:p14="http://schemas.microsoft.com/office/powerpoint/2010/main" val="259199062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Systemizace a organizační struktura služebního úřadu (§ 17 – 19)</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dirty="0" smtClean="0"/>
              <a:t>organizační změna nemusí vést ke </a:t>
            </a:r>
            <a:r>
              <a:rPr lang="cs-CZ" dirty="0"/>
              <a:t>změně náplně činnosti podřízených státních zaměstnanců </a:t>
            </a:r>
            <a:r>
              <a:rPr lang="cs-CZ" dirty="0" smtClean="0"/>
              <a:t>- při </a:t>
            </a:r>
            <a:r>
              <a:rPr lang="cs-CZ" dirty="0"/>
              <a:t>snižování počtu služebních míst představených a dalších státních zaměstnanců </a:t>
            </a:r>
            <a:r>
              <a:rPr lang="cs-CZ" dirty="0" smtClean="0"/>
              <a:t>nutně </a:t>
            </a:r>
            <a:r>
              <a:rPr lang="cs-CZ" dirty="0"/>
              <a:t>nemusí docházet ke změně úkolů </a:t>
            </a:r>
            <a:r>
              <a:rPr lang="cs-CZ" dirty="0" smtClean="0"/>
              <a:t>zbývajících úředníků - </a:t>
            </a:r>
            <a:r>
              <a:rPr lang="cs-CZ" dirty="0"/>
              <a:t>ke zvýšení efektivity a dosažení úspor může přispět i jejich jiné zařazení v rámci nové organizační </a:t>
            </a:r>
            <a:r>
              <a:rPr lang="cs-CZ" dirty="0" smtClean="0"/>
              <a:t>struktury</a:t>
            </a:r>
          </a:p>
          <a:p>
            <a:r>
              <a:rPr lang="cs-CZ" dirty="0" smtClean="0"/>
              <a:t>ze spisu nevyplývá </a:t>
            </a:r>
            <a:r>
              <a:rPr lang="cs-CZ" dirty="0"/>
              <a:t>žádná skutečnost, z níž bylo možné dovodit, že úprava systemizace </a:t>
            </a:r>
            <a:r>
              <a:rPr lang="cs-CZ" dirty="0" smtClean="0"/>
              <a:t>byla </a:t>
            </a:r>
            <a:r>
              <a:rPr lang="cs-CZ" dirty="0"/>
              <a:t>ovlivněna politickým smýšlením státních </a:t>
            </a:r>
            <a:r>
              <a:rPr lang="cs-CZ" dirty="0" smtClean="0"/>
              <a:t>zaměstnanců dotčených organizačními opatřeními</a:t>
            </a:r>
          </a:p>
          <a:p>
            <a:r>
              <a:rPr lang="cs-CZ" dirty="0" smtClean="0"/>
              <a:t>samotné </a:t>
            </a:r>
            <a:r>
              <a:rPr lang="cs-CZ" dirty="0"/>
              <a:t>členství </a:t>
            </a:r>
            <a:r>
              <a:rPr lang="cs-CZ" dirty="0" smtClean="0"/>
              <a:t>v </a:t>
            </a:r>
            <a:r>
              <a:rPr lang="cs-CZ" dirty="0"/>
              <a:t>KDU-ČSL při absenci dalších indicií </a:t>
            </a:r>
            <a:r>
              <a:rPr lang="cs-CZ" dirty="0" smtClean="0"/>
              <a:t>o tom nemůže </a:t>
            </a:r>
            <a:r>
              <a:rPr lang="cs-CZ" dirty="0"/>
              <a:t>svědčit </a:t>
            </a:r>
            <a:endParaRPr lang="cs-CZ" dirty="0" smtClean="0"/>
          </a:p>
          <a:p>
            <a:r>
              <a:rPr lang="cs-CZ" dirty="0" smtClean="0"/>
              <a:t>nijak nekonkretizoval tvrzení, že novou </a:t>
            </a:r>
            <a:r>
              <a:rPr lang="cs-CZ" dirty="0"/>
              <a:t>organizací služebních úřadů byli převážně dotčeni členové či sympatizanti KDU-ČSL, případně </a:t>
            </a:r>
            <a:r>
              <a:rPr lang="cs-CZ" dirty="0" smtClean="0"/>
              <a:t>ČSSD</a:t>
            </a:r>
            <a:endParaRPr lang="cs-CZ" dirty="0"/>
          </a:p>
        </p:txBody>
      </p:sp>
    </p:spTree>
    <p:extLst>
      <p:ext uri="{BB962C8B-B14F-4D97-AF65-F5344CB8AC3E}">
        <p14:creationId xmlns:p14="http://schemas.microsoft.com/office/powerpoint/2010/main" val="304746248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Systemizace a organizační struktura služebního úřadu (§ 17 – 19)</a:t>
            </a:r>
            <a:endParaRPr lang="cs-CZ" dirty="0"/>
          </a:p>
        </p:txBody>
      </p:sp>
      <p:sp>
        <p:nvSpPr>
          <p:cNvPr id="3" name="Zástupný symbol pro obsah 2"/>
          <p:cNvSpPr>
            <a:spLocks noGrp="1"/>
          </p:cNvSpPr>
          <p:nvPr>
            <p:ph sz="quarter" idx="1"/>
          </p:nvPr>
        </p:nvSpPr>
        <p:spPr/>
        <p:txBody>
          <a:bodyPr>
            <a:normAutofit fontScale="85000" lnSpcReduction="20000"/>
          </a:bodyPr>
          <a:lstStyle/>
          <a:p>
            <a:r>
              <a:rPr lang="cs-CZ" dirty="0"/>
              <a:t>pokud </a:t>
            </a:r>
            <a:r>
              <a:rPr lang="cs-CZ" dirty="0" smtClean="0"/>
              <a:t>zaměstnanec nepředložil </a:t>
            </a:r>
            <a:r>
              <a:rPr lang="cs-CZ" dirty="0"/>
              <a:t>ani neoznačil žádný podklad, nebylo možné s ohledem na zásadu rovnosti účastníků řízení nahrazovat jeho procesní aktivitu a komplikovaně zjišťovat poznatky týkající politické příslušnosti jiných náměstků ministerstev, jejichž dosavadní služební místa byla zrušena </a:t>
            </a:r>
            <a:endParaRPr lang="cs-CZ" dirty="0" smtClean="0"/>
          </a:p>
          <a:p>
            <a:r>
              <a:rPr lang="cs-CZ" dirty="0"/>
              <a:t>tvrzený důvod diskriminace spočívající v členství v politické straně </a:t>
            </a:r>
            <a:r>
              <a:rPr lang="cs-CZ" dirty="0" smtClean="0"/>
              <a:t>není</a:t>
            </a:r>
            <a:r>
              <a:rPr lang="cs-CZ" dirty="0"/>
              <a:t> </a:t>
            </a:r>
            <a:r>
              <a:rPr lang="cs-CZ" dirty="0" smtClean="0"/>
              <a:t>uveden </a:t>
            </a:r>
            <a:r>
              <a:rPr lang="cs-CZ" dirty="0"/>
              <a:t>v § 133a </a:t>
            </a:r>
            <a:r>
              <a:rPr lang="cs-CZ" dirty="0" smtClean="0"/>
              <a:t>o</a:t>
            </a:r>
            <a:r>
              <a:rPr lang="cs-CZ" dirty="0"/>
              <a:t>. s. ř</a:t>
            </a:r>
            <a:r>
              <a:rPr lang="cs-CZ" dirty="0" smtClean="0"/>
              <a:t>. , </a:t>
            </a:r>
            <a:r>
              <a:rPr lang="cs-CZ" dirty="0"/>
              <a:t>kvůli níž by docházelo k obrácení důkazního </a:t>
            </a:r>
            <a:r>
              <a:rPr lang="cs-CZ" dirty="0" smtClean="0"/>
              <a:t>břemene</a:t>
            </a:r>
          </a:p>
          <a:p>
            <a:r>
              <a:rPr lang="cs-CZ" dirty="0" smtClean="0"/>
              <a:t>i pokud by se vztahoval, k přenosu by nedošlo - v</a:t>
            </a:r>
            <a:r>
              <a:rPr lang="cs-CZ" dirty="0"/>
              <a:t> řízení před </a:t>
            </a:r>
            <a:r>
              <a:rPr lang="cs-CZ" dirty="0" smtClean="0"/>
              <a:t>soudem </a:t>
            </a:r>
            <a:r>
              <a:rPr lang="cs-CZ" dirty="0"/>
              <a:t>neuvedl </a:t>
            </a:r>
            <a:r>
              <a:rPr lang="cs-CZ" dirty="0" smtClean="0"/>
              <a:t>skutečnosti, </a:t>
            </a:r>
            <a:r>
              <a:rPr lang="cs-CZ" dirty="0"/>
              <a:t>z nichž </a:t>
            </a:r>
            <a:r>
              <a:rPr lang="cs-CZ" dirty="0" smtClean="0"/>
              <a:t>by bylo </a:t>
            </a:r>
            <a:r>
              <a:rPr lang="cs-CZ" dirty="0"/>
              <a:t>možné dovodit, že </a:t>
            </a:r>
            <a:r>
              <a:rPr lang="cs-CZ" dirty="0" smtClean="0"/>
              <a:t>k diskriminaci došlo – neunesl ani břemeno tvrzení</a:t>
            </a:r>
            <a:endParaRPr lang="cs-CZ" dirty="0"/>
          </a:p>
        </p:txBody>
      </p:sp>
    </p:spTree>
    <p:extLst>
      <p:ext uri="{BB962C8B-B14F-4D97-AF65-F5344CB8AC3E}">
        <p14:creationId xmlns:p14="http://schemas.microsoft.com/office/powerpoint/2010/main" val="222593374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Systemizace a organizační struktura služebního úřadu (§ 17 – 19)</a:t>
            </a:r>
            <a:endParaRPr lang="cs-CZ" dirty="0"/>
          </a:p>
        </p:txBody>
      </p:sp>
      <p:sp>
        <p:nvSpPr>
          <p:cNvPr id="3" name="Zástupný symbol pro obsah 2"/>
          <p:cNvSpPr>
            <a:spLocks noGrp="1"/>
          </p:cNvSpPr>
          <p:nvPr>
            <p:ph sz="quarter" idx="1"/>
          </p:nvPr>
        </p:nvSpPr>
        <p:spPr/>
        <p:txBody>
          <a:bodyPr>
            <a:normAutofit fontScale="85000" lnSpcReduction="20000"/>
          </a:bodyPr>
          <a:lstStyle/>
          <a:p>
            <a:r>
              <a:rPr lang="cs-CZ" dirty="0"/>
              <a:t>pokud </a:t>
            </a:r>
            <a:r>
              <a:rPr lang="cs-CZ" dirty="0" smtClean="0"/>
              <a:t>zaměstnanec nepředložil </a:t>
            </a:r>
            <a:r>
              <a:rPr lang="cs-CZ" dirty="0"/>
              <a:t>ani neoznačil žádný podklad, nebylo možné s ohledem na zásadu rovnosti účastníků řízení nahrazovat jeho procesní aktivitu a komplikovaně zjišťovat poznatky týkající politické příslušnosti jiných náměstků ministerstev, jejichž dosavadní služební místa byla zrušena </a:t>
            </a:r>
            <a:endParaRPr lang="cs-CZ" dirty="0" smtClean="0"/>
          </a:p>
          <a:p>
            <a:r>
              <a:rPr lang="cs-CZ" dirty="0"/>
              <a:t>tvrzený důvod diskriminace spočívající v členství v politické straně </a:t>
            </a:r>
            <a:r>
              <a:rPr lang="cs-CZ" dirty="0" smtClean="0"/>
              <a:t>není</a:t>
            </a:r>
            <a:r>
              <a:rPr lang="cs-CZ" dirty="0"/>
              <a:t> </a:t>
            </a:r>
            <a:r>
              <a:rPr lang="cs-CZ" dirty="0" smtClean="0"/>
              <a:t>uveden </a:t>
            </a:r>
            <a:r>
              <a:rPr lang="cs-CZ" dirty="0"/>
              <a:t>v § 133a </a:t>
            </a:r>
            <a:r>
              <a:rPr lang="cs-CZ" dirty="0" smtClean="0"/>
              <a:t>o</a:t>
            </a:r>
            <a:r>
              <a:rPr lang="cs-CZ" dirty="0"/>
              <a:t>. s. ř</a:t>
            </a:r>
            <a:r>
              <a:rPr lang="cs-CZ" dirty="0" smtClean="0"/>
              <a:t>. , </a:t>
            </a:r>
            <a:r>
              <a:rPr lang="cs-CZ" dirty="0"/>
              <a:t>kvůli níž by docházelo k obrácení důkazního </a:t>
            </a:r>
            <a:r>
              <a:rPr lang="cs-CZ" dirty="0" smtClean="0"/>
              <a:t>břemene</a:t>
            </a:r>
          </a:p>
          <a:p>
            <a:r>
              <a:rPr lang="cs-CZ" dirty="0" smtClean="0"/>
              <a:t>i pokud by se vztahoval, k přenosu by nedošlo - v</a:t>
            </a:r>
            <a:r>
              <a:rPr lang="cs-CZ" dirty="0"/>
              <a:t> řízení před </a:t>
            </a:r>
            <a:r>
              <a:rPr lang="cs-CZ" dirty="0" smtClean="0"/>
              <a:t>soudem </a:t>
            </a:r>
            <a:r>
              <a:rPr lang="cs-CZ" dirty="0"/>
              <a:t>neuvedl </a:t>
            </a:r>
            <a:r>
              <a:rPr lang="cs-CZ" dirty="0" smtClean="0"/>
              <a:t>skutečnosti, </a:t>
            </a:r>
            <a:r>
              <a:rPr lang="cs-CZ" dirty="0"/>
              <a:t>z nichž </a:t>
            </a:r>
            <a:r>
              <a:rPr lang="cs-CZ" dirty="0" smtClean="0"/>
              <a:t>by bylo </a:t>
            </a:r>
            <a:r>
              <a:rPr lang="cs-CZ" dirty="0"/>
              <a:t>možné dovodit, že </a:t>
            </a:r>
            <a:r>
              <a:rPr lang="cs-CZ" dirty="0" smtClean="0"/>
              <a:t>k diskriminaci došlo – neunesl ani břemeno tvrzení</a:t>
            </a:r>
            <a:endParaRPr lang="cs-CZ" dirty="0"/>
          </a:p>
        </p:txBody>
      </p:sp>
    </p:spTree>
    <p:extLst>
      <p:ext uri="{BB962C8B-B14F-4D97-AF65-F5344CB8AC3E}">
        <p14:creationId xmlns:p14="http://schemas.microsoft.com/office/powerpoint/2010/main" val="19039363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r>
              <a:rPr lang="cs-CZ" dirty="0" smtClean="0"/>
              <a:t>petr.mikes@nssoud.cz</a:t>
            </a:r>
            <a:endParaRPr lang="cs-CZ" dirty="0"/>
          </a:p>
        </p:txBody>
      </p:sp>
      <p:sp>
        <p:nvSpPr>
          <p:cNvPr id="3" name="Nadpis 2"/>
          <p:cNvSpPr>
            <a:spLocks noGrp="1"/>
          </p:cNvSpPr>
          <p:nvPr>
            <p:ph type="title"/>
          </p:nvPr>
        </p:nvSpPr>
        <p:spPr/>
        <p:txBody>
          <a:bodyPr/>
          <a:lstStyle/>
          <a:p>
            <a:r>
              <a:rPr lang="cs-CZ" dirty="0" smtClean="0"/>
              <a:t>Děkuji za pozornost</a:t>
            </a:r>
            <a:endParaRPr lang="cs-CZ" dirty="0"/>
          </a:p>
        </p:txBody>
      </p:sp>
    </p:spTree>
    <p:extLst>
      <p:ext uri="{BB962C8B-B14F-4D97-AF65-F5344CB8AC3E}">
        <p14:creationId xmlns:p14="http://schemas.microsoft.com/office/powerpoint/2010/main" val="316144905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endParaRPr lang="cs-CZ" dirty="0"/>
          </a:p>
        </p:txBody>
      </p:sp>
      <p:sp>
        <p:nvSpPr>
          <p:cNvPr id="3" name="Nadpis 2"/>
          <p:cNvSpPr>
            <a:spLocks noGrp="1"/>
          </p:cNvSpPr>
          <p:nvPr>
            <p:ph type="title"/>
          </p:nvPr>
        </p:nvSpPr>
        <p:spPr/>
        <p:txBody>
          <a:bodyPr/>
          <a:lstStyle/>
          <a:p>
            <a:endParaRPr lang="cs-CZ"/>
          </a:p>
        </p:txBody>
      </p:sp>
    </p:spTree>
    <p:extLst>
      <p:ext uri="{BB962C8B-B14F-4D97-AF65-F5344CB8AC3E}">
        <p14:creationId xmlns:p14="http://schemas.microsoft.com/office/powerpoint/2010/main" val="66024890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Autofit/>
          </a:bodyPr>
          <a:lstStyle/>
          <a:p>
            <a:r>
              <a:rPr lang="cs-CZ" sz="3000" b="1" dirty="0"/>
              <a:t>Posouzení a způsob vyhledání vhodných služebních míst v případě odvolání státního zaměstnance ze služebního místa představeného v </a:t>
            </a:r>
            <a:r>
              <a:rPr lang="cs-CZ" sz="3000" b="1" dirty="0" smtClean="0"/>
              <a:t>důsledku přijaté systemizace</a:t>
            </a:r>
            <a:endParaRPr lang="cs-CZ" sz="3000" dirty="0"/>
          </a:p>
        </p:txBody>
      </p:sp>
      <p:sp>
        <p:nvSpPr>
          <p:cNvPr id="3" name="Podnadpis 2"/>
          <p:cNvSpPr>
            <a:spLocks noGrp="1"/>
          </p:cNvSpPr>
          <p:nvPr>
            <p:ph type="subTitle" idx="1"/>
          </p:nvPr>
        </p:nvSpPr>
        <p:spPr/>
        <p:txBody>
          <a:bodyPr/>
          <a:lstStyle/>
          <a:p>
            <a:r>
              <a:rPr lang="cs-CZ" dirty="0" smtClean="0"/>
              <a:t>Mgr. Ing. Veronika Juřičková</a:t>
            </a:r>
            <a:endParaRPr lang="cs-CZ" dirty="0"/>
          </a:p>
        </p:txBody>
      </p:sp>
    </p:spTree>
    <p:extLst>
      <p:ext uri="{BB962C8B-B14F-4D97-AF65-F5344CB8AC3E}">
        <p14:creationId xmlns:p14="http://schemas.microsoft.com/office/powerpoint/2010/main" val="214112852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000" dirty="0" smtClean="0"/>
              <a:t>Systemizace a organizační struktura služebního úřadu (§ 17 – § 19) - doplnění judikatury</a:t>
            </a:r>
            <a:endParaRPr lang="cs-CZ" sz="3000" dirty="0"/>
          </a:p>
        </p:txBody>
      </p:sp>
      <p:sp>
        <p:nvSpPr>
          <p:cNvPr id="3" name="Zástupný symbol pro obsah 2"/>
          <p:cNvSpPr>
            <a:spLocks noGrp="1"/>
          </p:cNvSpPr>
          <p:nvPr>
            <p:ph sz="quarter" idx="1"/>
          </p:nvPr>
        </p:nvSpPr>
        <p:spPr/>
        <p:txBody>
          <a:bodyPr>
            <a:normAutofit fontScale="77500" lnSpcReduction="20000"/>
          </a:bodyPr>
          <a:lstStyle/>
          <a:p>
            <a:r>
              <a:rPr lang="cs-CZ" dirty="0" smtClean="0"/>
              <a:t>Závěry vyslovené v rozsudku </a:t>
            </a:r>
            <a:r>
              <a:rPr lang="cs-CZ" dirty="0"/>
              <a:t>NSS ze dne </a:t>
            </a:r>
            <a:r>
              <a:rPr lang="cs-CZ" dirty="0" smtClean="0"/>
              <a:t>9. 10. 2019</a:t>
            </a:r>
            <a:r>
              <a:rPr lang="en-US" dirty="0" smtClean="0"/>
              <a:t>, </a:t>
            </a:r>
            <a:r>
              <a:rPr lang="cs-CZ" dirty="0" smtClean="0"/>
              <a:t/>
            </a:r>
            <a:br>
              <a:rPr lang="cs-CZ" dirty="0" smtClean="0"/>
            </a:br>
            <a:r>
              <a:rPr lang="en-US" dirty="0" smtClean="0"/>
              <a:t>č</a:t>
            </a:r>
            <a:r>
              <a:rPr lang="cs-CZ" dirty="0" smtClean="0"/>
              <a:t>. </a:t>
            </a:r>
            <a:r>
              <a:rPr lang="en-US" dirty="0" smtClean="0"/>
              <a:t>j</a:t>
            </a:r>
            <a:r>
              <a:rPr lang="en-US" dirty="0"/>
              <a:t>. </a:t>
            </a:r>
            <a:r>
              <a:rPr lang="cs-CZ" b="1" dirty="0" smtClean="0"/>
              <a:t>8 </a:t>
            </a:r>
            <a:r>
              <a:rPr lang="cs-CZ" b="1" dirty="0" err="1"/>
              <a:t>Ads</a:t>
            </a:r>
            <a:r>
              <a:rPr lang="cs-CZ" b="1" dirty="0"/>
              <a:t> </a:t>
            </a:r>
            <a:r>
              <a:rPr lang="cs-CZ" b="1" dirty="0" smtClean="0"/>
              <a:t>301/2018-45</a:t>
            </a:r>
            <a:r>
              <a:rPr lang="cs-CZ" dirty="0" smtClean="0"/>
              <a:t>, </a:t>
            </a:r>
            <a:r>
              <a:rPr lang="cs-CZ" dirty="0"/>
              <a:t>č. </a:t>
            </a:r>
            <a:r>
              <a:rPr lang="cs-CZ" dirty="0" smtClean="0"/>
              <a:t>3945/2019 </a:t>
            </a:r>
            <a:r>
              <a:rPr lang="cs-CZ" dirty="0"/>
              <a:t>Sb. </a:t>
            </a:r>
            <a:r>
              <a:rPr lang="cs-CZ" dirty="0" smtClean="0"/>
              <a:t>NSS (Jiří </a:t>
            </a:r>
            <a:r>
              <a:rPr lang="cs-CZ" dirty="0"/>
              <a:t>J. </a:t>
            </a:r>
            <a:r>
              <a:rPr lang="cs-CZ" dirty="0" smtClean="0"/>
              <a:t>x vláda) </a:t>
            </a:r>
          </a:p>
          <a:p>
            <a:r>
              <a:rPr lang="cs-CZ" dirty="0" smtClean="0"/>
              <a:t>a rozsudku ze dne 15. 9. 2020, č. j. </a:t>
            </a:r>
            <a:r>
              <a:rPr lang="cs-CZ" b="1" dirty="0" smtClean="0"/>
              <a:t>4 </a:t>
            </a:r>
            <a:r>
              <a:rPr lang="cs-CZ" b="1" dirty="0" err="1" smtClean="0"/>
              <a:t>Ads</a:t>
            </a:r>
            <a:r>
              <a:rPr lang="cs-CZ" b="1" dirty="0" smtClean="0"/>
              <a:t> 423/2019-70</a:t>
            </a:r>
            <a:r>
              <a:rPr lang="cs-CZ" dirty="0" smtClean="0"/>
              <a:t>, </a:t>
            </a:r>
            <a:br>
              <a:rPr lang="cs-CZ" dirty="0" smtClean="0"/>
            </a:br>
            <a:r>
              <a:rPr lang="cs-CZ" dirty="0" smtClean="0"/>
              <a:t>č. 4088/2020 Sb. NSS (Jiří J. x náměstek ministra vnitra pro státní službu)</a:t>
            </a:r>
          </a:p>
          <a:p>
            <a:pPr marL="0" indent="0">
              <a:buNone/>
            </a:pPr>
            <a:r>
              <a:rPr lang="cs-CZ" dirty="0"/>
              <a:t>b</a:t>
            </a:r>
            <a:r>
              <a:rPr lang="cs-CZ" dirty="0" smtClean="0"/>
              <a:t>yly následovány např. v rozsudcích NSS:</a:t>
            </a:r>
          </a:p>
          <a:p>
            <a:pPr marL="0" indent="0">
              <a:buNone/>
            </a:pPr>
            <a:r>
              <a:rPr lang="cs-CZ" sz="3100" dirty="0"/>
              <a:t>z</a:t>
            </a:r>
            <a:r>
              <a:rPr lang="cs-CZ" sz="3100" dirty="0" smtClean="0"/>
              <a:t>e dne 17. 10. 2019, č. j. 6 </a:t>
            </a:r>
            <a:r>
              <a:rPr lang="cs-CZ" sz="3100" dirty="0" err="1" smtClean="0"/>
              <a:t>Ads</a:t>
            </a:r>
            <a:r>
              <a:rPr lang="cs-CZ" sz="3100" dirty="0" smtClean="0"/>
              <a:t> 167/2018-31</a:t>
            </a:r>
          </a:p>
          <a:p>
            <a:pPr marL="0" indent="0">
              <a:buNone/>
            </a:pPr>
            <a:r>
              <a:rPr lang="cs-CZ" sz="3100" dirty="0"/>
              <a:t>z</a:t>
            </a:r>
            <a:r>
              <a:rPr lang="cs-CZ" sz="3100" dirty="0" smtClean="0"/>
              <a:t>e dne 17. 10. 2019, č. j. 2 </a:t>
            </a:r>
            <a:r>
              <a:rPr lang="cs-CZ" sz="3100" dirty="0" err="1" smtClean="0"/>
              <a:t>Ads</a:t>
            </a:r>
            <a:r>
              <a:rPr lang="cs-CZ" sz="3100" dirty="0" smtClean="0"/>
              <a:t> 261/2018-54</a:t>
            </a:r>
          </a:p>
          <a:p>
            <a:pPr marL="0" indent="0">
              <a:buNone/>
            </a:pPr>
            <a:r>
              <a:rPr lang="cs-CZ" sz="3100" dirty="0"/>
              <a:t>ze dne </a:t>
            </a:r>
            <a:r>
              <a:rPr lang="cs-CZ" sz="3100" dirty="0" smtClean="0"/>
              <a:t>18. </a:t>
            </a:r>
            <a:r>
              <a:rPr lang="cs-CZ" sz="3100" dirty="0"/>
              <a:t>10. 2019, č. j. </a:t>
            </a:r>
            <a:r>
              <a:rPr lang="cs-CZ" sz="3100" dirty="0" smtClean="0"/>
              <a:t>5 </a:t>
            </a:r>
            <a:r>
              <a:rPr lang="cs-CZ" sz="3100" dirty="0" err="1"/>
              <a:t>Ads</a:t>
            </a:r>
            <a:r>
              <a:rPr lang="cs-CZ" sz="3100" dirty="0"/>
              <a:t> </a:t>
            </a:r>
            <a:r>
              <a:rPr lang="cs-CZ" sz="3100" dirty="0" smtClean="0"/>
              <a:t>269/2018-44</a:t>
            </a:r>
          </a:p>
          <a:p>
            <a:pPr marL="0" indent="0">
              <a:buNone/>
            </a:pPr>
            <a:r>
              <a:rPr lang="cs-CZ" sz="3100" dirty="0"/>
              <a:t>ze dne </a:t>
            </a:r>
            <a:r>
              <a:rPr lang="cs-CZ" sz="3100" dirty="0" smtClean="0"/>
              <a:t>16. 1. 2020, </a:t>
            </a:r>
            <a:r>
              <a:rPr lang="cs-CZ" sz="3100" dirty="0"/>
              <a:t>č. j. </a:t>
            </a:r>
            <a:r>
              <a:rPr lang="cs-CZ" sz="3100" dirty="0" smtClean="0"/>
              <a:t>6 </a:t>
            </a:r>
            <a:r>
              <a:rPr lang="cs-CZ" sz="3100" dirty="0" err="1"/>
              <a:t>Ads</a:t>
            </a:r>
            <a:r>
              <a:rPr lang="cs-CZ" sz="3100" dirty="0"/>
              <a:t> </a:t>
            </a:r>
            <a:r>
              <a:rPr lang="cs-CZ" sz="3100" dirty="0" smtClean="0"/>
              <a:t>194/2019-33</a:t>
            </a:r>
          </a:p>
          <a:p>
            <a:pPr marL="0" indent="0">
              <a:buNone/>
            </a:pPr>
            <a:r>
              <a:rPr lang="cs-CZ" sz="3100" dirty="0"/>
              <a:t>z</a:t>
            </a:r>
            <a:r>
              <a:rPr lang="cs-CZ" sz="3100" dirty="0" smtClean="0"/>
              <a:t>e dne 24. 9. 2021, č. j. 5 As 278/2020-53</a:t>
            </a:r>
          </a:p>
          <a:p>
            <a:pPr marL="0" indent="0">
              <a:buNone/>
            </a:pPr>
            <a:r>
              <a:rPr lang="cs-CZ" sz="3100" dirty="0"/>
              <a:t>z</a:t>
            </a:r>
            <a:r>
              <a:rPr lang="cs-CZ" sz="3100" dirty="0" smtClean="0"/>
              <a:t>e dne 15. 7. 2021, č. j. 9 </a:t>
            </a:r>
            <a:r>
              <a:rPr lang="cs-CZ" sz="3100" dirty="0" err="1" smtClean="0"/>
              <a:t>Ads</a:t>
            </a:r>
            <a:r>
              <a:rPr lang="cs-CZ" sz="3100" dirty="0" smtClean="0"/>
              <a:t> 113/2020-45 </a:t>
            </a:r>
            <a:endParaRPr lang="cs-CZ" sz="3100" dirty="0"/>
          </a:p>
          <a:p>
            <a:pPr marL="0" indent="0">
              <a:buNone/>
            </a:pPr>
            <a:endParaRPr lang="cs-CZ" dirty="0" smtClean="0"/>
          </a:p>
        </p:txBody>
      </p:sp>
    </p:spTree>
    <p:extLst>
      <p:ext uri="{BB962C8B-B14F-4D97-AF65-F5344CB8AC3E}">
        <p14:creationId xmlns:p14="http://schemas.microsoft.com/office/powerpoint/2010/main" val="379438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Důsledky hodnocení služebního vztahu jako veřejnoprávního </a:t>
            </a:r>
            <a:endParaRPr lang="cs-CZ" dirty="0"/>
          </a:p>
        </p:txBody>
      </p:sp>
      <p:sp>
        <p:nvSpPr>
          <p:cNvPr id="3" name="Zástupný symbol pro obsah 2"/>
          <p:cNvSpPr>
            <a:spLocks noGrp="1"/>
          </p:cNvSpPr>
          <p:nvPr>
            <p:ph sz="quarter" idx="1"/>
          </p:nvPr>
        </p:nvSpPr>
        <p:spPr/>
        <p:txBody>
          <a:bodyPr>
            <a:normAutofit fontScale="92500"/>
          </a:bodyPr>
          <a:lstStyle/>
          <a:p>
            <a:r>
              <a:rPr lang="cs-CZ" dirty="0" smtClean="0"/>
              <a:t>ve všech případech spory ve správním soudnictví – ochrana veřejných subjektivních práv (§ 2 s. ř. s.) – i tam, kde není vydáváno rozhodnutí (§ 82 s. ř. s.)</a:t>
            </a:r>
          </a:p>
          <a:p>
            <a:r>
              <a:rPr lang="cs-CZ" dirty="0" smtClean="0"/>
              <a:t>zcela výjimečně ochrana před civilními soudy - § 98 služebního zákona – odkaz na rovné zacházení a zákaz diskriminace ve služebním poměru dle § 16 a 17 ZP - § 17 ZO odkazuje </a:t>
            </a:r>
            <a:r>
              <a:rPr lang="cs-CZ" dirty="0"/>
              <a:t>na </a:t>
            </a:r>
            <a:r>
              <a:rPr lang="cs-CZ" dirty="0" smtClean="0"/>
              <a:t>právní </a:t>
            </a:r>
            <a:r>
              <a:rPr lang="cs-CZ" dirty="0"/>
              <a:t>prostředky ochrany před diskriminací v pracovněprávních vztazích </a:t>
            </a:r>
            <a:r>
              <a:rPr lang="cs-CZ" dirty="0" smtClean="0"/>
              <a:t>dle </a:t>
            </a:r>
            <a:r>
              <a:rPr lang="cs-CZ" dirty="0"/>
              <a:t>antidiskriminačního zákona (198/2009 Sb</a:t>
            </a:r>
            <a:r>
              <a:rPr lang="cs-CZ" dirty="0" smtClean="0"/>
              <a:t>.) – v § 10 stanovena možnost ochrany před soudem </a:t>
            </a:r>
            <a:endParaRPr lang="cs-CZ" dirty="0"/>
          </a:p>
        </p:txBody>
      </p:sp>
    </p:spTree>
    <p:extLst>
      <p:ext uri="{BB962C8B-B14F-4D97-AF65-F5344CB8AC3E}">
        <p14:creationId xmlns:p14="http://schemas.microsoft.com/office/powerpoint/2010/main" val="19222536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Vhodnost služebního místa</a:t>
            </a:r>
            <a:endParaRPr lang="cs-CZ" dirty="0"/>
          </a:p>
        </p:txBody>
      </p:sp>
      <p:sp>
        <p:nvSpPr>
          <p:cNvPr id="3" name="Zástupný symbol pro obsah 2"/>
          <p:cNvSpPr>
            <a:spLocks noGrp="1"/>
          </p:cNvSpPr>
          <p:nvPr>
            <p:ph sz="quarter" idx="1"/>
          </p:nvPr>
        </p:nvSpPr>
        <p:spPr/>
        <p:txBody>
          <a:bodyPr>
            <a:normAutofit fontScale="85000" lnSpcReduction="20000"/>
          </a:bodyPr>
          <a:lstStyle/>
          <a:p>
            <a:r>
              <a:rPr lang="cs-CZ" dirty="0"/>
              <a:t>rozsudek NSS ze dne </a:t>
            </a:r>
            <a:r>
              <a:rPr lang="cs-CZ" dirty="0" smtClean="0"/>
              <a:t>15</a:t>
            </a:r>
            <a:r>
              <a:rPr lang="en-US" dirty="0" smtClean="0"/>
              <a:t>. </a:t>
            </a:r>
            <a:r>
              <a:rPr lang="cs-CZ" dirty="0" smtClean="0"/>
              <a:t>9</a:t>
            </a:r>
            <a:r>
              <a:rPr lang="en-US" dirty="0" smtClean="0"/>
              <a:t>. 20</a:t>
            </a:r>
            <a:r>
              <a:rPr lang="cs-CZ" dirty="0" smtClean="0"/>
              <a:t>20</a:t>
            </a:r>
            <a:r>
              <a:rPr lang="en-US" dirty="0" smtClean="0"/>
              <a:t>, č</a:t>
            </a:r>
            <a:r>
              <a:rPr lang="cs-CZ" dirty="0" smtClean="0"/>
              <a:t>. </a:t>
            </a:r>
            <a:r>
              <a:rPr lang="en-US" dirty="0" smtClean="0"/>
              <a:t>j</a:t>
            </a:r>
            <a:r>
              <a:rPr lang="en-US" dirty="0"/>
              <a:t>. </a:t>
            </a:r>
            <a:r>
              <a:rPr lang="cs-CZ" b="1" dirty="0" smtClean="0"/>
              <a:t>4</a:t>
            </a:r>
            <a:r>
              <a:rPr lang="en-US" b="1" dirty="0" smtClean="0"/>
              <a:t> </a:t>
            </a:r>
            <a:r>
              <a:rPr lang="en-US" b="1" dirty="0"/>
              <a:t>Ads </a:t>
            </a:r>
            <a:r>
              <a:rPr lang="cs-CZ" b="1" dirty="0" smtClean="0"/>
              <a:t>423</a:t>
            </a:r>
            <a:r>
              <a:rPr lang="en-US" b="1" dirty="0" smtClean="0"/>
              <a:t>/201</a:t>
            </a:r>
            <a:r>
              <a:rPr lang="cs-CZ" b="1" dirty="0" smtClean="0"/>
              <a:t>9</a:t>
            </a:r>
            <a:r>
              <a:rPr lang="en-US" b="1" dirty="0" smtClean="0"/>
              <a:t>-</a:t>
            </a:r>
            <a:r>
              <a:rPr lang="cs-CZ" b="1" dirty="0" smtClean="0"/>
              <a:t>70</a:t>
            </a:r>
            <a:r>
              <a:rPr lang="cs-CZ" dirty="0" smtClean="0"/>
              <a:t>, </a:t>
            </a:r>
            <a:r>
              <a:rPr lang="cs-CZ" dirty="0"/>
              <a:t>č. </a:t>
            </a:r>
            <a:r>
              <a:rPr lang="cs-CZ" dirty="0" smtClean="0"/>
              <a:t>4088/2020 </a:t>
            </a:r>
            <a:r>
              <a:rPr lang="cs-CZ" dirty="0"/>
              <a:t>Sb. </a:t>
            </a:r>
            <a:r>
              <a:rPr lang="cs-CZ" dirty="0" smtClean="0"/>
              <a:t>NSS</a:t>
            </a:r>
          </a:p>
          <a:p>
            <a:r>
              <a:rPr lang="cs-CZ" dirty="0" smtClean="0"/>
              <a:t>ŽB odvolán ze služebního místa představeného - náměstka pro řízení sekce 1. náměstka ministra - správní sekce </a:t>
            </a:r>
            <a:br>
              <a:rPr lang="cs-CZ" dirty="0" smtClean="0"/>
            </a:br>
            <a:r>
              <a:rPr lang="cs-CZ" dirty="0" smtClean="0"/>
              <a:t>v </a:t>
            </a:r>
            <a:r>
              <a:rPr lang="cs-CZ" dirty="0" err="1" smtClean="0"/>
              <a:t>MinZem</a:t>
            </a:r>
            <a:endParaRPr lang="cs-CZ" dirty="0" smtClean="0"/>
          </a:p>
          <a:p>
            <a:r>
              <a:rPr lang="cs-CZ" dirty="0"/>
              <a:t>a</a:t>
            </a:r>
            <a:r>
              <a:rPr lang="cs-CZ" dirty="0" smtClean="0"/>
              <a:t> převeden na služební místo se služebním označením vrchní ministerský rada - vedoucí oddělení správy budov </a:t>
            </a:r>
            <a:br>
              <a:rPr lang="cs-CZ" dirty="0" smtClean="0"/>
            </a:br>
            <a:r>
              <a:rPr lang="cs-CZ" dirty="0" smtClean="0"/>
              <a:t>v </a:t>
            </a:r>
            <a:r>
              <a:rPr lang="cs-CZ" dirty="0" err="1" smtClean="0"/>
              <a:t>MinZem</a:t>
            </a:r>
            <a:r>
              <a:rPr lang="cs-CZ" dirty="0" smtClean="0"/>
              <a:t>, obor služby Hospodaření s majetkem státu a jeho privatizace</a:t>
            </a:r>
          </a:p>
          <a:p>
            <a:r>
              <a:rPr lang="cs-CZ" dirty="0"/>
              <a:t>z</a:t>
            </a:r>
            <a:r>
              <a:rPr lang="cs-CZ" dirty="0" smtClean="0"/>
              <a:t>ařazen do 14. platové třídy</a:t>
            </a:r>
          </a:p>
          <a:p>
            <a:r>
              <a:rPr lang="cs-CZ" dirty="0" smtClean="0"/>
              <a:t>neurčitý právní pojem – povinnost objasnit obsah a význam tohoto pojmu + následně se zabývat tím, zda lze konkrétní skutkové okolnosti pod tento pojem podřadit</a:t>
            </a:r>
            <a:endParaRPr lang="cs-CZ" dirty="0"/>
          </a:p>
          <a:p>
            <a:endParaRPr lang="cs-CZ" dirty="0"/>
          </a:p>
        </p:txBody>
      </p:sp>
    </p:spTree>
    <p:extLst>
      <p:ext uri="{BB962C8B-B14F-4D97-AF65-F5344CB8AC3E}">
        <p14:creationId xmlns:p14="http://schemas.microsoft.com/office/powerpoint/2010/main" val="282431455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Vhodnost služebního místa</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b="1" dirty="0" smtClean="0"/>
              <a:t>Metodický </a:t>
            </a:r>
            <a:r>
              <a:rPr lang="cs-CZ" b="1" dirty="0"/>
              <a:t>pokyn náměstka ministra vnitra pro státní službu </a:t>
            </a:r>
            <a:r>
              <a:rPr lang="cs-CZ" b="1" dirty="0" smtClean="0"/>
              <a:t/>
            </a:r>
            <a:br>
              <a:rPr lang="cs-CZ" b="1" dirty="0" smtClean="0"/>
            </a:br>
            <a:r>
              <a:rPr lang="cs-CZ" b="1" dirty="0" smtClean="0"/>
              <a:t>č</a:t>
            </a:r>
            <a:r>
              <a:rPr lang="cs-CZ" b="1" dirty="0"/>
              <a:t>. 1/2016</a:t>
            </a:r>
            <a:r>
              <a:rPr lang="cs-CZ" dirty="0"/>
              <a:t> </a:t>
            </a:r>
            <a:r>
              <a:rPr lang="cs-CZ" dirty="0" smtClean="0"/>
              <a:t>– demonstrativní výčet kritérií v čl. 55 odst. 2:</a:t>
            </a:r>
          </a:p>
          <a:p>
            <a:r>
              <a:rPr lang="cs-CZ" dirty="0" smtClean="0"/>
              <a:t>a) zdravotní hledisko a zdravotní způsobilost</a:t>
            </a:r>
          </a:p>
          <a:p>
            <a:r>
              <a:rPr lang="cs-CZ" dirty="0" smtClean="0"/>
              <a:t>b) požadované vzdělání a kvalifikace</a:t>
            </a:r>
          </a:p>
          <a:p>
            <a:r>
              <a:rPr lang="cs-CZ" dirty="0"/>
              <a:t>c</a:t>
            </a:r>
            <a:r>
              <a:rPr lang="cs-CZ" dirty="0" smtClean="0"/>
              <a:t>) schopnosti státního zaměstnance a jeho dosavadní zkušenosti</a:t>
            </a:r>
          </a:p>
          <a:p>
            <a:r>
              <a:rPr lang="cs-CZ" dirty="0"/>
              <a:t>d</a:t>
            </a:r>
            <a:r>
              <a:rPr lang="cs-CZ" dirty="0" smtClean="0"/>
              <a:t>) obor/obory služby</a:t>
            </a:r>
          </a:p>
          <a:p>
            <a:r>
              <a:rPr lang="cs-CZ" dirty="0"/>
              <a:t>e</a:t>
            </a:r>
            <a:r>
              <a:rPr lang="cs-CZ" dirty="0" smtClean="0"/>
              <a:t>) služební úřad (stejný nebo jiný)</a:t>
            </a:r>
          </a:p>
          <a:p>
            <a:r>
              <a:rPr lang="cs-CZ" dirty="0"/>
              <a:t>f</a:t>
            </a:r>
            <a:r>
              <a:rPr lang="cs-CZ" dirty="0" smtClean="0"/>
              <a:t>) služební působiště, místo výkonu služby</a:t>
            </a:r>
          </a:p>
          <a:p>
            <a:r>
              <a:rPr lang="cs-CZ" dirty="0" smtClean="0"/>
              <a:t>g) zařazení do platové třídy</a:t>
            </a:r>
          </a:p>
          <a:p>
            <a:r>
              <a:rPr lang="cs-CZ" dirty="0"/>
              <a:t>h</a:t>
            </a:r>
            <a:r>
              <a:rPr lang="cs-CZ" dirty="0" smtClean="0"/>
              <a:t>) přístup státního zaměstnance k převedení</a:t>
            </a:r>
          </a:p>
          <a:p>
            <a:pPr marL="0" indent="0">
              <a:buNone/>
            </a:pPr>
            <a:endParaRPr lang="cs-CZ" dirty="0"/>
          </a:p>
          <a:p>
            <a:pPr marL="0" indent="0">
              <a:buNone/>
            </a:pPr>
            <a:r>
              <a:rPr lang="cs-CZ" dirty="0" smtClean="0"/>
              <a:t>Doporučený postup při převedení – čl. 54 odst. 4 metodického pokynu</a:t>
            </a:r>
            <a:endParaRPr lang="cs-CZ" dirty="0"/>
          </a:p>
          <a:p>
            <a:endParaRPr lang="cs-CZ" dirty="0"/>
          </a:p>
        </p:txBody>
      </p:sp>
    </p:spTree>
    <p:extLst>
      <p:ext uri="{BB962C8B-B14F-4D97-AF65-F5344CB8AC3E}">
        <p14:creationId xmlns:p14="http://schemas.microsoft.com/office/powerpoint/2010/main" val="73874148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Vhodnost služebního místa</a:t>
            </a:r>
            <a:endParaRPr lang="cs-CZ" dirty="0"/>
          </a:p>
        </p:txBody>
      </p:sp>
      <p:sp>
        <p:nvSpPr>
          <p:cNvPr id="3" name="Zástupný symbol pro obsah 2"/>
          <p:cNvSpPr>
            <a:spLocks noGrp="1"/>
          </p:cNvSpPr>
          <p:nvPr>
            <p:ph sz="quarter" idx="1"/>
          </p:nvPr>
        </p:nvSpPr>
        <p:spPr/>
        <p:txBody>
          <a:bodyPr>
            <a:normAutofit fontScale="62500" lnSpcReduction="20000"/>
          </a:bodyPr>
          <a:lstStyle/>
          <a:p>
            <a:r>
              <a:rPr lang="cs-CZ" b="1" dirty="0" smtClean="0"/>
              <a:t>Metodický </a:t>
            </a:r>
            <a:r>
              <a:rPr lang="cs-CZ" b="1" dirty="0"/>
              <a:t>pokyn náměstka ministra vnitra pro státní službu </a:t>
            </a:r>
            <a:r>
              <a:rPr lang="cs-CZ" b="1" dirty="0" smtClean="0"/>
              <a:t/>
            </a:r>
            <a:br>
              <a:rPr lang="cs-CZ" b="1" dirty="0" smtClean="0"/>
            </a:br>
            <a:r>
              <a:rPr lang="cs-CZ" b="1" dirty="0" smtClean="0"/>
              <a:t>č</a:t>
            </a:r>
            <a:r>
              <a:rPr lang="cs-CZ" b="1" dirty="0"/>
              <a:t>. </a:t>
            </a:r>
            <a:r>
              <a:rPr lang="cs-CZ" b="1" dirty="0" smtClean="0"/>
              <a:t>2/2019</a:t>
            </a:r>
            <a:r>
              <a:rPr lang="cs-CZ" dirty="0" smtClean="0"/>
              <a:t> – demonstrativní výčet kritérií v čl. 63 odst. 2:</a:t>
            </a:r>
          </a:p>
          <a:p>
            <a:r>
              <a:rPr lang="cs-CZ" dirty="0" smtClean="0"/>
              <a:t>a) zdravotní hledisko a zdravotní způsobilost</a:t>
            </a:r>
          </a:p>
          <a:p>
            <a:r>
              <a:rPr lang="cs-CZ" dirty="0" smtClean="0"/>
              <a:t>b) požadované vzdělání a kvalifikace</a:t>
            </a:r>
          </a:p>
          <a:p>
            <a:r>
              <a:rPr lang="cs-CZ" dirty="0"/>
              <a:t>c</a:t>
            </a:r>
            <a:r>
              <a:rPr lang="cs-CZ" dirty="0" smtClean="0"/>
              <a:t>) schopnosti státního zaměstnance a jeho dosavadní zkušenosti</a:t>
            </a:r>
          </a:p>
          <a:p>
            <a:r>
              <a:rPr lang="cs-CZ" dirty="0"/>
              <a:t>d</a:t>
            </a:r>
            <a:r>
              <a:rPr lang="cs-CZ" dirty="0" smtClean="0"/>
              <a:t>) obor/obory služby</a:t>
            </a:r>
          </a:p>
          <a:p>
            <a:r>
              <a:rPr lang="cs-CZ" dirty="0"/>
              <a:t>e</a:t>
            </a:r>
            <a:r>
              <a:rPr lang="cs-CZ" dirty="0" smtClean="0"/>
              <a:t>) služební úřad (stejný nebo jiný)</a:t>
            </a:r>
          </a:p>
          <a:p>
            <a:r>
              <a:rPr lang="cs-CZ" dirty="0"/>
              <a:t>f</a:t>
            </a:r>
            <a:r>
              <a:rPr lang="cs-CZ" dirty="0" smtClean="0"/>
              <a:t>) služební působiště, místo výkonu služby</a:t>
            </a:r>
          </a:p>
          <a:p>
            <a:r>
              <a:rPr lang="cs-CZ" dirty="0" smtClean="0"/>
              <a:t>g) zařazení do platové třídy</a:t>
            </a:r>
          </a:p>
          <a:p>
            <a:r>
              <a:rPr lang="cs-CZ" dirty="0"/>
              <a:t>h</a:t>
            </a:r>
            <a:r>
              <a:rPr lang="cs-CZ" dirty="0" smtClean="0"/>
              <a:t>) přístup státního zaměstnance k převedení (stanovisko státního zaměstnance)</a:t>
            </a:r>
          </a:p>
          <a:p>
            <a:r>
              <a:rPr lang="cs-CZ" dirty="0" smtClean="0"/>
              <a:t>i) zájem na řádném výkonu služby – neexistuje nárok na převedení na služební místo, které zaměstnanec subjektivně (dle vlastních představ) vnímá jako nejvhodnější </a:t>
            </a:r>
            <a:endParaRPr lang="cs-CZ" dirty="0"/>
          </a:p>
          <a:p>
            <a:pPr marL="0" indent="0">
              <a:buNone/>
            </a:pPr>
            <a:r>
              <a:rPr lang="cs-CZ" dirty="0" smtClean="0"/>
              <a:t>Doporučený postup při převedení – čl. 62 odst. </a:t>
            </a:r>
            <a:r>
              <a:rPr lang="cs-CZ" smtClean="0"/>
              <a:t>4, 5 </a:t>
            </a:r>
            <a:r>
              <a:rPr lang="cs-CZ" dirty="0" smtClean="0"/>
              <a:t>metodického pokynu</a:t>
            </a:r>
            <a:endParaRPr lang="cs-CZ" dirty="0"/>
          </a:p>
        </p:txBody>
      </p:sp>
    </p:spTree>
    <p:extLst>
      <p:ext uri="{BB962C8B-B14F-4D97-AF65-F5344CB8AC3E}">
        <p14:creationId xmlns:p14="http://schemas.microsoft.com/office/powerpoint/2010/main" val="270894057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Vhodnost služebního místa</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dirty="0"/>
              <a:t>rozsudek NSS ze dne </a:t>
            </a:r>
            <a:r>
              <a:rPr lang="cs-CZ" dirty="0" smtClean="0"/>
              <a:t>8</a:t>
            </a:r>
            <a:r>
              <a:rPr lang="en-US" dirty="0" smtClean="0"/>
              <a:t>. </a:t>
            </a:r>
            <a:r>
              <a:rPr lang="cs-CZ" dirty="0" smtClean="0"/>
              <a:t>12</a:t>
            </a:r>
            <a:r>
              <a:rPr lang="en-US" dirty="0" smtClean="0"/>
              <a:t>. </a:t>
            </a:r>
            <a:r>
              <a:rPr lang="en-US" dirty="0"/>
              <a:t>20</a:t>
            </a:r>
            <a:r>
              <a:rPr lang="cs-CZ" dirty="0" smtClean="0"/>
              <a:t>21</a:t>
            </a:r>
            <a:r>
              <a:rPr lang="en-US" dirty="0" smtClean="0"/>
              <a:t>, </a:t>
            </a:r>
            <a:r>
              <a:rPr lang="en-US" dirty="0"/>
              <a:t>č</a:t>
            </a:r>
            <a:r>
              <a:rPr lang="cs-CZ" dirty="0"/>
              <a:t>. </a:t>
            </a:r>
            <a:r>
              <a:rPr lang="en-US" dirty="0"/>
              <a:t>j. </a:t>
            </a:r>
            <a:r>
              <a:rPr lang="cs-CZ" b="1" dirty="0" smtClean="0"/>
              <a:t>6</a:t>
            </a:r>
            <a:r>
              <a:rPr lang="en-US" b="1" dirty="0" smtClean="0"/>
              <a:t> </a:t>
            </a:r>
            <a:r>
              <a:rPr lang="en-US" b="1" dirty="0"/>
              <a:t>Ads </a:t>
            </a:r>
            <a:r>
              <a:rPr lang="cs-CZ" b="1" dirty="0" smtClean="0"/>
              <a:t>315</a:t>
            </a:r>
            <a:r>
              <a:rPr lang="en-US" b="1" dirty="0" smtClean="0"/>
              <a:t>/20</a:t>
            </a:r>
            <a:r>
              <a:rPr lang="cs-CZ" b="1" dirty="0" smtClean="0"/>
              <a:t>20</a:t>
            </a:r>
            <a:r>
              <a:rPr lang="en-US" b="1" dirty="0" smtClean="0"/>
              <a:t>-</a:t>
            </a:r>
            <a:r>
              <a:rPr lang="cs-CZ" b="1" dirty="0" smtClean="0"/>
              <a:t>58 </a:t>
            </a:r>
            <a:br>
              <a:rPr lang="cs-CZ" b="1" dirty="0" smtClean="0"/>
            </a:br>
            <a:r>
              <a:rPr lang="cs-CZ" dirty="0" smtClean="0"/>
              <a:t>(Lenka T. K. x náměstek ministra vnitra pro státní službu)</a:t>
            </a:r>
            <a:endParaRPr lang="cs-CZ" dirty="0"/>
          </a:p>
          <a:p>
            <a:r>
              <a:rPr lang="cs-CZ" dirty="0"/>
              <a:t>ŽB </a:t>
            </a:r>
            <a:r>
              <a:rPr lang="cs-CZ" dirty="0" smtClean="0"/>
              <a:t>odvolána </a:t>
            </a:r>
            <a:r>
              <a:rPr lang="cs-CZ" dirty="0"/>
              <a:t>ze služebního místa představeného </a:t>
            </a:r>
            <a:r>
              <a:rPr lang="cs-CZ" dirty="0" smtClean="0"/>
              <a:t>- náměstkyně </a:t>
            </a:r>
            <a:br>
              <a:rPr lang="cs-CZ" dirty="0" smtClean="0"/>
            </a:br>
            <a:r>
              <a:rPr lang="cs-CZ" dirty="0" smtClean="0"/>
              <a:t>pro majetkové a mezinárodní věci v </a:t>
            </a:r>
            <a:r>
              <a:rPr lang="cs-CZ" dirty="0" err="1" smtClean="0"/>
              <a:t>MinZdrav</a:t>
            </a:r>
            <a:r>
              <a:rPr lang="cs-CZ" dirty="0" smtClean="0"/>
              <a:t>, obory služby: Hospodaření s majetkem státu a jeho privatizace, Finanční </a:t>
            </a:r>
            <a:br>
              <a:rPr lang="cs-CZ" dirty="0" smtClean="0"/>
            </a:br>
            <a:r>
              <a:rPr lang="cs-CZ" dirty="0" smtClean="0"/>
              <a:t>a ekonomická spolupráce se zahraničním, Zahraniční vztahy a služba a Veřejné investování a zadávání veřejných zakázek</a:t>
            </a:r>
            <a:endParaRPr lang="cs-CZ" dirty="0"/>
          </a:p>
          <a:p>
            <a:r>
              <a:rPr lang="cs-CZ" dirty="0"/>
              <a:t>a </a:t>
            </a:r>
            <a:r>
              <a:rPr lang="cs-CZ" dirty="0" smtClean="0"/>
              <a:t>převedena </a:t>
            </a:r>
            <a:r>
              <a:rPr lang="cs-CZ" dirty="0"/>
              <a:t>na služební místo se služebním označením vrchní ministerský rada </a:t>
            </a:r>
            <a:r>
              <a:rPr lang="cs-CZ" dirty="0" smtClean="0"/>
              <a:t>v </a:t>
            </a:r>
            <a:r>
              <a:rPr lang="cs-CZ" dirty="0" err="1" smtClean="0"/>
              <a:t>MinZdrav</a:t>
            </a:r>
            <a:r>
              <a:rPr lang="cs-CZ" dirty="0" smtClean="0"/>
              <a:t> - v oddělení legislativy zdravotních služeb a přímo řízených organizací (Leg/2), odbor legislativní, obor služby: Legislativa a právní činnosti</a:t>
            </a:r>
            <a:endParaRPr lang="cs-CZ" dirty="0"/>
          </a:p>
          <a:p>
            <a:r>
              <a:rPr lang="cs-CZ" dirty="0" smtClean="0"/>
              <a:t>zařazena </a:t>
            </a:r>
            <a:r>
              <a:rPr lang="cs-CZ" dirty="0"/>
              <a:t>do </a:t>
            </a:r>
            <a:r>
              <a:rPr lang="cs-CZ" dirty="0" smtClean="0"/>
              <a:t>15. </a:t>
            </a:r>
            <a:r>
              <a:rPr lang="cs-CZ" dirty="0"/>
              <a:t>platové třídy</a:t>
            </a:r>
          </a:p>
          <a:p>
            <a:r>
              <a:rPr lang="cs-CZ" dirty="0"/>
              <a:t>ú</a:t>
            </a:r>
            <a:r>
              <a:rPr lang="cs-CZ" dirty="0" smtClean="0"/>
              <a:t>stavní stížnost odmítnuta usnesením ÚS ze dne 19. 4. 2022, </a:t>
            </a:r>
            <a:br>
              <a:rPr lang="cs-CZ" dirty="0" smtClean="0"/>
            </a:br>
            <a:r>
              <a:rPr lang="cs-CZ" dirty="0" err="1" smtClean="0"/>
              <a:t>sp</a:t>
            </a:r>
            <a:r>
              <a:rPr lang="cs-CZ" dirty="0" smtClean="0"/>
              <a:t>. zn. </a:t>
            </a:r>
            <a:r>
              <a:rPr lang="cs-CZ" b="1" dirty="0" smtClean="0"/>
              <a:t>II. ÚS 440/22</a:t>
            </a:r>
            <a:endParaRPr lang="cs-CZ" b="1" dirty="0"/>
          </a:p>
          <a:p>
            <a:endParaRPr lang="cs-CZ" dirty="0"/>
          </a:p>
        </p:txBody>
      </p:sp>
    </p:spTree>
    <p:extLst>
      <p:ext uri="{BB962C8B-B14F-4D97-AF65-F5344CB8AC3E}">
        <p14:creationId xmlns:p14="http://schemas.microsoft.com/office/powerpoint/2010/main" val="147683976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Vhodnost služebního místa</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a:t>rozsudek </a:t>
            </a:r>
            <a:r>
              <a:rPr lang="cs-CZ" dirty="0" smtClean="0"/>
              <a:t>Městského soudu v Praze ze </a:t>
            </a:r>
            <a:r>
              <a:rPr lang="cs-CZ" dirty="0"/>
              <a:t>dne </a:t>
            </a:r>
            <a:r>
              <a:rPr lang="cs-CZ" dirty="0" smtClean="0"/>
              <a:t>21</a:t>
            </a:r>
            <a:r>
              <a:rPr lang="en-US" dirty="0" smtClean="0"/>
              <a:t>. </a:t>
            </a:r>
            <a:r>
              <a:rPr lang="cs-CZ" dirty="0" smtClean="0"/>
              <a:t>10</a:t>
            </a:r>
            <a:r>
              <a:rPr lang="en-US" dirty="0" smtClean="0"/>
              <a:t>. </a:t>
            </a:r>
            <a:r>
              <a:rPr lang="en-US" dirty="0"/>
              <a:t>20</a:t>
            </a:r>
            <a:r>
              <a:rPr lang="cs-CZ" dirty="0" smtClean="0"/>
              <a:t>21</a:t>
            </a:r>
            <a:r>
              <a:rPr lang="en-US" dirty="0" smtClean="0"/>
              <a:t>, </a:t>
            </a:r>
            <a:r>
              <a:rPr lang="en-US" dirty="0"/>
              <a:t>č</a:t>
            </a:r>
            <a:r>
              <a:rPr lang="cs-CZ" dirty="0"/>
              <a:t>. </a:t>
            </a:r>
            <a:r>
              <a:rPr lang="en-US" dirty="0"/>
              <a:t>j. </a:t>
            </a:r>
            <a:r>
              <a:rPr lang="cs-CZ" dirty="0" smtClean="0"/>
              <a:t>10 Ad 16/2019-110, u NSS řízení o kasační stížnosti vedeno pod </a:t>
            </a:r>
            <a:r>
              <a:rPr lang="cs-CZ" dirty="0" err="1" smtClean="0"/>
              <a:t>sp</a:t>
            </a:r>
            <a:r>
              <a:rPr lang="cs-CZ" dirty="0" smtClean="0"/>
              <a:t>. zn. </a:t>
            </a:r>
            <a:r>
              <a:rPr lang="cs-CZ" b="1" dirty="0" smtClean="0"/>
              <a:t>3 </a:t>
            </a:r>
            <a:r>
              <a:rPr lang="cs-CZ" b="1" dirty="0" err="1" smtClean="0"/>
              <a:t>Ads</a:t>
            </a:r>
            <a:r>
              <a:rPr lang="cs-CZ" b="1" dirty="0" smtClean="0"/>
              <a:t> 352/2021 </a:t>
            </a:r>
            <a:br>
              <a:rPr lang="cs-CZ" b="1" dirty="0" smtClean="0"/>
            </a:br>
            <a:r>
              <a:rPr lang="cs-CZ" dirty="0" smtClean="0"/>
              <a:t>(Vladimír Z. x náměstek ministra vnitra pro státní službu)</a:t>
            </a:r>
            <a:endParaRPr lang="cs-CZ" b="1" dirty="0"/>
          </a:p>
          <a:p>
            <a:r>
              <a:rPr lang="cs-CZ" dirty="0"/>
              <a:t>ŽB </a:t>
            </a:r>
            <a:r>
              <a:rPr lang="cs-CZ" dirty="0" smtClean="0"/>
              <a:t>odvolán </a:t>
            </a:r>
            <a:r>
              <a:rPr lang="cs-CZ" dirty="0"/>
              <a:t>ze služebního místa představeného </a:t>
            </a:r>
            <a:r>
              <a:rPr lang="cs-CZ" dirty="0" smtClean="0"/>
              <a:t>- náměstka pro řízení sekce trestní politiky v </a:t>
            </a:r>
            <a:r>
              <a:rPr lang="cs-CZ" dirty="0" err="1" smtClean="0"/>
              <a:t>MinSprav</a:t>
            </a:r>
            <a:endParaRPr lang="cs-CZ" dirty="0"/>
          </a:p>
          <a:p>
            <a:r>
              <a:rPr lang="cs-CZ" dirty="0"/>
              <a:t>a </a:t>
            </a:r>
            <a:r>
              <a:rPr lang="cs-CZ" dirty="0" smtClean="0"/>
              <a:t>převeden </a:t>
            </a:r>
            <a:r>
              <a:rPr lang="cs-CZ" dirty="0"/>
              <a:t>na služební místo </a:t>
            </a:r>
            <a:r>
              <a:rPr lang="cs-CZ" dirty="0" smtClean="0"/>
              <a:t>ministerského rady </a:t>
            </a:r>
            <a:br>
              <a:rPr lang="cs-CZ" dirty="0" smtClean="0"/>
            </a:br>
            <a:r>
              <a:rPr lang="cs-CZ" dirty="0" smtClean="0"/>
              <a:t>v oddělení stížností a kontrol Vězeňské služby ČR </a:t>
            </a:r>
            <a:br>
              <a:rPr lang="cs-CZ" dirty="0" smtClean="0"/>
            </a:br>
            <a:r>
              <a:rPr lang="cs-CZ" dirty="0" smtClean="0"/>
              <a:t>a Probační a mediační služby ČR v odboru správy </a:t>
            </a:r>
            <a:br>
              <a:rPr lang="cs-CZ" dirty="0" smtClean="0"/>
            </a:br>
            <a:r>
              <a:rPr lang="cs-CZ" dirty="0" smtClean="0"/>
              <a:t>a kontroly podřízených organizací </a:t>
            </a:r>
            <a:endParaRPr lang="cs-CZ" dirty="0"/>
          </a:p>
          <a:p>
            <a:r>
              <a:rPr lang="cs-CZ" dirty="0" smtClean="0"/>
              <a:t>zařazen </a:t>
            </a:r>
            <a:r>
              <a:rPr lang="cs-CZ" dirty="0"/>
              <a:t>do </a:t>
            </a:r>
            <a:r>
              <a:rPr lang="cs-CZ" dirty="0" smtClean="0"/>
              <a:t>13. </a:t>
            </a:r>
            <a:r>
              <a:rPr lang="cs-CZ" dirty="0"/>
              <a:t>platové třídy</a:t>
            </a:r>
          </a:p>
          <a:p>
            <a:endParaRPr lang="cs-CZ" dirty="0"/>
          </a:p>
          <a:p>
            <a:endParaRPr lang="cs-CZ" dirty="0"/>
          </a:p>
        </p:txBody>
      </p:sp>
    </p:spTree>
    <p:extLst>
      <p:ext uri="{BB962C8B-B14F-4D97-AF65-F5344CB8AC3E}">
        <p14:creationId xmlns:p14="http://schemas.microsoft.com/office/powerpoint/2010/main" val="28663789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Vhodnost služebního místa</a:t>
            </a:r>
            <a:endParaRPr lang="cs-CZ" dirty="0"/>
          </a:p>
        </p:txBody>
      </p:sp>
      <p:sp>
        <p:nvSpPr>
          <p:cNvPr id="3" name="Zástupný symbol pro obsah 2"/>
          <p:cNvSpPr>
            <a:spLocks noGrp="1"/>
          </p:cNvSpPr>
          <p:nvPr>
            <p:ph sz="quarter" idx="1"/>
          </p:nvPr>
        </p:nvSpPr>
        <p:spPr/>
        <p:txBody>
          <a:bodyPr>
            <a:normAutofit lnSpcReduction="10000"/>
          </a:bodyPr>
          <a:lstStyle/>
          <a:p>
            <a:r>
              <a:rPr lang="cs-CZ" dirty="0"/>
              <a:t>rozsudek </a:t>
            </a:r>
            <a:r>
              <a:rPr lang="cs-CZ" dirty="0" smtClean="0"/>
              <a:t>NSS ze </a:t>
            </a:r>
            <a:r>
              <a:rPr lang="cs-CZ" dirty="0"/>
              <a:t>dne </a:t>
            </a:r>
            <a:r>
              <a:rPr lang="cs-CZ" dirty="0" smtClean="0"/>
              <a:t>25</a:t>
            </a:r>
            <a:r>
              <a:rPr lang="en-US" dirty="0" smtClean="0"/>
              <a:t>. </a:t>
            </a:r>
            <a:r>
              <a:rPr lang="cs-CZ" dirty="0" smtClean="0"/>
              <a:t>8</a:t>
            </a:r>
            <a:r>
              <a:rPr lang="en-US" dirty="0" smtClean="0"/>
              <a:t>. </a:t>
            </a:r>
            <a:r>
              <a:rPr lang="en-US" dirty="0"/>
              <a:t>20</a:t>
            </a:r>
            <a:r>
              <a:rPr lang="cs-CZ" dirty="0" smtClean="0"/>
              <a:t>22</a:t>
            </a:r>
            <a:r>
              <a:rPr lang="en-US" dirty="0" smtClean="0"/>
              <a:t>, </a:t>
            </a:r>
            <a:r>
              <a:rPr lang="en-US" dirty="0"/>
              <a:t>č</a:t>
            </a:r>
            <a:r>
              <a:rPr lang="cs-CZ" dirty="0"/>
              <a:t>. </a:t>
            </a:r>
            <a:r>
              <a:rPr lang="en-US" dirty="0"/>
              <a:t>j. </a:t>
            </a:r>
            <a:r>
              <a:rPr lang="cs-CZ" b="1" dirty="0" smtClean="0"/>
              <a:t>2 </a:t>
            </a:r>
            <a:r>
              <a:rPr lang="cs-CZ" b="1" dirty="0" err="1" smtClean="0"/>
              <a:t>Ads</a:t>
            </a:r>
            <a:r>
              <a:rPr lang="cs-CZ" b="1" dirty="0" smtClean="0"/>
              <a:t> 163/2021-44</a:t>
            </a:r>
            <a:r>
              <a:rPr lang="cs-CZ" dirty="0" smtClean="0"/>
              <a:t> (Václav Š. x </a:t>
            </a:r>
            <a:r>
              <a:rPr lang="cs-CZ" dirty="0"/>
              <a:t>Generální ředitelka Generálního finančního </a:t>
            </a:r>
            <a:r>
              <a:rPr lang="cs-CZ" dirty="0" smtClean="0"/>
              <a:t>ředitelství)</a:t>
            </a:r>
            <a:endParaRPr lang="cs-CZ" b="1" dirty="0"/>
          </a:p>
          <a:p>
            <a:r>
              <a:rPr lang="cs-CZ" dirty="0" smtClean="0"/>
              <a:t>ŽB </a:t>
            </a:r>
            <a:r>
              <a:rPr lang="cs-CZ" dirty="0"/>
              <a:t>převeden na jiné služební místo v důsledku odvolání ze služebního místa představeného</a:t>
            </a:r>
          </a:p>
          <a:p>
            <a:r>
              <a:rPr lang="cs-CZ" dirty="0"/>
              <a:t>ř</a:t>
            </a:r>
            <a:r>
              <a:rPr lang="cs-CZ" dirty="0" smtClean="0"/>
              <a:t>ešena situace, zda je volným a vhodným služebním místem takové, kde byl výkon služby omezen na dobu určitou – a to po dobu čerpání mateřské </a:t>
            </a:r>
            <a:br>
              <a:rPr lang="cs-CZ" dirty="0" smtClean="0"/>
            </a:br>
            <a:r>
              <a:rPr lang="cs-CZ" dirty="0" smtClean="0"/>
              <a:t>a rodičovské dovolené zaměstnankyně dříve jmenované na toto služební místo</a:t>
            </a:r>
            <a:endParaRPr lang="cs-CZ" dirty="0"/>
          </a:p>
          <a:p>
            <a:endParaRPr lang="cs-CZ" dirty="0"/>
          </a:p>
          <a:p>
            <a:endParaRPr lang="cs-CZ" dirty="0"/>
          </a:p>
        </p:txBody>
      </p:sp>
    </p:spTree>
    <p:extLst>
      <p:ext uri="{BB962C8B-B14F-4D97-AF65-F5344CB8AC3E}">
        <p14:creationId xmlns:p14="http://schemas.microsoft.com/office/powerpoint/2010/main" val="36534869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Vhodnost služebního místa</a:t>
            </a:r>
            <a:endParaRPr lang="cs-CZ" dirty="0"/>
          </a:p>
        </p:txBody>
      </p:sp>
      <p:sp>
        <p:nvSpPr>
          <p:cNvPr id="3" name="Zástupný symbol pro obsah 2"/>
          <p:cNvSpPr>
            <a:spLocks noGrp="1"/>
          </p:cNvSpPr>
          <p:nvPr>
            <p:ph sz="quarter" idx="1"/>
          </p:nvPr>
        </p:nvSpPr>
        <p:spPr/>
        <p:txBody>
          <a:bodyPr>
            <a:normAutofit/>
          </a:bodyPr>
          <a:lstStyle/>
          <a:p>
            <a:r>
              <a:rPr lang="cs-CZ" dirty="0"/>
              <a:t>rozsudek </a:t>
            </a:r>
            <a:r>
              <a:rPr lang="cs-CZ" dirty="0" smtClean="0"/>
              <a:t>NSS ze </a:t>
            </a:r>
            <a:r>
              <a:rPr lang="cs-CZ" dirty="0"/>
              <a:t>dne </a:t>
            </a:r>
            <a:r>
              <a:rPr lang="cs-CZ" dirty="0" smtClean="0"/>
              <a:t>25</a:t>
            </a:r>
            <a:r>
              <a:rPr lang="en-US" dirty="0" smtClean="0"/>
              <a:t>. </a:t>
            </a:r>
            <a:r>
              <a:rPr lang="cs-CZ" dirty="0" smtClean="0"/>
              <a:t>8</a:t>
            </a:r>
            <a:r>
              <a:rPr lang="en-US" dirty="0" smtClean="0"/>
              <a:t>. </a:t>
            </a:r>
            <a:r>
              <a:rPr lang="en-US" dirty="0"/>
              <a:t>20</a:t>
            </a:r>
            <a:r>
              <a:rPr lang="cs-CZ" dirty="0" smtClean="0"/>
              <a:t>22</a:t>
            </a:r>
            <a:r>
              <a:rPr lang="en-US" dirty="0" smtClean="0"/>
              <a:t>, </a:t>
            </a:r>
            <a:r>
              <a:rPr lang="en-US" dirty="0"/>
              <a:t>č</a:t>
            </a:r>
            <a:r>
              <a:rPr lang="cs-CZ" dirty="0"/>
              <a:t>. </a:t>
            </a:r>
            <a:r>
              <a:rPr lang="en-US" dirty="0"/>
              <a:t>j. </a:t>
            </a:r>
            <a:r>
              <a:rPr lang="cs-CZ" b="1" dirty="0" smtClean="0"/>
              <a:t>2 </a:t>
            </a:r>
            <a:r>
              <a:rPr lang="cs-CZ" b="1" dirty="0" err="1" smtClean="0"/>
              <a:t>Ads</a:t>
            </a:r>
            <a:r>
              <a:rPr lang="cs-CZ" b="1" dirty="0" smtClean="0"/>
              <a:t> 163/2021-44</a:t>
            </a:r>
            <a:r>
              <a:rPr lang="cs-CZ" dirty="0" smtClean="0"/>
              <a:t> (Václav Š. x </a:t>
            </a:r>
            <a:r>
              <a:rPr lang="cs-CZ" dirty="0"/>
              <a:t>Generální ředitelka Generálního finančního </a:t>
            </a:r>
            <a:r>
              <a:rPr lang="cs-CZ" dirty="0" smtClean="0"/>
              <a:t>ředitelství)</a:t>
            </a:r>
            <a:endParaRPr lang="cs-CZ" b="1" dirty="0"/>
          </a:p>
          <a:p>
            <a:r>
              <a:rPr lang="cs-CZ" dirty="0" smtClean="0"/>
              <a:t>§ 70 odst. 2 zákona o státní službě</a:t>
            </a:r>
          </a:p>
          <a:p>
            <a:r>
              <a:rPr lang="cs-CZ" dirty="0"/>
              <a:t>č</a:t>
            </a:r>
            <a:r>
              <a:rPr lang="cs-CZ" dirty="0" smtClean="0"/>
              <a:t>l. 27 odst. 1 metodického pokynu č. 2/2019</a:t>
            </a:r>
          </a:p>
          <a:p>
            <a:r>
              <a:rPr lang="cs-CZ" dirty="0" smtClean="0"/>
              <a:t>čl. 75 odst. 1 tamtéž</a:t>
            </a:r>
          </a:p>
          <a:p>
            <a:r>
              <a:rPr lang="cs-CZ" dirty="0"/>
              <a:t>č</a:t>
            </a:r>
            <a:r>
              <a:rPr lang="cs-CZ" dirty="0" smtClean="0"/>
              <a:t>l. 118 odst. 1 tamtéž </a:t>
            </a:r>
            <a:endParaRPr lang="cs-CZ" dirty="0"/>
          </a:p>
        </p:txBody>
      </p:sp>
    </p:spTree>
    <p:extLst>
      <p:ext uri="{BB962C8B-B14F-4D97-AF65-F5344CB8AC3E}">
        <p14:creationId xmlns:p14="http://schemas.microsoft.com/office/powerpoint/2010/main" val="46957089"/>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Změna služebního místa</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a:t>rozsudek </a:t>
            </a:r>
            <a:r>
              <a:rPr lang="cs-CZ" dirty="0" smtClean="0"/>
              <a:t>NSS ze </a:t>
            </a:r>
            <a:r>
              <a:rPr lang="cs-CZ" dirty="0"/>
              <a:t>dne </a:t>
            </a:r>
            <a:r>
              <a:rPr lang="cs-CZ" dirty="0" smtClean="0"/>
              <a:t>16</a:t>
            </a:r>
            <a:r>
              <a:rPr lang="en-US" dirty="0" smtClean="0"/>
              <a:t>. </a:t>
            </a:r>
            <a:r>
              <a:rPr lang="cs-CZ" dirty="0" smtClean="0"/>
              <a:t>12</a:t>
            </a:r>
            <a:r>
              <a:rPr lang="en-US" dirty="0" smtClean="0"/>
              <a:t>. 20</a:t>
            </a:r>
            <a:r>
              <a:rPr lang="cs-CZ" dirty="0" smtClean="0"/>
              <a:t>20</a:t>
            </a:r>
            <a:r>
              <a:rPr lang="en-US" dirty="0" smtClean="0"/>
              <a:t>, </a:t>
            </a:r>
            <a:r>
              <a:rPr lang="en-US" dirty="0"/>
              <a:t>č</a:t>
            </a:r>
            <a:r>
              <a:rPr lang="cs-CZ" dirty="0"/>
              <a:t>. </a:t>
            </a:r>
            <a:r>
              <a:rPr lang="en-US" dirty="0"/>
              <a:t>j. </a:t>
            </a:r>
            <a:r>
              <a:rPr lang="cs-CZ" b="1" dirty="0" smtClean="0"/>
              <a:t>1 </a:t>
            </a:r>
            <a:r>
              <a:rPr lang="cs-CZ" b="1" dirty="0" err="1" smtClean="0"/>
              <a:t>Ads</a:t>
            </a:r>
            <a:r>
              <a:rPr lang="cs-CZ" b="1" dirty="0" smtClean="0"/>
              <a:t> 290/2020-26</a:t>
            </a:r>
            <a:r>
              <a:rPr lang="cs-CZ" dirty="0" smtClean="0"/>
              <a:t> (Gabriela R. x </a:t>
            </a:r>
            <a:r>
              <a:rPr lang="cs-CZ" dirty="0"/>
              <a:t>g</a:t>
            </a:r>
            <a:r>
              <a:rPr lang="cs-CZ" dirty="0" smtClean="0"/>
              <a:t>enerální </a:t>
            </a:r>
            <a:r>
              <a:rPr lang="cs-CZ" dirty="0"/>
              <a:t>ředitelka Generálního finančního ředitelství</a:t>
            </a:r>
            <a:r>
              <a:rPr lang="cs-CZ" dirty="0" smtClean="0"/>
              <a:t>)</a:t>
            </a:r>
            <a:endParaRPr lang="cs-CZ" b="1" dirty="0"/>
          </a:p>
          <a:p>
            <a:r>
              <a:rPr lang="cs-CZ" dirty="0" smtClean="0"/>
              <a:t>Rozsudek NSS ze dne 8. 12. 2021, č. j. </a:t>
            </a:r>
            <a:r>
              <a:rPr lang="cs-CZ" b="1" dirty="0" smtClean="0"/>
              <a:t>6 </a:t>
            </a:r>
            <a:r>
              <a:rPr lang="cs-CZ" b="1" dirty="0" err="1" smtClean="0"/>
              <a:t>Ads</a:t>
            </a:r>
            <a:r>
              <a:rPr lang="cs-CZ" b="1" dirty="0" smtClean="0"/>
              <a:t> 245/2019-25</a:t>
            </a:r>
            <a:r>
              <a:rPr lang="cs-CZ" dirty="0" smtClean="0"/>
              <a:t> (Pavel A. x generální ředitelka Generálního finančního ředitelství)</a:t>
            </a:r>
            <a:endParaRPr lang="cs-CZ" b="1" dirty="0"/>
          </a:p>
          <a:p>
            <a:r>
              <a:rPr lang="cs-CZ" dirty="0" smtClean="0"/>
              <a:t>Dojde-li v důsledku systemizace </a:t>
            </a:r>
            <a:r>
              <a:rPr lang="cs-CZ" u="sng" dirty="0" smtClean="0"/>
              <a:t>nikoli ke zrušení služebního místa, ale k jeho změně (spočívající v zařazení státního zaměstnance do nižší platové třídy</a:t>
            </a:r>
            <a:r>
              <a:rPr lang="cs-CZ" dirty="0" smtClean="0"/>
              <a:t>, nelze změnu provést </a:t>
            </a:r>
            <a:r>
              <a:rPr lang="cs-CZ" b="1" dirty="0" smtClean="0"/>
              <a:t>BEZ SOUHLASU </a:t>
            </a:r>
            <a:r>
              <a:rPr lang="cs-CZ" dirty="0" smtClean="0"/>
              <a:t>státního zaměstnance.</a:t>
            </a:r>
            <a:endParaRPr lang="cs-CZ" dirty="0"/>
          </a:p>
          <a:p>
            <a:endParaRPr lang="cs-CZ" dirty="0"/>
          </a:p>
          <a:p>
            <a:endParaRPr lang="cs-CZ" dirty="0"/>
          </a:p>
        </p:txBody>
      </p:sp>
    </p:spTree>
    <p:extLst>
      <p:ext uri="{BB962C8B-B14F-4D97-AF65-F5344CB8AC3E}">
        <p14:creationId xmlns:p14="http://schemas.microsoft.com/office/powerpoint/2010/main" val="189301134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Změna služebního místa</a:t>
            </a:r>
            <a:endParaRPr lang="cs-CZ" dirty="0"/>
          </a:p>
        </p:txBody>
      </p:sp>
      <p:sp>
        <p:nvSpPr>
          <p:cNvPr id="3" name="Zástupný symbol pro obsah 2"/>
          <p:cNvSpPr>
            <a:spLocks noGrp="1"/>
          </p:cNvSpPr>
          <p:nvPr>
            <p:ph sz="quarter" idx="1"/>
          </p:nvPr>
        </p:nvSpPr>
        <p:spPr/>
        <p:txBody>
          <a:bodyPr>
            <a:normAutofit fontScale="85000" lnSpcReduction="20000"/>
          </a:bodyPr>
          <a:lstStyle/>
          <a:p>
            <a:r>
              <a:rPr lang="cs-CZ" dirty="0"/>
              <a:t>p</a:t>
            </a:r>
            <a:r>
              <a:rPr lang="cs-CZ" dirty="0" smtClean="0"/>
              <a:t>lyne z § 79 odst. 2 písm. e) zákona o státní službě: </a:t>
            </a:r>
            <a:br>
              <a:rPr lang="cs-CZ" dirty="0" smtClean="0"/>
            </a:br>
            <a:r>
              <a:rPr lang="cs-CZ" dirty="0" smtClean="0"/>
              <a:t>ke snížení platové třídy bez souhlasu může dojít jen </a:t>
            </a:r>
            <a:br>
              <a:rPr lang="cs-CZ" dirty="0" smtClean="0"/>
            </a:br>
            <a:r>
              <a:rPr lang="cs-CZ" dirty="0" smtClean="0"/>
              <a:t>v případech stanovených zákonem</a:t>
            </a:r>
          </a:p>
          <a:p>
            <a:r>
              <a:rPr lang="cs-CZ" dirty="0"/>
              <a:t>z</a:t>
            </a:r>
            <a:r>
              <a:rPr lang="cs-CZ" dirty="0" smtClean="0"/>
              <a:t>ákon neumožňuje státní zaměstnance libovolně přesouvat mezi platovými třídami bez jejich souhlasu toliko s odkazem na systemizaci</a:t>
            </a:r>
          </a:p>
          <a:p>
            <a:r>
              <a:rPr lang="cs-CZ" dirty="0" smtClean="0"/>
              <a:t>bez souhlasu lze převedení na jiné služební místo (spojené </a:t>
            </a:r>
            <a:br>
              <a:rPr lang="cs-CZ" dirty="0" smtClean="0"/>
            </a:br>
            <a:r>
              <a:rPr lang="cs-CZ" dirty="0" smtClean="0"/>
              <a:t>se snížením platové třídy) provést pouze </a:t>
            </a:r>
            <a:br>
              <a:rPr lang="cs-CZ" dirty="0" smtClean="0"/>
            </a:br>
            <a:r>
              <a:rPr lang="cs-CZ" dirty="0" smtClean="0"/>
              <a:t>v důsledku zrušení služebního místa (nikoli pro jeho změnu) </a:t>
            </a:r>
            <a:r>
              <a:rPr lang="cs-CZ" dirty="0" smtClean="0">
                <a:latin typeface="Garamond"/>
              </a:rPr>
              <a:t>→ </a:t>
            </a:r>
            <a:r>
              <a:rPr lang="cs-CZ" smtClean="0"/>
              <a:t>s výjimkou:</a:t>
            </a:r>
            <a:r>
              <a:rPr lang="cs-CZ" dirty="0" smtClean="0">
                <a:latin typeface="Garamond"/>
              </a:rPr>
              <a:t/>
            </a:r>
            <a:br>
              <a:rPr lang="cs-CZ" dirty="0" smtClean="0">
                <a:latin typeface="Garamond"/>
              </a:rPr>
            </a:br>
            <a:r>
              <a:rPr lang="cs-CZ" dirty="0" smtClean="0"/>
              <a:t>nejde-li o situaci výslovně upravenou v § 18 odst. 2 zákona o státní službě</a:t>
            </a:r>
          </a:p>
          <a:p>
            <a:r>
              <a:rPr lang="cs-CZ" dirty="0" smtClean="0"/>
              <a:t> </a:t>
            </a:r>
          </a:p>
          <a:p>
            <a:endParaRPr lang="cs-CZ" b="1" dirty="0"/>
          </a:p>
          <a:p>
            <a:endParaRPr lang="cs-CZ" dirty="0"/>
          </a:p>
          <a:p>
            <a:endParaRPr lang="cs-CZ" dirty="0"/>
          </a:p>
        </p:txBody>
      </p:sp>
    </p:spTree>
    <p:extLst>
      <p:ext uri="{BB962C8B-B14F-4D97-AF65-F5344CB8AC3E}">
        <p14:creationId xmlns:p14="http://schemas.microsoft.com/office/powerpoint/2010/main" val="310004242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Změna služebního místa</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t>V § 18 odst. 2 zákon o státní službě </a:t>
            </a:r>
            <a:r>
              <a:rPr lang="cs-CZ" dirty="0"/>
              <a:t>takovou změnu připouští i bez souhlasu za </a:t>
            </a:r>
            <a:r>
              <a:rPr lang="cs-CZ" dirty="0" smtClean="0"/>
              <a:t>splnění následujících podmínek:</a:t>
            </a:r>
          </a:p>
          <a:p>
            <a:pPr>
              <a:buFontTx/>
              <a:buChar char="-"/>
            </a:pPr>
            <a:r>
              <a:rPr lang="cs-CZ" dirty="0" smtClean="0"/>
              <a:t>jedná-li se o </a:t>
            </a:r>
            <a:r>
              <a:rPr lang="cs-CZ" u="sng" dirty="0" smtClean="0"/>
              <a:t>změnu</a:t>
            </a:r>
            <a:r>
              <a:rPr lang="cs-CZ" dirty="0" smtClean="0"/>
              <a:t> systemizace poté, co již nabyla účinnosti;</a:t>
            </a:r>
          </a:p>
          <a:p>
            <a:pPr>
              <a:buFontTx/>
              <a:buChar char="-"/>
            </a:pPr>
            <a:r>
              <a:rPr lang="cs-CZ" dirty="0" smtClean="0"/>
              <a:t>dojde-li ke změně působnosti správního úřadu nebo k podstatné změně podmínek, za kterých byla systemizace schválena;</a:t>
            </a:r>
          </a:p>
          <a:p>
            <a:pPr>
              <a:buFontTx/>
              <a:buChar char="-"/>
            </a:pPr>
            <a:r>
              <a:rPr lang="cs-CZ" dirty="0"/>
              <a:t>n</a:t>
            </a:r>
            <a:r>
              <a:rPr lang="cs-CZ" dirty="0" smtClean="0"/>
              <a:t>ejedná-li se o změnu platové třídy </a:t>
            </a:r>
            <a:r>
              <a:rPr lang="cs-CZ" u="sng" dirty="0" smtClean="0"/>
              <a:t>o více než </a:t>
            </a:r>
            <a:br>
              <a:rPr lang="cs-CZ" u="sng" dirty="0" smtClean="0"/>
            </a:br>
            <a:r>
              <a:rPr lang="cs-CZ" u="sng" dirty="0" smtClean="0"/>
              <a:t>1 třídu dolů</a:t>
            </a:r>
            <a:r>
              <a:rPr lang="cs-CZ" dirty="0" smtClean="0"/>
              <a:t>  (nebo 2 třídy nahoru).</a:t>
            </a:r>
          </a:p>
          <a:p>
            <a:endParaRPr lang="cs-CZ" dirty="0"/>
          </a:p>
          <a:p>
            <a:endParaRPr lang="cs-CZ" b="1" dirty="0"/>
          </a:p>
          <a:p>
            <a:endParaRPr lang="cs-CZ" dirty="0"/>
          </a:p>
          <a:p>
            <a:endParaRPr lang="cs-CZ" dirty="0"/>
          </a:p>
        </p:txBody>
      </p:sp>
    </p:spTree>
    <p:extLst>
      <p:ext uri="{BB962C8B-B14F-4D97-AF65-F5344CB8AC3E}">
        <p14:creationId xmlns:p14="http://schemas.microsoft.com/office/powerpoint/2010/main" val="1811729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Důsledky hodnocení služebního vztahu jako veřejnoprávního </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dirty="0" smtClean="0"/>
              <a:t>rozsudek NS </a:t>
            </a:r>
            <a:r>
              <a:rPr lang="pl-PL" dirty="0"/>
              <a:t>ze dne 24. 4. 2018, sp. zn. 21 Cdo </a:t>
            </a:r>
            <a:r>
              <a:rPr lang="pl-PL" dirty="0" smtClean="0"/>
              <a:t>5948/2017, č. 59/2019 Sb. NS</a:t>
            </a:r>
          </a:p>
          <a:p>
            <a:r>
              <a:rPr lang="pl-PL" dirty="0"/>
              <a:t>spor mezi vojákyní z povolání a MO o povinnost „upustit od diskriminačního chování vůči žalobkyni“, „poskytnout žalobkyni formou doporučeného dopisu omluvu ve znění, které v žalobě specifikovala“, zaplatit žalobkyni „přiměřené zadostiučinění“ ve výši 282 302 Kč a náhradu škody (majetkové újmy) ve výši 404 322 Kč z důvodu k přímé diskriminaci, obtěžování a pronásledování ze strany nadřízených a některých spoluzaměstnanců (žalobkyně </a:t>
            </a:r>
            <a:r>
              <a:rPr lang="pl-PL" dirty="0" smtClean="0"/>
              <a:t>měly být mj</a:t>
            </a:r>
            <a:r>
              <a:rPr lang="pl-PL" dirty="0"/>
              <a:t>. pomlouvána, bezdůvodně kritizována a slovně osočována, </a:t>
            </a:r>
            <a:r>
              <a:rPr lang="pl-PL" dirty="0" smtClean="0"/>
              <a:t>měla jí být bezdůvodně </a:t>
            </a:r>
            <a:r>
              <a:rPr lang="pl-PL" dirty="0"/>
              <a:t>zrušena řádná dovolená, </a:t>
            </a:r>
            <a:r>
              <a:rPr lang="pl-PL" dirty="0" smtClean="0"/>
              <a:t>znevýhodňována </a:t>
            </a:r>
            <a:r>
              <a:rPr lang="pl-PL" dirty="0"/>
              <a:t>ve výměně služeb, nebyly jí přiznány odměny, bylo jí „poníženo“ její osobní hodnocení) a také k vydání pokynů k diskriminaci </a:t>
            </a:r>
            <a:endParaRPr lang="pl-PL" dirty="0" smtClean="0"/>
          </a:p>
          <a:p>
            <a:r>
              <a:rPr lang="pl-PL" dirty="0" smtClean="0"/>
              <a:t>obvodní soud i MS v Praze řízení zastavili s tím, že jej postupují MO</a:t>
            </a:r>
            <a:endParaRPr lang="cs-CZ" dirty="0"/>
          </a:p>
        </p:txBody>
      </p:sp>
    </p:spTree>
    <p:extLst>
      <p:ext uri="{BB962C8B-B14F-4D97-AF65-F5344CB8AC3E}">
        <p14:creationId xmlns:p14="http://schemas.microsoft.com/office/powerpoint/2010/main" val="163522864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Nicotnost rozhodnutí o převedení</a:t>
            </a:r>
            <a:endParaRPr lang="cs-CZ" dirty="0"/>
          </a:p>
        </p:txBody>
      </p:sp>
      <p:sp>
        <p:nvSpPr>
          <p:cNvPr id="3" name="Zástupný symbol pro obsah 2"/>
          <p:cNvSpPr>
            <a:spLocks noGrp="1"/>
          </p:cNvSpPr>
          <p:nvPr>
            <p:ph sz="quarter" idx="1"/>
          </p:nvPr>
        </p:nvSpPr>
        <p:spPr/>
        <p:txBody>
          <a:bodyPr>
            <a:normAutofit fontScale="85000" lnSpcReduction="10000"/>
          </a:bodyPr>
          <a:lstStyle/>
          <a:p>
            <a:r>
              <a:rPr lang="cs-CZ" dirty="0"/>
              <a:t>rozsudek NSS ze dne </a:t>
            </a:r>
            <a:r>
              <a:rPr lang="cs-CZ" dirty="0" smtClean="0"/>
              <a:t>31</a:t>
            </a:r>
            <a:r>
              <a:rPr lang="en-US" dirty="0" smtClean="0"/>
              <a:t>. </a:t>
            </a:r>
            <a:r>
              <a:rPr lang="cs-CZ" dirty="0"/>
              <a:t>8</a:t>
            </a:r>
            <a:r>
              <a:rPr lang="en-US" dirty="0"/>
              <a:t>. 20</a:t>
            </a:r>
            <a:r>
              <a:rPr lang="cs-CZ" dirty="0"/>
              <a:t>22</a:t>
            </a:r>
            <a:r>
              <a:rPr lang="en-US" dirty="0"/>
              <a:t>, č</a:t>
            </a:r>
            <a:r>
              <a:rPr lang="cs-CZ" dirty="0"/>
              <a:t>. </a:t>
            </a:r>
            <a:r>
              <a:rPr lang="en-US" dirty="0"/>
              <a:t>j. </a:t>
            </a:r>
            <a:r>
              <a:rPr lang="cs-CZ" b="1" dirty="0" smtClean="0"/>
              <a:t>10 </a:t>
            </a:r>
            <a:r>
              <a:rPr lang="cs-CZ" b="1" dirty="0" err="1"/>
              <a:t>Ads</a:t>
            </a:r>
            <a:r>
              <a:rPr lang="cs-CZ" b="1" dirty="0"/>
              <a:t> </a:t>
            </a:r>
            <a:r>
              <a:rPr lang="cs-CZ" b="1" dirty="0" smtClean="0"/>
              <a:t>224/2021-40</a:t>
            </a:r>
            <a:r>
              <a:rPr lang="cs-CZ" dirty="0" smtClean="0"/>
              <a:t> (Tom P. </a:t>
            </a:r>
            <a:r>
              <a:rPr lang="cs-CZ" dirty="0"/>
              <a:t>x </a:t>
            </a:r>
            <a:r>
              <a:rPr lang="cs-CZ" dirty="0" smtClean="0"/>
              <a:t>náměstek ministra vnitra pro státní službu)</a:t>
            </a:r>
            <a:endParaRPr lang="cs-CZ" b="1" dirty="0"/>
          </a:p>
          <a:p>
            <a:r>
              <a:rPr lang="cs-CZ" dirty="0"/>
              <a:t>z</a:t>
            </a:r>
            <a:r>
              <a:rPr lang="cs-CZ" dirty="0" smtClean="0"/>
              <a:t>ástupce státního tajemníka x státní tajemník</a:t>
            </a:r>
          </a:p>
          <a:p>
            <a:r>
              <a:rPr lang="cs-CZ" dirty="0"/>
              <a:t>n</a:t>
            </a:r>
            <a:r>
              <a:rPr lang="cs-CZ" dirty="0" smtClean="0"/>
              <a:t>edostatek věcné příslušnosti x funkční příslušnost</a:t>
            </a:r>
          </a:p>
          <a:p>
            <a:endParaRPr lang="cs-CZ" dirty="0" smtClean="0"/>
          </a:p>
          <a:p>
            <a:pPr marL="0" indent="0">
              <a:buNone/>
            </a:pPr>
            <a:r>
              <a:rPr lang="cs-CZ" dirty="0" err="1" smtClean="0"/>
              <a:t>Prejudikatura</a:t>
            </a:r>
            <a:r>
              <a:rPr lang="cs-CZ" dirty="0" smtClean="0"/>
              <a:t>:</a:t>
            </a:r>
          </a:p>
          <a:p>
            <a:r>
              <a:rPr lang="cs-CZ" dirty="0"/>
              <a:t>r</a:t>
            </a:r>
            <a:r>
              <a:rPr lang="cs-CZ" dirty="0" smtClean="0"/>
              <a:t>ozsudek NSS ze dne 21. 7. 2010, č. j. </a:t>
            </a:r>
            <a:r>
              <a:rPr lang="cs-CZ" b="1" dirty="0" smtClean="0"/>
              <a:t>3 </a:t>
            </a:r>
            <a:r>
              <a:rPr lang="cs-CZ" b="1" dirty="0" err="1" smtClean="0"/>
              <a:t>Ads</a:t>
            </a:r>
            <a:r>
              <a:rPr lang="cs-CZ" b="1" dirty="0" smtClean="0"/>
              <a:t> 74/2010-173</a:t>
            </a:r>
            <a:r>
              <a:rPr lang="cs-CZ" dirty="0" smtClean="0"/>
              <a:t>, č. 2159/2010 Sb. NSS</a:t>
            </a:r>
          </a:p>
          <a:p>
            <a:r>
              <a:rPr lang="cs-CZ" dirty="0" smtClean="0"/>
              <a:t>Nesprávné obsazení správního orgánu způsobuje nezákonnost, nikoli nicotnost (jedná se o nedostatek funkční příslušnosti, nikoli o absolutní nedostatek věcné příslušnosti).</a:t>
            </a:r>
          </a:p>
          <a:p>
            <a:endParaRPr lang="cs-CZ" dirty="0"/>
          </a:p>
          <a:p>
            <a:endParaRPr lang="cs-CZ" b="1" dirty="0"/>
          </a:p>
          <a:p>
            <a:endParaRPr lang="cs-CZ" dirty="0"/>
          </a:p>
          <a:p>
            <a:endParaRPr lang="cs-CZ" dirty="0"/>
          </a:p>
        </p:txBody>
      </p:sp>
    </p:spTree>
    <p:extLst>
      <p:ext uri="{BB962C8B-B14F-4D97-AF65-F5344CB8AC3E}">
        <p14:creationId xmlns:p14="http://schemas.microsoft.com/office/powerpoint/2010/main" val="2780826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Důsledky hodnocení služebního vztahu jako veřejnoprávního </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a:t>NS: služební poměr vojáka z povolání </a:t>
            </a:r>
            <a:r>
              <a:rPr lang="cs-CZ" dirty="0" smtClean="0"/>
              <a:t>je </a:t>
            </a:r>
            <a:r>
              <a:rPr lang="cs-CZ" dirty="0"/>
              <a:t>svou povahou typickým právním poměrem státně zaměstnaneckým, </a:t>
            </a:r>
            <a:r>
              <a:rPr lang="cs-CZ" dirty="0" smtClean="0"/>
              <a:t>veřejnoprávním</a:t>
            </a:r>
          </a:p>
          <a:p>
            <a:r>
              <a:rPr lang="cs-CZ" dirty="0"/>
              <a:t>veřejnoprávní povaha je příznačná pro vzájemné vztahy účastníků služebního poměru jako celku a nemůže na ní ničeho změnit ani způsob, jakým žalobkyně své požadavky procesně </a:t>
            </a:r>
            <a:r>
              <a:rPr lang="cs-CZ" dirty="0" smtClean="0"/>
              <a:t>uplatnila</a:t>
            </a:r>
          </a:p>
          <a:p>
            <a:r>
              <a:rPr lang="cs-CZ" dirty="0"/>
              <a:t>nejedná o věc vyplývající z poměrů soukromého práva ve smyslu § 7 odst. 1 o. s. ř., může být dána pravomoc soudu k projednání a rozhodnutí této věci ve smyslu § 7 odst. 3 o. s. ř., jen stanoví-li to zákon</a:t>
            </a:r>
          </a:p>
        </p:txBody>
      </p:sp>
    </p:spTree>
    <p:extLst>
      <p:ext uri="{BB962C8B-B14F-4D97-AF65-F5344CB8AC3E}">
        <p14:creationId xmlns:p14="http://schemas.microsoft.com/office/powerpoint/2010/main" val="2040330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Důsledky hodnocení služebního vztahu jako veřejnoprávního </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dirty="0" smtClean="0"/>
              <a:t>zákon o VZP komplexně upravuje i náhradu škodu, vč. </a:t>
            </a:r>
            <a:r>
              <a:rPr lang="cs-CZ" dirty="0"/>
              <a:t>řízení o ní - pravomoc k projednání a rozhodnutí o nároku žalobkyně na náhradu škody (majetkové újmy</a:t>
            </a:r>
            <a:r>
              <a:rPr lang="cs-CZ" dirty="0" smtClean="0"/>
              <a:t>), </a:t>
            </a:r>
            <a:r>
              <a:rPr lang="cs-CZ" dirty="0"/>
              <a:t>která jí měla vzniknout při výkonu služby, resp. v přímé souvislosti s ním, v důsledku závadného jednání nadřízených (ve kterém žalobkyně spatřuje projevy diskriminaci a šikany</a:t>
            </a:r>
            <a:r>
              <a:rPr lang="cs-CZ" dirty="0" smtClean="0"/>
              <a:t>) – řeší služební orgány a případně správní soudy</a:t>
            </a:r>
          </a:p>
          <a:p>
            <a:r>
              <a:rPr lang="cs-CZ" dirty="0" smtClean="0"/>
              <a:t>vzhledem </a:t>
            </a:r>
            <a:r>
              <a:rPr lang="cs-CZ" dirty="0"/>
              <a:t>k tomu, že zákon o </a:t>
            </a:r>
            <a:r>
              <a:rPr lang="cs-CZ" dirty="0" smtClean="0"/>
              <a:t>VZP neobsahuje </a:t>
            </a:r>
            <a:r>
              <a:rPr lang="cs-CZ" dirty="0"/>
              <a:t>výslovnou (speciální) úpravu náhrady nemajetkové újmy (příp. zadostiučinění) vyplývající z porušení práva na rovné zacházení a zákazu diskriminace, </a:t>
            </a:r>
            <a:r>
              <a:rPr lang="cs-CZ" dirty="0" err="1"/>
              <a:t>dovolatelka</a:t>
            </a:r>
            <a:r>
              <a:rPr lang="cs-CZ" dirty="0"/>
              <a:t> důvodně namítá, že o těchto nárocích vojáka s ohledem na princip legality není oprávněn rozhodnout služební orgán, neboť zákon o vojácích z povolání (ani jiný právní předpis) mu tuto pravomoc nesvěřuje</a:t>
            </a:r>
          </a:p>
        </p:txBody>
      </p:sp>
    </p:spTree>
    <p:extLst>
      <p:ext uri="{BB962C8B-B14F-4D97-AF65-F5344CB8AC3E}">
        <p14:creationId xmlns:p14="http://schemas.microsoft.com/office/powerpoint/2010/main" val="2939400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Důsledky hodnocení služebního vztahu jako veřejnoprávního </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smtClean="0"/>
              <a:t>podle </a:t>
            </a:r>
            <a:r>
              <a:rPr lang="cs-CZ" dirty="0"/>
              <a:t>§ 10 odst. 1 antidiskriminačního zákona, dojde-li k porušení práv a povinností vyplývajících z práva na rovné zacházení nebo k diskriminaci, má ten, kdo byl tímto jednáním dotčen, právo se u soudu zejména domáhat, aby bylo upuštěno od diskriminace, aby byly odstraněny následky diskriminačního zásahu a aby mu bylo dáno přiměřené zadostiučinění - </a:t>
            </a:r>
            <a:r>
              <a:rPr lang="cs-CZ" dirty="0" smtClean="0"/>
              <a:t>ve </a:t>
            </a:r>
            <a:r>
              <a:rPr lang="cs-CZ" dirty="0"/>
              <a:t>věcech služebního poměru </a:t>
            </a:r>
            <a:r>
              <a:rPr lang="cs-CZ" dirty="0" smtClean="0"/>
              <a:t>VZP vyplývajících </a:t>
            </a:r>
            <a:r>
              <a:rPr lang="cs-CZ" dirty="0"/>
              <a:t>z porušení práva na rovné zacházení nebo zákazu diskriminace, je-li vojákem uplatněn jiný nárok než náhrada škody (majetkové újmy), je podle </a:t>
            </a:r>
            <a:r>
              <a:rPr lang="cs-CZ" dirty="0" smtClean="0"/>
              <a:t>§ </a:t>
            </a:r>
            <a:r>
              <a:rPr lang="cs-CZ" dirty="0"/>
              <a:t>10 odst. 1 antidiskriminačního zákona dána pravomoc soudu</a:t>
            </a:r>
          </a:p>
        </p:txBody>
      </p:sp>
    </p:spTree>
    <p:extLst>
      <p:ext uri="{BB962C8B-B14F-4D97-AF65-F5344CB8AC3E}">
        <p14:creationId xmlns:p14="http://schemas.microsoft.com/office/powerpoint/2010/main" val="4943902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Důsledky hodnocení služebního vztahu jako veřejnoprávního </a:t>
            </a:r>
            <a:endParaRPr lang="cs-CZ" dirty="0"/>
          </a:p>
        </p:txBody>
      </p:sp>
      <p:sp>
        <p:nvSpPr>
          <p:cNvPr id="3" name="Zástupný symbol pro obsah 2"/>
          <p:cNvSpPr>
            <a:spLocks noGrp="1"/>
          </p:cNvSpPr>
          <p:nvPr>
            <p:ph sz="quarter" idx="1"/>
          </p:nvPr>
        </p:nvSpPr>
        <p:spPr/>
        <p:txBody>
          <a:bodyPr>
            <a:normAutofit/>
          </a:bodyPr>
          <a:lstStyle/>
          <a:p>
            <a:r>
              <a:rPr lang="cs-CZ" dirty="0" smtClean="0"/>
              <a:t>rozsudek NSS ze </a:t>
            </a:r>
            <a:r>
              <a:rPr lang="cs-CZ" dirty="0"/>
              <a:t>dne 24. 1. 2020, čj. 3 As </a:t>
            </a:r>
            <a:r>
              <a:rPr lang="cs-CZ" dirty="0" smtClean="0"/>
              <a:t>124/2017-31, č. 4008/2020 Sb. NSS</a:t>
            </a:r>
          </a:p>
          <a:p>
            <a:r>
              <a:rPr lang="cs-CZ" dirty="0" smtClean="0"/>
              <a:t>spor o výpočet mimořádného </a:t>
            </a:r>
            <a:r>
              <a:rPr lang="cs-CZ" dirty="0"/>
              <a:t>zvýšení náhrady za ztížení společenského uplatnění podle § 119 odst. 1 a 2 zákona o vojácích z povolání, které utrpěl v důsledku úrazu při dopravní nehodě, k níž došlo při výkonu služby </a:t>
            </a:r>
            <a:r>
              <a:rPr lang="cs-CZ" dirty="0" smtClean="0"/>
              <a:t> - zda posuzovat podle OZ nebo podle vyhlášky určené pro pracovněprávní vztahy</a:t>
            </a:r>
            <a:endParaRPr lang="cs-CZ" dirty="0"/>
          </a:p>
        </p:txBody>
      </p:sp>
    </p:spTree>
    <p:extLst>
      <p:ext uri="{BB962C8B-B14F-4D97-AF65-F5344CB8AC3E}">
        <p14:creationId xmlns:p14="http://schemas.microsoft.com/office/powerpoint/2010/main" val="3080167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Důsledky hodnocení služebního vztahu jako veřejnoprávního </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smtClean="0"/>
              <a:t>NSS: </a:t>
            </a:r>
            <a:r>
              <a:rPr lang="cs-CZ" dirty="0"/>
              <a:t>i když zaměstnanecký vztah </a:t>
            </a:r>
            <a:r>
              <a:rPr lang="cs-CZ" dirty="0" smtClean="0"/>
              <a:t>VZP není </a:t>
            </a:r>
            <a:r>
              <a:rPr lang="cs-CZ" dirty="0"/>
              <a:t>pracovněprávním vztahem, neboť je upraven zvláštním (veřejnoprávním) předpisem </a:t>
            </a:r>
            <a:r>
              <a:rPr lang="cs-CZ" dirty="0" smtClean="0"/>
              <a:t>(§ </a:t>
            </a:r>
            <a:r>
              <a:rPr lang="cs-CZ" dirty="0"/>
              <a:t>3 věta první </a:t>
            </a:r>
            <a:r>
              <a:rPr lang="cs-CZ" dirty="0" smtClean="0"/>
              <a:t>ZP </a:t>
            </a:r>
            <a:r>
              <a:rPr lang="cs-CZ" i="1" dirty="0" smtClean="0"/>
              <a:t>– nyní dopadá i na služební zákon, k němuž výslovně uvedena poznámka pod čarou</a:t>
            </a:r>
            <a:r>
              <a:rPr lang="cs-CZ" dirty="0" smtClean="0"/>
              <a:t>), </a:t>
            </a:r>
            <a:r>
              <a:rPr lang="cs-CZ" dirty="0"/>
              <a:t>nemění to nic na tom, že jde stále </a:t>
            </a:r>
            <a:r>
              <a:rPr lang="cs-CZ" i="1" dirty="0"/>
              <a:t>o výkon závislé práce</a:t>
            </a:r>
            <a:r>
              <a:rPr lang="cs-CZ" dirty="0"/>
              <a:t> (§ 2 odst. 1 </a:t>
            </a:r>
            <a:r>
              <a:rPr lang="cs-CZ" dirty="0" smtClean="0"/>
              <a:t>ZP)</a:t>
            </a:r>
          </a:p>
          <a:p>
            <a:r>
              <a:rPr lang="cs-CZ" dirty="0"/>
              <a:t>tato základní charakteristika je shodná pro pracovněprávní vztahy i vztahy služební, neboť vyjadřuje slabší postavení jedné ze stran tohoto vztahu, které je legislativně kompenzováno ve smyslu přiznání některých práv zaměstnanci</a:t>
            </a:r>
          </a:p>
        </p:txBody>
      </p:sp>
    </p:spTree>
    <p:extLst>
      <p:ext uri="{BB962C8B-B14F-4D97-AF65-F5344CB8AC3E}">
        <p14:creationId xmlns:p14="http://schemas.microsoft.com/office/powerpoint/2010/main" val="39023489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Důsledky hodnocení služebního vztahu jako veřejnoprávního </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dirty="0" smtClean="0"/>
              <a:t>i </a:t>
            </a:r>
            <a:r>
              <a:rPr lang="cs-CZ" dirty="0"/>
              <a:t>pro služební poměr </a:t>
            </a:r>
            <a:r>
              <a:rPr lang="cs-CZ" dirty="0" smtClean="0"/>
              <a:t>příznačná </a:t>
            </a:r>
            <a:r>
              <a:rPr lang="cs-CZ" dirty="0"/>
              <a:t>asymetrie v postavení zaměstnance a zaměstnavatele (</a:t>
            </a:r>
            <a:r>
              <a:rPr lang="cs-CZ" dirty="0" smtClean="0"/>
              <a:t>státu) - vymyká se obecnému </a:t>
            </a:r>
            <a:r>
              <a:rPr lang="cs-CZ" dirty="0"/>
              <a:t>principu vztahů založených </a:t>
            </a:r>
            <a:r>
              <a:rPr lang="cs-CZ" dirty="0" smtClean="0"/>
              <a:t>OZ, </a:t>
            </a:r>
            <a:r>
              <a:rPr lang="cs-CZ" dirty="0"/>
              <a:t>tedy vztahů založených na rovnosti v právech a </a:t>
            </a:r>
            <a:r>
              <a:rPr lang="cs-CZ" dirty="0" smtClean="0"/>
              <a:t>povinnostech</a:t>
            </a:r>
          </a:p>
          <a:p>
            <a:r>
              <a:rPr lang="cs-CZ" dirty="0" smtClean="0"/>
              <a:t>nárok </a:t>
            </a:r>
            <a:r>
              <a:rPr lang="cs-CZ" dirty="0"/>
              <a:t>na ztížení společenského uplatnění, který má svůj původ ve služebním úrazu, je nárokem imanentně spojeným s výkonem závislé práce a nebude se tak řídit obecnou úpravou odškodňování újmy na zdraví (§ 444 </a:t>
            </a:r>
            <a:r>
              <a:rPr lang="cs-CZ" dirty="0" smtClean="0"/>
              <a:t>OZ z </a:t>
            </a:r>
            <a:r>
              <a:rPr lang="cs-CZ" dirty="0"/>
              <a:t>roku 1964, § 2958 </a:t>
            </a:r>
            <a:r>
              <a:rPr lang="cs-CZ" dirty="0" smtClean="0"/>
              <a:t>NOZ), </a:t>
            </a:r>
            <a:r>
              <a:rPr lang="cs-CZ" dirty="0"/>
              <a:t>existuje-li zvláštní úprava dopadající na tyto </a:t>
            </a:r>
            <a:r>
              <a:rPr lang="cs-CZ" dirty="0" smtClean="0"/>
              <a:t>případy</a:t>
            </a:r>
          </a:p>
          <a:p>
            <a:r>
              <a:rPr lang="cs-CZ" dirty="0" smtClean="0"/>
              <a:t>pro státní </a:t>
            </a:r>
            <a:r>
              <a:rPr lang="cs-CZ" dirty="0"/>
              <a:t>zaměstnance aktuálně </a:t>
            </a:r>
            <a:r>
              <a:rPr lang="cs-CZ" dirty="0" smtClean="0"/>
              <a:t>NV č. 276/2015 </a:t>
            </a:r>
            <a:r>
              <a:rPr lang="cs-CZ" dirty="0"/>
              <a:t>Sb., o odškodňování bolesti a ztížení společenského uplatnění způsobené pracovním úrazem nebo nemocí z </a:t>
            </a:r>
            <a:r>
              <a:rPr lang="cs-CZ" dirty="0" smtClean="0"/>
              <a:t>povolání (vojáci a příslušníci bezpečnostních sborů mají nově svou vlastní úpravu)</a:t>
            </a:r>
            <a:endParaRPr lang="cs-CZ" dirty="0"/>
          </a:p>
        </p:txBody>
      </p:sp>
    </p:spTree>
    <p:extLst>
      <p:ext uri="{BB962C8B-B14F-4D97-AF65-F5344CB8AC3E}">
        <p14:creationId xmlns:p14="http://schemas.microsoft.com/office/powerpoint/2010/main" val="1962962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Důvody pro podpůrnou aplikaci dalších právních předpisů</a:t>
            </a:r>
            <a:endParaRPr lang="cs-CZ" dirty="0"/>
          </a:p>
        </p:txBody>
      </p:sp>
      <p:sp>
        <p:nvSpPr>
          <p:cNvPr id="3" name="Zástupný symbol pro obsah 2"/>
          <p:cNvSpPr>
            <a:spLocks noGrp="1"/>
          </p:cNvSpPr>
          <p:nvPr>
            <p:ph sz="quarter" idx="1"/>
          </p:nvPr>
        </p:nvSpPr>
        <p:spPr/>
        <p:txBody>
          <a:bodyPr>
            <a:normAutofit/>
          </a:bodyPr>
          <a:lstStyle/>
          <a:p>
            <a:r>
              <a:rPr lang="cs-CZ" dirty="0"/>
              <a:t>rozsudek </a:t>
            </a:r>
            <a:r>
              <a:rPr lang="cs-CZ" dirty="0" smtClean="0"/>
              <a:t>rozšířeného </a:t>
            </a:r>
            <a:r>
              <a:rPr lang="cs-CZ" dirty="0"/>
              <a:t>senátu </a:t>
            </a:r>
            <a:r>
              <a:rPr lang="cs-CZ" dirty="0" smtClean="0"/>
              <a:t>NSS ze </a:t>
            </a:r>
            <a:r>
              <a:rPr lang="cs-CZ" dirty="0"/>
              <a:t>dne 26. 10. 2005, </a:t>
            </a:r>
            <a:r>
              <a:rPr lang="cs-CZ" dirty="0" smtClean="0"/>
              <a:t>čj</a:t>
            </a:r>
            <a:r>
              <a:rPr lang="cs-CZ" dirty="0"/>
              <a:t>. 1 </a:t>
            </a:r>
            <a:r>
              <a:rPr lang="cs-CZ" dirty="0" err="1"/>
              <a:t>Afs</a:t>
            </a:r>
            <a:r>
              <a:rPr lang="cs-CZ" dirty="0"/>
              <a:t> </a:t>
            </a:r>
            <a:r>
              <a:rPr lang="cs-CZ" dirty="0" smtClean="0"/>
              <a:t>86/2004-54</a:t>
            </a:r>
            <a:r>
              <a:rPr lang="cs-CZ" dirty="0"/>
              <a:t>, </a:t>
            </a:r>
            <a:r>
              <a:rPr lang="cs-CZ" dirty="0" smtClean="0"/>
              <a:t>MILO tuky, č</a:t>
            </a:r>
            <a:r>
              <a:rPr lang="cs-CZ" dirty="0"/>
              <a:t>. 792/2006 Sb. NSS</a:t>
            </a:r>
            <a:endParaRPr lang="cs-CZ" dirty="0" smtClean="0"/>
          </a:p>
          <a:p>
            <a:r>
              <a:rPr lang="cs-CZ" dirty="0" smtClean="0"/>
              <a:t>předmětem sporu povaha daňového </a:t>
            </a:r>
            <a:r>
              <a:rPr lang="cs-CZ" dirty="0"/>
              <a:t>ručitelství – závěr RS - postavení ručitele musí být obdobné postavení daňového </a:t>
            </a:r>
            <a:r>
              <a:rPr lang="cs-CZ" dirty="0" smtClean="0"/>
              <a:t>subjektu, ručení detailně rozpracováno zejména v právu soukromém – z těchto východisek třeba vycházet</a:t>
            </a:r>
          </a:p>
          <a:p>
            <a:endParaRPr lang="cs-CZ" dirty="0"/>
          </a:p>
        </p:txBody>
      </p:sp>
    </p:spTree>
    <p:extLst>
      <p:ext uri="{BB962C8B-B14F-4D97-AF65-F5344CB8AC3E}">
        <p14:creationId xmlns:p14="http://schemas.microsoft.com/office/powerpoint/2010/main" val="6883189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Ústavní záruky státních zaměstnanců</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a:t>rozsudek NSS ze dne </a:t>
            </a:r>
            <a:r>
              <a:rPr lang="en-US" dirty="0"/>
              <a:t>9. 10. 2019, </a:t>
            </a:r>
            <a:r>
              <a:rPr lang="en-US" dirty="0" err="1"/>
              <a:t>čj</a:t>
            </a:r>
            <a:r>
              <a:rPr lang="en-US" dirty="0"/>
              <a:t>. 8 Ads 301/2018-45</a:t>
            </a:r>
            <a:r>
              <a:rPr lang="cs-CZ" dirty="0"/>
              <a:t>, č. 3945/2019 Sb. NSS, žalovatelnost </a:t>
            </a:r>
            <a:r>
              <a:rPr lang="cs-CZ" dirty="0" smtClean="0"/>
              <a:t>systemizace</a:t>
            </a:r>
          </a:p>
          <a:p>
            <a:r>
              <a:rPr lang="cs-CZ" dirty="0"/>
              <a:t>čl. 79 odst. 2 </a:t>
            </a:r>
            <a:r>
              <a:rPr lang="cs-CZ" dirty="0" smtClean="0"/>
              <a:t>Ústavy: </a:t>
            </a:r>
            <a:r>
              <a:rPr lang="cs-CZ" i="1" dirty="0" smtClean="0"/>
              <a:t>Právní </a:t>
            </a:r>
            <a:r>
              <a:rPr lang="cs-CZ" i="1" dirty="0"/>
              <a:t>poměry státních zaměstnanců v ministerstvech a jiných správních úřadech upravuje zákon</a:t>
            </a:r>
            <a:r>
              <a:rPr lang="cs-CZ" i="1" dirty="0" smtClean="0"/>
              <a:t>.</a:t>
            </a:r>
          </a:p>
          <a:p>
            <a:r>
              <a:rPr lang="cs-CZ" dirty="0" smtClean="0"/>
              <a:t>podle ÚS evidentně </a:t>
            </a:r>
            <a:r>
              <a:rPr lang="cs-CZ" dirty="0"/>
              <a:t>směřuje k zvláštním zárukám </a:t>
            </a:r>
            <a:r>
              <a:rPr lang="cs-CZ" dirty="0" smtClean="0"/>
              <a:t>postavení státních zaměstnanců odpovídajícím </a:t>
            </a:r>
            <a:r>
              <a:rPr lang="cs-CZ" dirty="0"/>
              <a:t>jejich úkolům při výkonu státní správy jako celku </a:t>
            </a:r>
            <a:r>
              <a:rPr lang="cs-CZ" dirty="0" smtClean="0"/>
              <a:t>(nález ÚS ze </a:t>
            </a:r>
            <a:r>
              <a:rPr lang="cs-CZ" dirty="0"/>
              <a:t>dne 30. 6. 2015, </a:t>
            </a:r>
            <a:r>
              <a:rPr lang="cs-CZ" dirty="0" err="1"/>
              <a:t>sp</a:t>
            </a:r>
            <a:r>
              <a:rPr lang="cs-CZ" dirty="0"/>
              <a:t>. zn. </a:t>
            </a:r>
            <a:r>
              <a:rPr lang="cs-CZ" dirty="0" err="1"/>
              <a:t>Pl</a:t>
            </a:r>
            <a:r>
              <a:rPr lang="cs-CZ" dirty="0"/>
              <a:t>. ÚS 21/14, </a:t>
            </a:r>
            <a:r>
              <a:rPr lang="cs-CZ" dirty="0" smtClean="0"/>
              <a:t>ve </a:t>
            </a:r>
            <a:r>
              <a:rPr lang="cs-CZ" dirty="0"/>
              <a:t>věci návrhu na zrušení zákona o státní </a:t>
            </a:r>
            <a:r>
              <a:rPr lang="cs-CZ" dirty="0" smtClean="0"/>
              <a:t>službě)</a:t>
            </a:r>
          </a:p>
        </p:txBody>
      </p:sp>
    </p:spTree>
    <p:extLst>
      <p:ext uri="{BB962C8B-B14F-4D97-AF65-F5344CB8AC3E}">
        <p14:creationId xmlns:p14="http://schemas.microsoft.com/office/powerpoint/2010/main" val="2809300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Ústavní záruky státních zaměstnanců</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dirty="0"/>
              <a:t>čl. 21 odst. 4 </a:t>
            </a:r>
            <a:r>
              <a:rPr lang="cs-CZ" dirty="0" smtClean="0"/>
              <a:t>Listiny </a:t>
            </a:r>
            <a:r>
              <a:rPr lang="cs-CZ" i="1" dirty="0" smtClean="0"/>
              <a:t>Občané </a:t>
            </a:r>
            <a:r>
              <a:rPr lang="cs-CZ" i="1" dirty="0"/>
              <a:t>mají za rovných podmínek přístup k voleným a jiným veřejným funkcím</a:t>
            </a:r>
            <a:r>
              <a:rPr lang="cs-CZ" i="1" dirty="0" smtClean="0"/>
              <a:t>.</a:t>
            </a:r>
          </a:p>
          <a:p>
            <a:r>
              <a:rPr lang="cs-CZ" dirty="0" smtClean="0"/>
              <a:t>nález ÚS </a:t>
            </a:r>
            <a:r>
              <a:rPr lang="pl-PL" dirty="0"/>
              <a:t>ze dne 19. 12. 2017, sp. zn. Pl. ÚS </a:t>
            </a:r>
            <a:r>
              <a:rPr lang="pl-PL" dirty="0" smtClean="0"/>
              <a:t>8/16, -</a:t>
            </a:r>
            <a:r>
              <a:rPr lang="cs-CZ" dirty="0" smtClean="0"/>
              <a:t>veřejná </a:t>
            </a:r>
            <a:r>
              <a:rPr lang="cs-CZ" dirty="0"/>
              <a:t>činnost týkající se věcí obecného zájmu prováděná v rámci výkonu veřejné </a:t>
            </a:r>
            <a:r>
              <a:rPr lang="cs-CZ" dirty="0" smtClean="0"/>
              <a:t>moci, veřejná funkce - jejím </a:t>
            </a:r>
            <a:r>
              <a:rPr lang="cs-CZ" dirty="0"/>
              <a:t>výkonem se občané na správě věcí veřejných bezprostředně </a:t>
            </a:r>
            <a:r>
              <a:rPr lang="cs-CZ" dirty="0" smtClean="0"/>
              <a:t>podílejí (příprava </a:t>
            </a:r>
            <a:r>
              <a:rPr lang="cs-CZ" dirty="0"/>
              <a:t>či vydávání normativních nebo individuálních rozhodnutí anebo provádění dalších úkonů různého charakteru, činěných v rámci výkonu veřejné </a:t>
            </a:r>
            <a:r>
              <a:rPr lang="cs-CZ" dirty="0" smtClean="0"/>
              <a:t>moci)</a:t>
            </a:r>
          </a:p>
          <a:p>
            <a:r>
              <a:rPr lang="cs-CZ" dirty="0" smtClean="0"/>
              <a:t>služba </a:t>
            </a:r>
            <a:r>
              <a:rPr lang="cs-CZ" dirty="0"/>
              <a:t>státních zaměstnanců </a:t>
            </a:r>
            <a:r>
              <a:rPr lang="cs-CZ" dirty="0" smtClean="0"/>
              <a:t>zahrnuje přípravu </a:t>
            </a:r>
            <a:r>
              <a:rPr lang="cs-CZ" dirty="0"/>
              <a:t>návrhů právních předpisů nebo přípravu a provádění správních úkonů včetně </a:t>
            </a:r>
            <a:r>
              <a:rPr lang="cs-CZ" dirty="0" smtClean="0"/>
              <a:t>kontroly (§ </a:t>
            </a:r>
            <a:r>
              <a:rPr lang="cs-CZ" dirty="0"/>
              <a:t>5 odst. </a:t>
            </a:r>
            <a:r>
              <a:rPr lang="cs-CZ" dirty="0" smtClean="0"/>
              <a:t>1) - minimálně </a:t>
            </a:r>
            <a:r>
              <a:rPr lang="cs-CZ" dirty="0"/>
              <a:t>velká část státních zaměstnanců, ne-li všichni, </a:t>
            </a:r>
            <a:r>
              <a:rPr lang="cs-CZ" dirty="0" smtClean="0"/>
              <a:t>vykonávají veřejnou </a:t>
            </a:r>
            <a:r>
              <a:rPr lang="cs-CZ" dirty="0"/>
              <a:t>funkci ve smyslu čl. 21 odst. 4 Listiny.</a:t>
            </a:r>
            <a:endParaRPr lang="cs-CZ" dirty="0" smtClean="0"/>
          </a:p>
        </p:txBody>
      </p:sp>
    </p:spTree>
    <p:extLst>
      <p:ext uri="{BB962C8B-B14F-4D97-AF65-F5344CB8AC3E}">
        <p14:creationId xmlns:p14="http://schemas.microsoft.com/office/powerpoint/2010/main" val="41498946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Ústavní záruky státních zaměstnanců</a:t>
            </a:r>
          </a:p>
        </p:txBody>
      </p:sp>
      <p:sp>
        <p:nvSpPr>
          <p:cNvPr id="3" name="Zástupný symbol pro obsah 2"/>
          <p:cNvSpPr>
            <a:spLocks noGrp="1"/>
          </p:cNvSpPr>
          <p:nvPr>
            <p:ph sz="quarter" idx="1"/>
          </p:nvPr>
        </p:nvSpPr>
        <p:spPr/>
        <p:txBody>
          <a:bodyPr>
            <a:normAutofit fontScale="92500" lnSpcReduction="10000"/>
          </a:bodyPr>
          <a:lstStyle/>
          <a:p>
            <a:r>
              <a:rPr lang="cs-CZ" dirty="0" smtClean="0"/>
              <a:t>čl. 21 odst. 4 chrání </a:t>
            </a:r>
            <a:r>
              <a:rPr lang="cs-CZ" dirty="0"/>
              <a:t>i nerušený výkon veřejné </a:t>
            </a:r>
            <a:r>
              <a:rPr lang="cs-CZ" dirty="0" smtClean="0"/>
              <a:t>funkce</a:t>
            </a:r>
          </a:p>
          <a:p>
            <a:r>
              <a:rPr lang="cs-CZ" dirty="0" smtClean="0"/>
              <a:t>účast </a:t>
            </a:r>
            <a:r>
              <a:rPr lang="cs-CZ" dirty="0"/>
              <a:t>na správě věcí veřejných, která je smyslem celého článku 21, se nevyčerpává pouhým získáním funkce, nýbrž </a:t>
            </a:r>
            <a:r>
              <a:rPr lang="cs-CZ" dirty="0" smtClean="0"/>
              <a:t>trvá </a:t>
            </a:r>
            <a:r>
              <a:rPr lang="cs-CZ" dirty="0"/>
              <a:t>po celu dobu výkonu této funkce</a:t>
            </a:r>
            <a:r>
              <a:rPr lang="cs-CZ" dirty="0" smtClean="0"/>
              <a:t> (nález ÚS </a:t>
            </a:r>
            <a:r>
              <a:rPr lang="cs-CZ" dirty="0"/>
              <a:t>ze dne 12. 9. 2006, </a:t>
            </a:r>
            <a:r>
              <a:rPr lang="cs-CZ" dirty="0" err="1"/>
              <a:t>sp</a:t>
            </a:r>
            <a:r>
              <a:rPr lang="cs-CZ" dirty="0"/>
              <a:t>. zn. II. ÚS </a:t>
            </a:r>
            <a:r>
              <a:rPr lang="cs-CZ" dirty="0" smtClean="0"/>
              <a:t>53/06)</a:t>
            </a:r>
          </a:p>
          <a:p>
            <a:r>
              <a:rPr lang="cs-CZ" dirty="0" smtClean="0"/>
              <a:t>v </a:t>
            </a:r>
            <a:r>
              <a:rPr lang="cs-CZ" dirty="0"/>
              <a:t>rozporu s garancemi </a:t>
            </a:r>
            <a:r>
              <a:rPr lang="cs-CZ" dirty="0" smtClean="0"/>
              <a:t>podle čl</a:t>
            </a:r>
            <a:r>
              <a:rPr lang="cs-CZ" dirty="0"/>
              <a:t>. 79 odst. 2 Ústavy a z čl. 21 odst. 4 Listiny, pokud by nebylo možné přezkoumat nejen zákonnost samotného rozhodnutí ve věcech služby zasahujících do práva funkci vykonávat, ale také zákonnost kroků, které rozhodnutí ve věci služby </a:t>
            </a:r>
            <a:r>
              <a:rPr lang="cs-CZ" dirty="0" smtClean="0"/>
              <a:t>předcházely</a:t>
            </a:r>
            <a:endParaRPr lang="cs-CZ" dirty="0"/>
          </a:p>
        </p:txBody>
      </p:sp>
    </p:spTree>
    <p:extLst>
      <p:ext uri="{BB962C8B-B14F-4D97-AF65-F5344CB8AC3E}">
        <p14:creationId xmlns:p14="http://schemas.microsoft.com/office/powerpoint/2010/main" val="14474164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Zrušení služebního předpisu (§ 12)</a:t>
            </a:r>
            <a:endParaRPr lang="cs-CZ" dirty="0"/>
          </a:p>
        </p:txBody>
      </p:sp>
      <p:sp>
        <p:nvSpPr>
          <p:cNvPr id="3" name="Zástupný symbol pro obsah 2"/>
          <p:cNvSpPr>
            <a:spLocks noGrp="1"/>
          </p:cNvSpPr>
          <p:nvPr>
            <p:ph sz="quarter" idx="1"/>
          </p:nvPr>
        </p:nvSpPr>
        <p:spPr/>
        <p:txBody>
          <a:bodyPr>
            <a:normAutofit fontScale="85000" lnSpcReduction="20000"/>
          </a:bodyPr>
          <a:lstStyle/>
          <a:p>
            <a:r>
              <a:rPr lang="cs-CZ" dirty="0"/>
              <a:t>rozsudek NSS ze dne </a:t>
            </a:r>
            <a:r>
              <a:rPr lang="pt-BR" dirty="0" smtClean="0"/>
              <a:t>19.</a:t>
            </a:r>
            <a:r>
              <a:rPr lang="cs-CZ" dirty="0" smtClean="0"/>
              <a:t> </a:t>
            </a:r>
            <a:r>
              <a:rPr lang="pt-BR" dirty="0" smtClean="0"/>
              <a:t>5.</a:t>
            </a:r>
            <a:r>
              <a:rPr lang="cs-CZ" dirty="0" smtClean="0"/>
              <a:t> </a:t>
            </a:r>
            <a:r>
              <a:rPr lang="pt-BR" dirty="0" smtClean="0"/>
              <a:t>2020</a:t>
            </a:r>
            <a:r>
              <a:rPr lang="pt-BR" dirty="0"/>
              <a:t>, čj. 8 As </a:t>
            </a:r>
            <a:r>
              <a:rPr lang="pt-BR" dirty="0" smtClean="0"/>
              <a:t>125/2018</a:t>
            </a:r>
            <a:r>
              <a:rPr lang="cs-CZ" dirty="0" smtClean="0"/>
              <a:t>-</a:t>
            </a:r>
            <a:r>
              <a:rPr lang="pt-BR" dirty="0" smtClean="0"/>
              <a:t>34</a:t>
            </a:r>
            <a:r>
              <a:rPr lang="cs-CZ" dirty="0"/>
              <a:t>, </a:t>
            </a:r>
            <a:r>
              <a:rPr lang="cs-CZ" dirty="0" smtClean="0"/>
              <a:t>město </a:t>
            </a:r>
            <a:r>
              <a:rPr lang="cs-CZ" dirty="0"/>
              <a:t>Uherský Brod</a:t>
            </a:r>
            <a:endParaRPr lang="cs-CZ" dirty="0" smtClean="0"/>
          </a:p>
          <a:p>
            <a:r>
              <a:rPr lang="cs-CZ" dirty="0"/>
              <a:t>Lhůta 30 dnů podle § 124 zákona č. 128/2000 Sb., o obcích je lhůtou, v níž musí být žaloba </a:t>
            </a:r>
            <a:r>
              <a:rPr lang="cs-CZ" dirty="0" smtClean="0"/>
              <a:t>Ministerstvem vnitra podle </a:t>
            </a:r>
            <a:r>
              <a:rPr lang="cs-CZ" dirty="0"/>
              <a:t>§ 67 písm. a) s. ř. s. podána, aby byly zachovány účinky pozastavení výkonu usnesení, rozhodnutí nebo jiného opatření orgánu obce do doby právní moci rozhodnutí soudu o podané žalobě. Její nedodržení nemůže vést k odmítnutí žaloby pro opožděnost podle § 46 odst. 1 písm. b) s. ř. s</a:t>
            </a:r>
            <a:r>
              <a:rPr lang="cs-CZ" dirty="0" smtClean="0"/>
              <a:t>.</a:t>
            </a:r>
          </a:p>
          <a:p>
            <a:r>
              <a:rPr lang="cs-CZ" dirty="0" smtClean="0"/>
              <a:t>obdobná ustanovení v § 12 odst. 5 až 7 pokud jde oprávnění náměstka pro státní službu o pozastavení účinnosti služebního předpisu a podání návrhu soudu</a:t>
            </a:r>
          </a:p>
        </p:txBody>
      </p:sp>
    </p:spTree>
    <p:extLst>
      <p:ext uri="{BB962C8B-B14F-4D97-AF65-F5344CB8AC3E}">
        <p14:creationId xmlns:p14="http://schemas.microsoft.com/office/powerpoint/2010/main" val="20239644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Výběrové řízení (§ 24 - 29)</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smtClean="0"/>
              <a:t>rozsudek NSS </a:t>
            </a:r>
            <a:r>
              <a:rPr lang="pl-PL" dirty="0"/>
              <a:t>ze dne </a:t>
            </a:r>
            <a:r>
              <a:rPr lang="pl-PL" dirty="0" smtClean="0"/>
              <a:t>9. 11. 2017, čj</a:t>
            </a:r>
            <a:r>
              <a:rPr lang="pl-PL" dirty="0"/>
              <a:t>. 10 Ads 316/2016-50, </a:t>
            </a:r>
            <a:r>
              <a:rPr lang="pl-PL" dirty="0" smtClean="0"/>
              <a:t>č. 3664/2018 Sb. NSS, výběrové řízení na místo ředitele odboru sociálního zabezpečení OSSZ Zlín</a:t>
            </a:r>
          </a:p>
          <a:p>
            <a:r>
              <a:rPr lang="pl-PL" dirty="0" smtClean="0"/>
              <a:t>jediný účastník</a:t>
            </a:r>
          </a:p>
          <a:p>
            <a:r>
              <a:rPr lang="pl-PL" dirty="0" smtClean="0"/>
              <a:t>výběrová </a:t>
            </a:r>
            <a:r>
              <a:rPr lang="pl-PL" dirty="0"/>
              <a:t>komise </a:t>
            </a:r>
            <a:r>
              <a:rPr lang="pl-PL" dirty="0" smtClean="0"/>
              <a:t>hodnotila </a:t>
            </a:r>
            <a:r>
              <a:rPr lang="pl-PL" dirty="0"/>
              <a:t>jako úspěšného uchazeče a vybrala </a:t>
            </a:r>
            <a:r>
              <a:rPr lang="pl-PL" dirty="0" smtClean="0"/>
              <a:t>jako </a:t>
            </a:r>
            <a:r>
              <a:rPr lang="pl-PL" dirty="0"/>
              <a:t>nejvhodnějšího žadatele, splňujícího zákonné předpoklady a </a:t>
            </a:r>
            <a:r>
              <a:rPr lang="pl-PL" dirty="0" smtClean="0"/>
              <a:t>podmínky</a:t>
            </a:r>
          </a:p>
          <a:p>
            <a:r>
              <a:rPr lang="pl-PL" dirty="0"/>
              <a:t>písemné vyrozumění ředitele </a:t>
            </a:r>
            <a:r>
              <a:rPr lang="pl-PL" dirty="0" smtClean="0"/>
              <a:t>OSSZ Zlín o </a:t>
            </a:r>
            <a:r>
              <a:rPr lang="pl-PL" dirty="0"/>
              <a:t>výsledku výběrového </a:t>
            </a:r>
            <a:r>
              <a:rPr lang="pl-PL" dirty="0" smtClean="0"/>
              <a:t>řízení – na služební </a:t>
            </a:r>
            <a:r>
              <a:rPr lang="pl-PL" dirty="0"/>
              <a:t>místo nebyl </a:t>
            </a:r>
            <a:r>
              <a:rPr lang="pl-PL" dirty="0" smtClean="0"/>
              <a:t>vybrán – žalováno jako rozhodnutí – KS v Brně odmítl, neboť nejde materiálně o rozhodnutí</a:t>
            </a:r>
            <a:endParaRPr lang="pl-PL" dirty="0"/>
          </a:p>
          <a:p>
            <a:endParaRPr lang="pl-PL" dirty="0" smtClean="0"/>
          </a:p>
        </p:txBody>
      </p:sp>
    </p:spTree>
    <p:extLst>
      <p:ext uri="{BB962C8B-B14F-4D97-AF65-F5344CB8AC3E}">
        <p14:creationId xmlns:p14="http://schemas.microsoft.com/office/powerpoint/2010/main" val="1978565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Výběrové řízení (§ 24 - 29)</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t>NSS: výběrové řízení podle § 28 dvoustupňové</a:t>
            </a:r>
          </a:p>
          <a:p>
            <a:r>
              <a:rPr lang="cs-CZ" dirty="0" smtClean="0"/>
              <a:t>I. stupeň – 3 </a:t>
            </a:r>
            <a:r>
              <a:rPr lang="cs-CZ" dirty="0"/>
              <a:t>členná výběrová komise </a:t>
            </a:r>
            <a:r>
              <a:rPr lang="cs-CZ" dirty="0" smtClean="0"/>
              <a:t>- vybere </a:t>
            </a:r>
            <a:r>
              <a:rPr lang="cs-CZ" dirty="0"/>
              <a:t>z žadatelů, kteří ve výběrovém řízení uspěli, </a:t>
            </a:r>
            <a:r>
              <a:rPr lang="cs-CZ" dirty="0" smtClean="0"/>
              <a:t>3 nejvhodnější </a:t>
            </a:r>
            <a:r>
              <a:rPr lang="cs-CZ" dirty="0"/>
              <a:t>žadatele a sestaví pořadí dalších žadatelů, kteří ve výběrovém řízení uspěli, a seznam žadatelů, kteří ve výběrovém řízení </a:t>
            </a:r>
            <a:r>
              <a:rPr lang="cs-CZ" dirty="0" smtClean="0"/>
              <a:t>neuspěli (§ 28 odst. 1)</a:t>
            </a:r>
          </a:p>
          <a:p>
            <a:r>
              <a:rPr lang="cs-CZ" dirty="0" smtClean="0"/>
              <a:t>II. </a:t>
            </a:r>
            <a:r>
              <a:rPr lang="cs-CZ" dirty="0"/>
              <a:t>stupeň - služební orgán vybere v dohodě s bezprostředně nadřízeným představeným </a:t>
            </a:r>
            <a:r>
              <a:rPr lang="cs-CZ" dirty="0" smtClean="0"/>
              <a:t>1 žadatele </a:t>
            </a:r>
            <a:r>
              <a:rPr lang="cs-CZ" dirty="0"/>
              <a:t>ze </a:t>
            </a:r>
            <a:r>
              <a:rPr lang="cs-CZ" dirty="0" smtClean="0"/>
              <a:t>3 nejvhodnějších</a:t>
            </a:r>
            <a:endParaRPr lang="pl-PL" dirty="0"/>
          </a:p>
          <a:p>
            <a:endParaRPr lang="pl-PL" dirty="0" smtClean="0"/>
          </a:p>
        </p:txBody>
      </p:sp>
    </p:spTree>
    <p:extLst>
      <p:ext uri="{BB962C8B-B14F-4D97-AF65-F5344CB8AC3E}">
        <p14:creationId xmlns:p14="http://schemas.microsoft.com/office/powerpoint/2010/main" val="6294471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Výběrové řízení (§ 24 - 29)</a:t>
            </a:r>
          </a:p>
        </p:txBody>
      </p:sp>
      <p:sp>
        <p:nvSpPr>
          <p:cNvPr id="3" name="Zástupný symbol pro obsah 2"/>
          <p:cNvSpPr>
            <a:spLocks noGrp="1"/>
          </p:cNvSpPr>
          <p:nvPr>
            <p:ph sz="quarter" idx="1"/>
          </p:nvPr>
        </p:nvSpPr>
        <p:spPr/>
        <p:txBody>
          <a:bodyPr>
            <a:normAutofit lnSpcReduction="10000"/>
          </a:bodyPr>
          <a:lstStyle/>
          <a:p>
            <a:r>
              <a:rPr lang="cs-CZ" dirty="0" smtClean="0"/>
              <a:t>výběrová </a:t>
            </a:r>
            <a:r>
              <a:rPr lang="cs-CZ" dirty="0"/>
              <a:t>komise </a:t>
            </a:r>
            <a:r>
              <a:rPr lang="cs-CZ" dirty="0" smtClean="0"/>
              <a:t>– výběr podle schopností </a:t>
            </a:r>
            <a:r>
              <a:rPr lang="cs-CZ" dirty="0"/>
              <a:t>a </a:t>
            </a:r>
            <a:r>
              <a:rPr lang="cs-CZ" dirty="0" smtClean="0"/>
              <a:t>zkušeností - na </a:t>
            </a:r>
            <a:r>
              <a:rPr lang="cs-CZ" dirty="0"/>
              <a:t>základě pohovoru (případně doplněného o písemný test</a:t>
            </a:r>
            <a:r>
              <a:rPr lang="cs-CZ" dirty="0" smtClean="0"/>
              <a:t>) zaměřeného </a:t>
            </a:r>
            <a:r>
              <a:rPr lang="cs-CZ" dirty="0"/>
              <a:t>na obor </a:t>
            </a:r>
            <a:r>
              <a:rPr lang="cs-CZ" dirty="0" smtClean="0"/>
              <a:t>služby </a:t>
            </a:r>
            <a:r>
              <a:rPr lang="cs-CZ" dirty="0"/>
              <a:t>a na plnění jiného odborného požadavku </a:t>
            </a:r>
            <a:r>
              <a:rPr lang="cs-CZ" dirty="0" smtClean="0"/>
              <a:t>(§ 27 odst. 3) </a:t>
            </a:r>
          </a:p>
          <a:p>
            <a:r>
              <a:rPr lang="cs-CZ" dirty="0" smtClean="0"/>
              <a:t>o </a:t>
            </a:r>
            <a:r>
              <a:rPr lang="cs-CZ" dirty="0"/>
              <a:t>průběhu a výsledku výběrového řízení </a:t>
            </a:r>
            <a:r>
              <a:rPr lang="cs-CZ" dirty="0" smtClean="0"/>
              <a:t>sepsán protokol (§ 164) </a:t>
            </a:r>
          </a:p>
          <a:p>
            <a:r>
              <a:rPr lang="cs-CZ" dirty="0"/>
              <a:t>c</a:t>
            </a:r>
            <a:r>
              <a:rPr lang="cs-CZ" dirty="0" smtClean="0"/>
              <a:t>ílem pravidel – zajistit objektivnost </a:t>
            </a:r>
            <a:r>
              <a:rPr lang="cs-CZ" dirty="0"/>
              <a:t>výběrového řízení, ze kterého by měli vzejít ti nejschopnější </a:t>
            </a:r>
            <a:r>
              <a:rPr lang="cs-CZ" dirty="0" smtClean="0"/>
              <a:t>uchazeči</a:t>
            </a:r>
            <a:endParaRPr lang="cs-CZ" dirty="0"/>
          </a:p>
        </p:txBody>
      </p:sp>
    </p:spTree>
    <p:extLst>
      <p:ext uri="{BB962C8B-B14F-4D97-AF65-F5344CB8AC3E}">
        <p14:creationId xmlns:p14="http://schemas.microsoft.com/office/powerpoint/2010/main" val="38274204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Výběrové řízení (§ 24 - 29)</a:t>
            </a:r>
          </a:p>
        </p:txBody>
      </p:sp>
      <p:sp>
        <p:nvSpPr>
          <p:cNvPr id="3" name="Zástupný symbol pro obsah 2"/>
          <p:cNvSpPr>
            <a:spLocks noGrp="1"/>
          </p:cNvSpPr>
          <p:nvPr>
            <p:ph sz="quarter" idx="1"/>
          </p:nvPr>
        </p:nvSpPr>
        <p:spPr/>
        <p:txBody>
          <a:bodyPr>
            <a:normAutofit/>
          </a:bodyPr>
          <a:lstStyle/>
          <a:p>
            <a:r>
              <a:rPr lang="cs-CZ" dirty="0" smtClean="0"/>
              <a:t>nevybrané uchazeče informovat zasláním protokolu (§ 164 odst. 4)</a:t>
            </a:r>
          </a:p>
          <a:p>
            <a:r>
              <a:rPr lang="cs-CZ" dirty="0" smtClean="0"/>
              <a:t>možnost neúspěšných a úspěšných nevybraných jako nejvhodnější podat do 5 dnů námitky – povinnost výběrové komise do 15 dnů o nich rozhodnout</a:t>
            </a:r>
          </a:p>
          <a:p>
            <a:r>
              <a:rPr lang="cs-CZ" dirty="0" smtClean="0"/>
              <a:t>I. </a:t>
            </a:r>
            <a:r>
              <a:rPr lang="cs-CZ" dirty="0"/>
              <a:t>kolo - objektivní a poměrně konkrétní požadavky; závěry výběrové komise </a:t>
            </a:r>
            <a:r>
              <a:rPr lang="cs-CZ" dirty="0" smtClean="0"/>
              <a:t>lze navíc zpochybnit námitkami</a:t>
            </a:r>
            <a:endParaRPr lang="cs-CZ" dirty="0"/>
          </a:p>
        </p:txBody>
      </p:sp>
    </p:spTree>
    <p:extLst>
      <p:ext uri="{BB962C8B-B14F-4D97-AF65-F5344CB8AC3E}">
        <p14:creationId xmlns:p14="http://schemas.microsoft.com/office/powerpoint/2010/main" val="32555695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Výběrové řízení (§ 24 - 29)</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sz="3100" dirty="0" smtClean="0"/>
              <a:t>II. kolo </a:t>
            </a:r>
          </a:p>
          <a:p>
            <a:r>
              <a:rPr lang="cs-CZ" sz="3100" dirty="0" smtClean="0"/>
              <a:t>služební </a:t>
            </a:r>
            <a:r>
              <a:rPr lang="cs-CZ" sz="3100" dirty="0"/>
              <a:t>zákon umožňuje nevybrat </a:t>
            </a:r>
            <a:r>
              <a:rPr lang="cs-CZ" sz="3100" dirty="0" smtClean="0"/>
              <a:t>žádného uchazeče (§ 28 odst. </a:t>
            </a:r>
            <a:r>
              <a:rPr lang="cs-CZ" sz="3100" dirty="0"/>
              <a:t>4 </a:t>
            </a:r>
            <a:r>
              <a:rPr lang="cs-CZ" sz="3100" i="1" dirty="0"/>
              <a:t>„V případě, že žádný žadatel ve výběrovém řízení neuspěl nebo služební orgán žádného žadatele postupem podle odstavce 2 nebo 3 nevybral, výběrové řízení se zruší a vyhlásí se nové výběrové </a:t>
            </a:r>
            <a:r>
              <a:rPr lang="cs-CZ" sz="3100" i="1" dirty="0" smtClean="0"/>
              <a:t>řízení“</a:t>
            </a:r>
            <a:r>
              <a:rPr lang="cs-CZ" sz="3100" dirty="0" smtClean="0"/>
              <a:t>) - </a:t>
            </a:r>
            <a:r>
              <a:rPr lang="cs-CZ" sz="3100" dirty="0"/>
              <a:t>pokud se služebnímu orgánu nejeví ani jeden z těch, kteří postoupili do </a:t>
            </a:r>
            <a:r>
              <a:rPr lang="cs-CZ" sz="3100" dirty="0" smtClean="0"/>
              <a:t>II. kola</a:t>
            </a:r>
            <a:r>
              <a:rPr lang="cs-CZ" sz="3100" dirty="0"/>
              <a:t>, jako vhodný </a:t>
            </a:r>
            <a:r>
              <a:rPr lang="cs-CZ" sz="3100" dirty="0" smtClean="0"/>
              <a:t>kandidát </a:t>
            </a:r>
          </a:p>
          <a:p>
            <a:r>
              <a:rPr lang="pl-PL" sz="3100" dirty="0"/>
              <a:t>služební orgán </a:t>
            </a:r>
            <a:r>
              <a:rPr lang="pl-PL" sz="3100" dirty="0" smtClean="0"/>
              <a:t>v </a:t>
            </a:r>
            <a:r>
              <a:rPr lang="pl-PL" sz="3100" dirty="0"/>
              <a:t>pozitivní volbě </a:t>
            </a:r>
            <a:r>
              <a:rPr lang="pl-PL" sz="3100" dirty="0" smtClean="0"/>
              <a:t>omezen tím</a:t>
            </a:r>
            <a:r>
              <a:rPr lang="pl-PL" sz="3100" dirty="0"/>
              <a:t>, že se </a:t>
            </a:r>
            <a:r>
              <a:rPr lang="pl-PL" sz="3100" dirty="0" smtClean="0"/>
              <a:t>musí </a:t>
            </a:r>
            <a:r>
              <a:rPr lang="pl-PL" sz="3100" dirty="0"/>
              <a:t>předem písemně dohodnout s bezprostředně nadřízeným </a:t>
            </a:r>
            <a:r>
              <a:rPr lang="pl-PL" sz="3100" dirty="0" smtClean="0"/>
              <a:t>představeným </a:t>
            </a:r>
          </a:p>
          <a:p>
            <a:r>
              <a:rPr lang="pl-PL" sz="3100" dirty="0"/>
              <a:t>v negativní volbě nijak neomezen - právo nevybrat ani jednoho z více úspěšných uchazečů vzešlých z </a:t>
            </a:r>
            <a:r>
              <a:rPr lang="pl-PL" sz="3100" dirty="0" smtClean="0"/>
              <a:t>I. kola (vč. varianty jediného uchazeče)</a:t>
            </a:r>
            <a:endParaRPr lang="pl-PL" sz="3100" dirty="0"/>
          </a:p>
          <a:p>
            <a:endParaRPr lang="pl-PL" dirty="0" smtClean="0"/>
          </a:p>
        </p:txBody>
      </p:sp>
    </p:spTree>
    <p:extLst>
      <p:ext uri="{BB962C8B-B14F-4D97-AF65-F5344CB8AC3E}">
        <p14:creationId xmlns:p14="http://schemas.microsoft.com/office/powerpoint/2010/main" val="22693414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Výběrové řízení (§ 24 - 29)</a:t>
            </a:r>
            <a:endParaRPr lang="cs-CZ" dirty="0"/>
          </a:p>
        </p:txBody>
      </p:sp>
      <p:sp>
        <p:nvSpPr>
          <p:cNvPr id="3" name="Zástupný symbol pro obsah 2"/>
          <p:cNvSpPr>
            <a:spLocks noGrp="1"/>
          </p:cNvSpPr>
          <p:nvPr>
            <p:ph sz="quarter" idx="1"/>
          </p:nvPr>
        </p:nvSpPr>
        <p:spPr/>
        <p:txBody>
          <a:bodyPr>
            <a:normAutofit/>
          </a:bodyPr>
          <a:lstStyle/>
          <a:p>
            <a:r>
              <a:rPr lang="cs-CZ" dirty="0" smtClean="0"/>
              <a:t>možnost vybrat uchazeče</a:t>
            </a:r>
            <a:r>
              <a:rPr lang="cs-CZ" dirty="0"/>
              <a:t>, se kterým se mu bude nejlépe </a:t>
            </a:r>
            <a:r>
              <a:rPr lang="cs-CZ" dirty="0" smtClean="0"/>
              <a:t>spolupracovat - nejen </a:t>
            </a:r>
            <a:r>
              <a:rPr lang="cs-CZ" dirty="0"/>
              <a:t>k </a:t>
            </a:r>
            <a:r>
              <a:rPr lang="cs-CZ" dirty="0" smtClean="0"/>
              <a:t>odbornost </a:t>
            </a:r>
            <a:r>
              <a:rPr lang="cs-CZ" dirty="0"/>
              <a:t>uchazečů, ale </a:t>
            </a:r>
            <a:r>
              <a:rPr lang="cs-CZ" dirty="0" smtClean="0"/>
              <a:t>i </a:t>
            </a:r>
            <a:r>
              <a:rPr lang="cs-CZ" dirty="0"/>
              <a:t>podle </a:t>
            </a:r>
            <a:r>
              <a:rPr lang="cs-CZ" dirty="0" smtClean="0"/>
              <a:t>osobnosti </a:t>
            </a:r>
            <a:r>
              <a:rPr lang="cs-CZ" dirty="0"/>
              <a:t>a povahových </a:t>
            </a:r>
            <a:r>
              <a:rPr lang="cs-CZ" dirty="0" smtClean="0"/>
              <a:t>vlastností</a:t>
            </a:r>
          </a:p>
          <a:p>
            <a:r>
              <a:rPr lang="pl-PL" dirty="0" smtClean="0"/>
              <a:t>výběrové </a:t>
            </a:r>
            <a:r>
              <a:rPr lang="pl-PL" dirty="0"/>
              <a:t>řízení </a:t>
            </a:r>
            <a:r>
              <a:rPr lang="pl-PL" dirty="0" smtClean="0"/>
              <a:t>není </a:t>
            </a:r>
            <a:r>
              <a:rPr lang="pl-PL" dirty="0"/>
              <a:t>řízením podle </a:t>
            </a:r>
            <a:r>
              <a:rPr lang="pl-PL" dirty="0" smtClean="0"/>
              <a:t>SŘ, </a:t>
            </a:r>
            <a:r>
              <a:rPr lang="pl-PL" dirty="0"/>
              <a:t>ale zvláštním postupem podle zákona o státní službě, na nějž se nevztahuje ani úprava řízení o výběru žádosti podle § 146 </a:t>
            </a:r>
            <a:r>
              <a:rPr lang="pl-PL" dirty="0" smtClean="0"/>
              <a:t>SŘ (§ </a:t>
            </a:r>
            <a:r>
              <a:rPr lang="pl-PL" dirty="0"/>
              <a:t>164 odst. 1 zákona o státní službě)</a:t>
            </a:r>
            <a:endParaRPr lang="pl-PL" dirty="0" smtClean="0"/>
          </a:p>
        </p:txBody>
      </p:sp>
    </p:spTree>
    <p:extLst>
      <p:ext uri="{BB962C8B-B14F-4D97-AF65-F5344CB8AC3E}">
        <p14:creationId xmlns:p14="http://schemas.microsoft.com/office/powerpoint/2010/main" val="1800400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Důvody pro podpůrnou aplikaci dalších právních předpisů</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i="1" dirty="0" smtClean="0"/>
              <a:t>Ze </a:t>
            </a:r>
            <a:r>
              <a:rPr lang="cs-CZ" i="1" dirty="0"/>
              <a:t>systémové povahy právního řádu vyplývá, že jeho jednotlivé součásti (subsystémy i prvky) vstupují do určitých funkčních vazeb. Z toho se podává přirozený požadavek, aby interpret určitého ustanovení právního předpisu neomezoval svůj rozhled toliko na jedno či několik ustanovení, ale aby jej chápal jako část celku (systému), která s ohledem na principy jednotnosti a bezrozpornosti právního řádu vytváří s jeho ostatními částmi logický, resp. logicky souladný významový celek. Součástí systémového chápání právního řádu je i respektování toho, že různé právní předpisy upravují instituty, které jsou společné celému právnímu řádu, či alespoň několika jeho odvětvím, a jež byly doktrínou důkladně teoreticky propracovány; v takovém případě je nezbytné vycházet při jejich používání z doktrinálních závěrů a z rysů, které jsou jim společné. Ze systémové povahy právního řádu ovšem vyplývá i jeho hierarchická povaha, a mj. tedy i princip ústavně konformního výkladu právních předpisů.</a:t>
            </a:r>
            <a:endParaRPr lang="cs-CZ" i="1" dirty="0" smtClean="0"/>
          </a:p>
          <a:p>
            <a:endParaRPr lang="cs-CZ" dirty="0"/>
          </a:p>
        </p:txBody>
      </p:sp>
    </p:spTree>
    <p:extLst>
      <p:ext uri="{BB962C8B-B14F-4D97-AF65-F5344CB8AC3E}">
        <p14:creationId xmlns:p14="http://schemas.microsoft.com/office/powerpoint/2010/main" val="40126641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Výběrové řízení (§ 24 - 29)</a:t>
            </a:r>
            <a:endParaRPr lang="cs-CZ" dirty="0"/>
          </a:p>
        </p:txBody>
      </p:sp>
      <p:sp>
        <p:nvSpPr>
          <p:cNvPr id="3" name="Zástupný symbol pro obsah 2"/>
          <p:cNvSpPr>
            <a:spLocks noGrp="1"/>
          </p:cNvSpPr>
          <p:nvPr>
            <p:ph sz="quarter" idx="1"/>
          </p:nvPr>
        </p:nvSpPr>
        <p:spPr/>
        <p:txBody>
          <a:bodyPr>
            <a:normAutofit fontScale="92500"/>
          </a:bodyPr>
          <a:lstStyle/>
          <a:p>
            <a:r>
              <a:rPr lang="cs-CZ" dirty="0" smtClean="0"/>
              <a:t>vyrozumění o nevybrání nelze považovat za rozhodnutí ve smyslu § 65 s. ř. s. </a:t>
            </a:r>
          </a:p>
          <a:p>
            <a:r>
              <a:rPr lang="pl-PL" dirty="0" smtClean="0"/>
              <a:t>II. kolo neformální - služební </a:t>
            </a:r>
            <a:r>
              <a:rPr lang="pl-PL" dirty="0"/>
              <a:t>orgán </a:t>
            </a:r>
            <a:r>
              <a:rPr lang="pl-PL" dirty="0" smtClean="0"/>
              <a:t>vybere, </a:t>
            </a:r>
            <a:r>
              <a:rPr lang="pl-PL" dirty="0"/>
              <a:t>nebo </a:t>
            </a:r>
            <a:r>
              <a:rPr lang="pl-PL" dirty="0" smtClean="0"/>
              <a:t>nevybere</a:t>
            </a:r>
          </a:p>
          <a:p>
            <a:r>
              <a:rPr lang="pl-PL" dirty="0" smtClean="0"/>
              <a:t>informování </a:t>
            </a:r>
            <a:r>
              <a:rPr lang="pl-PL" dirty="0"/>
              <a:t>nevybraného uchazeče, </a:t>
            </a:r>
            <a:r>
              <a:rPr lang="pl-PL" dirty="0" smtClean="0"/>
              <a:t>zrušení </a:t>
            </a:r>
            <a:r>
              <a:rPr lang="pl-PL" dirty="0"/>
              <a:t>výběrového řízení </a:t>
            </a:r>
            <a:r>
              <a:rPr lang="pl-PL" dirty="0" smtClean="0"/>
              <a:t>– čistě </a:t>
            </a:r>
            <a:r>
              <a:rPr lang="pl-PL" dirty="0"/>
              <a:t>faktické úkony, neformální </a:t>
            </a:r>
            <a:r>
              <a:rPr lang="pl-PL" dirty="0" smtClean="0"/>
              <a:t>akty</a:t>
            </a:r>
          </a:p>
          <a:p>
            <a:r>
              <a:rPr lang="pl-PL" dirty="0"/>
              <a:t>uchazeč nemá veřejné subjektivní právo na vybrání - </a:t>
            </a:r>
            <a:r>
              <a:rPr lang="pl-PL" dirty="0" smtClean="0"/>
              <a:t>služební orgán má značnou </a:t>
            </a:r>
            <a:r>
              <a:rPr lang="pl-PL" dirty="0"/>
              <a:t>míru volnosti při výběru vhodného </a:t>
            </a:r>
            <a:r>
              <a:rPr lang="pl-PL" dirty="0" smtClean="0"/>
              <a:t>uchazeče, není </a:t>
            </a:r>
            <a:r>
              <a:rPr lang="pl-PL" dirty="0"/>
              <a:t>vázán doporučením výběrové </a:t>
            </a:r>
            <a:r>
              <a:rPr lang="pl-PL" dirty="0" smtClean="0"/>
              <a:t>komise k výběru</a:t>
            </a:r>
          </a:p>
        </p:txBody>
      </p:sp>
    </p:spTree>
    <p:extLst>
      <p:ext uri="{BB962C8B-B14F-4D97-AF65-F5344CB8AC3E}">
        <p14:creationId xmlns:p14="http://schemas.microsoft.com/office/powerpoint/2010/main" val="27506050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Výběrové řízení (§ 24 - 29)</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pl-PL" dirty="0" smtClean="0"/>
              <a:t>na </a:t>
            </a:r>
            <a:r>
              <a:rPr lang="pl-PL" dirty="0"/>
              <a:t>přijetí do služebního poměru, zařazení na služební místo a na jmenování na služební místo představeného není </a:t>
            </a:r>
            <a:r>
              <a:rPr lang="pl-PL" dirty="0" smtClean="0"/>
              <a:t>nárok (§ </a:t>
            </a:r>
            <a:r>
              <a:rPr lang="pl-PL" dirty="0"/>
              <a:t>23 odst. </a:t>
            </a:r>
            <a:r>
              <a:rPr lang="pl-PL" dirty="0" smtClean="0"/>
              <a:t>2)</a:t>
            </a:r>
          </a:p>
          <a:p>
            <a:r>
              <a:rPr lang="pl-PL" dirty="0"/>
              <a:t>i v </a:t>
            </a:r>
            <a:r>
              <a:rPr lang="pl-PL" dirty="0" smtClean="0"/>
              <a:t>pokud není na určitý výsledek právní nárok – správní orgán musí dodržet procesní pravidla, zákaz libovůle, obdobné rozhodování, zákaz </a:t>
            </a:r>
            <a:r>
              <a:rPr lang="pl-PL" dirty="0"/>
              <a:t>diskriminace </a:t>
            </a:r>
            <a:r>
              <a:rPr lang="pl-PL" dirty="0" smtClean="0"/>
              <a:t>(např. usnesení RS z 23</a:t>
            </a:r>
            <a:r>
              <a:rPr lang="pl-PL" dirty="0"/>
              <a:t>. 3. 2005, sp. zn. 6 A 25/2002, č. 906/2006 Sb. NSS, ve věci státního občanství; rozsudky </a:t>
            </a:r>
            <a:r>
              <a:rPr lang="pl-PL" dirty="0" smtClean="0"/>
              <a:t>z 27</a:t>
            </a:r>
            <a:r>
              <a:rPr lang="pl-PL" dirty="0"/>
              <a:t>. 4. 2006, čj. 4 Aps 3/2005-35, č. 905/2006 Sb. </a:t>
            </a:r>
            <a:r>
              <a:rPr lang="pl-PL" dirty="0" smtClean="0"/>
              <a:t>NSS, </a:t>
            </a:r>
            <a:r>
              <a:rPr lang="pl-PL" dirty="0"/>
              <a:t>ve věci jmenování do funkce </a:t>
            </a:r>
            <a:r>
              <a:rPr lang="pl-PL" dirty="0" smtClean="0"/>
              <a:t>soudce) - </a:t>
            </a:r>
            <a:r>
              <a:rPr lang="pl-PL" dirty="0"/>
              <a:t>soudní přezkum </a:t>
            </a:r>
            <a:r>
              <a:rPr lang="pl-PL" dirty="0" smtClean="0"/>
              <a:t>pouze dodržení obecných </a:t>
            </a:r>
            <a:r>
              <a:rPr lang="pl-PL" dirty="0"/>
              <a:t>pravidel </a:t>
            </a:r>
            <a:endParaRPr lang="pl-PL" dirty="0" smtClean="0"/>
          </a:p>
        </p:txBody>
      </p:sp>
    </p:spTree>
    <p:extLst>
      <p:ext uri="{BB962C8B-B14F-4D97-AF65-F5344CB8AC3E}">
        <p14:creationId xmlns:p14="http://schemas.microsoft.com/office/powerpoint/2010/main" val="32264590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Výběrové řízení (§ 24 - 29)</a:t>
            </a:r>
            <a:endParaRPr lang="cs-CZ" dirty="0"/>
          </a:p>
        </p:txBody>
      </p:sp>
      <p:sp>
        <p:nvSpPr>
          <p:cNvPr id="3" name="Zástupný symbol pro obsah 2"/>
          <p:cNvSpPr>
            <a:spLocks noGrp="1"/>
          </p:cNvSpPr>
          <p:nvPr>
            <p:ph sz="quarter" idx="1"/>
          </p:nvPr>
        </p:nvSpPr>
        <p:spPr/>
        <p:txBody>
          <a:bodyPr>
            <a:normAutofit lnSpcReduction="10000"/>
          </a:bodyPr>
          <a:lstStyle/>
          <a:p>
            <a:r>
              <a:rPr lang="pl-PL" dirty="0" smtClean="0"/>
              <a:t>soud </a:t>
            </a:r>
            <a:r>
              <a:rPr lang="pl-PL" dirty="0"/>
              <a:t>může </a:t>
            </a:r>
            <a:r>
              <a:rPr lang="pl-PL" dirty="0" smtClean="0"/>
              <a:t>přezkoumat postup </a:t>
            </a:r>
            <a:r>
              <a:rPr lang="pl-PL" dirty="0"/>
              <a:t>správního orgánu </a:t>
            </a:r>
            <a:r>
              <a:rPr lang="pl-PL" dirty="0" smtClean="0"/>
              <a:t>jen </a:t>
            </a:r>
            <a:r>
              <a:rPr lang="pl-PL" dirty="0"/>
              <a:t>tehdy, má-li </a:t>
            </a:r>
            <a:r>
              <a:rPr lang="pl-PL" dirty="0" smtClean="0"/>
              <a:t>postup </a:t>
            </a:r>
            <a:r>
              <a:rPr lang="pl-PL" dirty="0"/>
              <a:t>vůbec nějaká navenek seznatelná pravidla </a:t>
            </a:r>
            <a:r>
              <a:rPr lang="pl-PL" dirty="0" smtClean="0"/>
              <a:t>(v </a:t>
            </a:r>
            <a:r>
              <a:rPr lang="pl-PL" dirty="0"/>
              <a:t>právních či vnitřních předpisech, vytvořená dlouhodobou ustálenou praxí, </a:t>
            </a:r>
            <a:r>
              <a:rPr lang="pl-PL" dirty="0" smtClean="0"/>
              <a:t>zakládající </a:t>
            </a:r>
            <a:r>
              <a:rPr lang="pl-PL" dirty="0"/>
              <a:t>legitimní očekávání, či založená individuálním příslibem správního </a:t>
            </a:r>
            <a:r>
              <a:rPr lang="pl-PL" dirty="0" smtClean="0"/>
              <a:t>orgánu)</a:t>
            </a:r>
          </a:p>
          <a:p>
            <a:r>
              <a:rPr lang="pl-PL" dirty="0" smtClean="0"/>
              <a:t>postup </a:t>
            </a:r>
            <a:r>
              <a:rPr lang="pl-PL" dirty="0"/>
              <a:t>služebního orgánu podle § 28 odst. 4 </a:t>
            </a:r>
            <a:r>
              <a:rPr lang="pl-PL" dirty="0" smtClean="0"/>
              <a:t>se </a:t>
            </a:r>
            <a:r>
              <a:rPr lang="pl-PL" dirty="0"/>
              <a:t>však neřídí žádnými pravidly, jejichž dodržení (či jejichž míru dodržení) by bylo možné přezkoumat v řízení před správním </a:t>
            </a:r>
            <a:r>
              <a:rPr lang="pl-PL" dirty="0" smtClean="0"/>
              <a:t>soudem</a:t>
            </a:r>
          </a:p>
        </p:txBody>
      </p:sp>
    </p:spTree>
    <p:extLst>
      <p:ext uri="{BB962C8B-B14F-4D97-AF65-F5344CB8AC3E}">
        <p14:creationId xmlns:p14="http://schemas.microsoft.com/office/powerpoint/2010/main" val="33921237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Výběrové řízení (§ 24 - 29)</a:t>
            </a:r>
            <a:endParaRPr lang="cs-CZ" dirty="0"/>
          </a:p>
        </p:txBody>
      </p:sp>
      <p:sp>
        <p:nvSpPr>
          <p:cNvPr id="3" name="Zástupný symbol pro obsah 2"/>
          <p:cNvSpPr>
            <a:spLocks noGrp="1"/>
          </p:cNvSpPr>
          <p:nvPr>
            <p:ph sz="quarter" idx="1"/>
          </p:nvPr>
        </p:nvSpPr>
        <p:spPr/>
        <p:txBody>
          <a:bodyPr>
            <a:noAutofit/>
          </a:bodyPr>
          <a:lstStyle/>
          <a:p>
            <a:r>
              <a:rPr lang="pl-PL" sz="2200" dirty="0"/>
              <a:t>obdoba pracovněprávního vztahu - </a:t>
            </a:r>
            <a:r>
              <a:rPr lang="pl-PL" sz="2200" dirty="0" smtClean="0"/>
              <a:t>výběr </a:t>
            </a:r>
            <a:r>
              <a:rPr lang="pl-PL" sz="2200" dirty="0"/>
              <a:t>osob ucházejících se o zaměstnání z hlediska kvalifikace, nezbytných požadavků nebo zvláštních schopností </a:t>
            </a:r>
            <a:r>
              <a:rPr lang="pl-PL" sz="2200" dirty="0" smtClean="0"/>
              <a:t>v </a:t>
            </a:r>
            <a:r>
              <a:rPr lang="pl-PL" sz="2200" dirty="0"/>
              <a:t>působnosti zaměstnavatele (§ 30 odst. </a:t>
            </a:r>
            <a:r>
              <a:rPr lang="pl-PL" sz="2200" dirty="0" smtClean="0"/>
              <a:t>1ZP), pouze zákaz diskriminace podle § 16 odst. 2 ZP</a:t>
            </a:r>
          </a:p>
          <a:p>
            <a:r>
              <a:rPr lang="pl-PL" sz="2200" dirty="0" smtClean="0"/>
              <a:t>na </a:t>
            </a:r>
            <a:r>
              <a:rPr lang="pl-PL" sz="2200" dirty="0"/>
              <a:t>rovné zacházení a zákaz diskriminace ve služebním poměru použijí obdobně § 16 a § 17 </a:t>
            </a:r>
            <a:r>
              <a:rPr lang="pl-PL" sz="2200" dirty="0" smtClean="0"/>
              <a:t>ZP (§ 98) - </a:t>
            </a:r>
            <a:r>
              <a:rPr lang="pl-PL" sz="2200" dirty="0"/>
              <a:t>platí </a:t>
            </a:r>
            <a:r>
              <a:rPr lang="pl-PL" sz="2200" dirty="0" smtClean="0"/>
              <a:t>vč. </a:t>
            </a:r>
            <a:r>
              <a:rPr lang="pl-PL" sz="2200" dirty="0"/>
              <a:t>odkazu na prostředky ochrany podle </a:t>
            </a:r>
            <a:r>
              <a:rPr lang="pl-PL" sz="2200" dirty="0" smtClean="0"/>
              <a:t>antidiskriminačního zákona (č</a:t>
            </a:r>
            <a:r>
              <a:rPr lang="pl-PL" sz="2200" dirty="0"/>
              <a:t>. 198/2009 Sb.) – žádný z kvalifikovaných důvodů diskriminace nebyl tvrzen žádný kvalifikovaný důvod </a:t>
            </a:r>
            <a:r>
              <a:rPr lang="pl-PL" sz="2200" dirty="0" smtClean="0"/>
              <a:t>diskriminace </a:t>
            </a:r>
            <a:r>
              <a:rPr lang="pl-PL" sz="2200" dirty="0"/>
              <a:t>(typově </a:t>
            </a:r>
            <a:r>
              <a:rPr lang="pl-PL" sz="2200" dirty="0" smtClean="0"/>
              <a:t>založen </a:t>
            </a:r>
            <a:r>
              <a:rPr lang="pl-PL" sz="2200" dirty="0"/>
              <a:t>na biologických danostech jedince; na jeho základních osobních či sociálních charakteristikách; na jeho duchovním založení či politickém smýšlení, které </a:t>
            </a:r>
            <a:r>
              <a:rPr lang="pl-PL" sz="2200" dirty="0" smtClean="0"/>
              <a:t>určující </a:t>
            </a:r>
            <a:r>
              <a:rPr lang="pl-PL" sz="2200" dirty="0"/>
              <a:t>pro jeho základní životní postoje a projevuje se </a:t>
            </a:r>
            <a:r>
              <a:rPr lang="pl-PL" sz="2200" dirty="0" smtClean="0"/>
              <a:t>navenek)</a:t>
            </a:r>
          </a:p>
        </p:txBody>
      </p:sp>
    </p:spTree>
    <p:extLst>
      <p:ext uri="{BB962C8B-B14F-4D97-AF65-F5344CB8AC3E}">
        <p14:creationId xmlns:p14="http://schemas.microsoft.com/office/powerpoint/2010/main" val="9838768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Výběrové řízení (§ 24 - 29)</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pl-PL" dirty="0" smtClean="0"/>
              <a:t>argumentace pouze ustálenou </a:t>
            </a:r>
            <a:r>
              <a:rPr lang="pl-PL" dirty="0"/>
              <a:t>správní praxi u </a:t>
            </a:r>
            <a:r>
              <a:rPr lang="pl-PL" dirty="0" smtClean="0"/>
              <a:t>žalované – nijak nedoložena, i pokud v několika málo případech v krátkém období - nelze </a:t>
            </a:r>
            <a:r>
              <a:rPr lang="pl-PL" dirty="0"/>
              <a:t>dovozovat ustálenou praxi či dotvářet zákon o pravidlo, podle nějž má být jediný způsobilý uchazeč jmenován </a:t>
            </a:r>
            <a:r>
              <a:rPr lang="pl-PL" dirty="0" smtClean="0"/>
              <a:t>automaticky</a:t>
            </a:r>
          </a:p>
          <a:p>
            <a:r>
              <a:rPr lang="pl-PL" dirty="0" smtClean="0"/>
              <a:t>srovnání se ZP nepřípadné – žalobce odkazoval na jmenování a odvolání </a:t>
            </a:r>
            <a:r>
              <a:rPr lang="pl-PL" dirty="0"/>
              <a:t>zaměstnance na vedoucí pracovní </a:t>
            </a:r>
            <a:r>
              <a:rPr lang="pl-PL" dirty="0" smtClean="0"/>
              <a:t>místo a jejich přezkum v civilním soudnictví - typově </a:t>
            </a:r>
            <a:r>
              <a:rPr lang="pl-PL" dirty="0"/>
              <a:t>stejné akty v oblasti veřejné správy (jmenování osoby na služební místo nebo odvolání z takového místa) lze také přezkoumat u správních </a:t>
            </a:r>
            <a:r>
              <a:rPr lang="pl-PL" dirty="0" smtClean="0"/>
              <a:t>soudů - v </a:t>
            </a:r>
            <a:r>
              <a:rPr lang="pl-PL" dirty="0"/>
              <a:t>projednávané věci </a:t>
            </a:r>
            <a:r>
              <a:rPr lang="pl-PL" dirty="0" smtClean="0"/>
              <a:t>žádné </a:t>
            </a:r>
            <a:r>
              <a:rPr lang="pl-PL" dirty="0"/>
              <a:t>rozhodnutí o jmenování či odvolání vydáno </a:t>
            </a:r>
            <a:r>
              <a:rPr lang="pl-PL" dirty="0" smtClean="0"/>
              <a:t>nebylo</a:t>
            </a:r>
          </a:p>
        </p:txBody>
      </p:sp>
    </p:spTree>
    <p:extLst>
      <p:ext uri="{BB962C8B-B14F-4D97-AF65-F5344CB8AC3E}">
        <p14:creationId xmlns:p14="http://schemas.microsoft.com/office/powerpoint/2010/main" val="13100004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Výběrové řízení (§ 24 - 29)</a:t>
            </a:r>
          </a:p>
        </p:txBody>
      </p:sp>
      <p:sp>
        <p:nvSpPr>
          <p:cNvPr id="3" name="Zástupný symbol pro obsah 2"/>
          <p:cNvSpPr>
            <a:spLocks noGrp="1"/>
          </p:cNvSpPr>
          <p:nvPr>
            <p:ph sz="quarter" idx="1"/>
          </p:nvPr>
        </p:nvSpPr>
        <p:spPr/>
        <p:txBody>
          <a:bodyPr>
            <a:normAutofit fontScale="77500" lnSpcReduction="20000"/>
          </a:bodyPr>
          <a:lstStyle/>
          <a:p>
            <a:r>
              <a:rPr lang="cs-CZ" dirty="0" smtClean="0"/>
              <a:t>rozsudek NSS ze dne 4. 6. 2020</a:t>
            </a:r>
            <a:r>
              <a:rPr lang="pt-BR" dirty="0"/>
              <a:t>, čj. 3 Ads 274/2019 </a:t>
            </a:r>
            <a:r>
              <a:rPr lang="pt-BR" dirty="0" smtClean="0"/>
              <a:t>– 32</a:t>
            </a:r>
            <a:r>
              <a:rPr lang="cs-CZ" dirty="0" smtClean="0"/>
              <a:t>, proti MPSV</a:t>
            </a:r>
          </a:p>
          <a:p>
            <a:r>
              <a:rPr lang="cs-CZ" dirty="0" smtClean="0"/>
              <a:t>zásahová žaloba proti zrušení </a:t>
            </a:r>
            <a:r>
              <a:rPr lang="cs-CZ" dirty="0"/>
              <a:t>výběrového řízení na služební místo </a:t>
            </a:r>
            <a:r>
              <a:rPr lang="cs-CZ" dirty="0" smtClean="0"/>
              <a:t>ředitele </a:t>
            </a:r>
            <a:r>
              <a:rPr lang="cs-CZ" dirty="0"/>
              <a:t>odboru ochrany práv </a:t>
            </a:r>
            <a:r>
              <a:rPr lang="cs-CZ" dirty="0" smtClean="0"/>
              <a:t>dětí v důsledku neuzavření dohody </a:t>
            </a:r>
            <a:r>
              <a:rPr lang="cs-CZ" dirty="0"/>
              <a:t>mezi státním tajemníkem žalovaného a bezprostředně nadřízeným představeným (náměstkyní pro řízení sekce sociální a rodinné politiky</a:t>
            </a:r>
            <a:r>
              <a:rPr lang="cs-CZ" dirty="0" smtClean="0"/>
              <a:t>)</a:t>
            </a:r>
          </a:p>
          <a:p>
            <a:r>
              <a:rPr lang="cs-CZ" dirty="0" smtClean="0"/>
              <a:t>potvrzení závěrů rozsudku </a:t>
            </a:r>
            <a:r>
              <a:rPr lang="pl-PL" dirty="0" smtClean="0"/>
              <a:t>ve věci místa </a:t>
            </a:r>
            <a:r>
              <a:rPr lang="pl-PL" dirty="0"/>
              <a:t>ředitele odboru sociálního zabezpečení OSSZ </a:t>
            </a:r>
            <a:r>
              <a:rPr lang="pl-PL" dirty="0" smtClean="0"/>
              <a:t>Zlín </a:t>
            </a:r>
          </a:p>
          <a:p>
            <a:r>
              <a:rPr lang="cs-CZ" dirty="0" smtClean="0"/>
              <a:t>není podstatné, že diskreci uplatnil </a:t>
            </a:r>
            <a:r>
              <a:rPr lang="cs-CZ" dirty="0"/>
              <a:t>nikoli služební </a:t>
            </a:r>
            <a:r>
              <a:rPr lang="cs-CZ" dirty="0" smtClean="0"/>
              <a:t>orgán, </a:t>
            </a:r>
            <a:r>
              <a:rPr lang="cs-CZ" dirty="0"/>
              <a:t>ale bezprostředně nadřízený představený, jenž </a:t>
            </a:r>
            <a:r>
              <a:rPr lang="cs-CZ" dirty="0" smtClean="0"/>
              <a:t>dohodu </a:t>
            </a:r>
            <a:r>
              <a:rPr lang="cs-CZ" dirty="0"/>
              <a:t>odmítl uzavřít. </a:t>
            </a:r>
            <a:r>
              <a:rPr lang="cs-CZ" dirty="0" smtClean="0"/>
              <a:t>„Neomezené právo negativní </a:t>
            </a:r>
            <a:r>
              <a:rPr lang="cs-CZ" dirty="0"/>
              <a:t>volby“ přiměřeně platí i pro nadřízeného </a:t>
            </a:r>
            <a:r>
              <a:rPr lang="cs-CZ" dirty="0" smtClean="0"/>
              <a:t>představeného  - </a:t>
            </a:r>
            <a:r>
              <a:rPr lang="cs-CZ" dirty="0"/>
              <a:t>ani on není zákonem nijak omezen </a:t>
            </a:r>
            <a:r>
              <a:rPr lang="cs-CZ" dirty="0" smtClean="0"/>
              <a:t>v rozhodování</a:t>
            </a:r>
            <a:r>
              <a:rPr lang="cs-CZ" dirty="0"/>
              <a:t>, zda dohodu uzavřít či nikoli</a:t>
            </a:r>
            <a:endParaRPr lang="cs-CZ" dirty="0" smtClean="0"/>
          </a:p>
          <a:p>
            <a:endParaRPr lang="cs-CZ" dirty="0"/>
          </a:p>
        </p:txBody>
      </p:sp>
    </p:spTree>
    <p:extLst>
      <p:ext uri="{BB962C8B-B14F-4D97-AF65-F5344CB8AC3E}">
        <p14:creationId xmlns:p14="http://schemas.microsoft.com/office/powerpoint/2010/main" val="10767119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Výběrové řízení (§ 24 - 29)</a:t>
            </a:r>
          </a:p>
        </p:txBody>
      </p:sp>
      <p:sp>
        <p:nvSpPr>
          <p:cNvPr id="3" name="Zástupný symbol pro obsah 2"/>
          <p:cNvSpPr>
            <a:spLocks noGrp="1"/>
          </p:cNvSpPr>
          <p:nvPr>
            <p:ph sz="quarter" idx="1"/>
          </p:nvPr>
        </p:nvSpPr>
        <p:spPr/>
        <p:txBody>
          <a:bodyPr>
            <a:normAutofit fontScale="77500" lnSpcReduction="20000"/>
          </a:bodyPr>
          <a:lstStyle/>
          <a:p>
            <a:r>
              <a:rPr lang="cs-CZ" dirty="0" smtClean="0"/>
              <a:t>obdobně v dalších rozsudcích</a:t>
            </a:r>
          </a:p>
          <a:p>
            <a:r>
              <a:rPr lang="cs-CZ" dirty="0" smtClean="0"/>
              <a:t>z 4</a:t>
            </a:r>
            <a:r>
              <a:rPr lang="cs-CZ" dirty="0"/>
              <a:t>. 11. 2020, </a:t>
            </a:r>
            <a:r>
              <a:rPr lang="cs-CZ" dirty="0" smtClean="0"/>
              <a:t>čj</a:t>
            </a:r>
            <a:r>
              <a:rPr lang="cs-CZ" dirty="0"/>
              <a:t>. 6 </a:t>
            </a:r>
            <a:r>
              <a:rPr lang="cs-CZ" dirty="0" err="1"/>
              <a:t>Ads</a:t>
            </a:r>
            <a:r>
              <a:rPr lang="cs-CZ" dirty="0"/>
              <a:t> </a:t>
            </a:r>
            <a:r>
              <a:rPr lang="cs-CZ" dirty="0" smtClean="0"/>
              <a:t>146/2020-63 - žalobou nelze </a:t>
            </a:r>
            <a:r>
              <a:rPr lang="cs-CZ" dirty="0"/>
              <a:t>napadnout usnesení o zrušení výběrového řízení, a to ani za situace, kdy </a:t>
            </a:r>
            <a:r>
              <a:rPr lang="cs-CZ" dirty="0" smtClean="0"/>
              <a:t>žalobkyně </a:t>
            </a:r>
            <a:r>
              <a:rPr lang="cs-CZ" dirty="0"/>
              <a:t>byla vybrána jako jedna ze tří nejvhodnějších uchazečů a výběrové řízení bylo zrušeno z důvodu, že nebyla uzavřena dohoda mezi služebním orgánem a bezprostředně nadřízeným </a:t>
            </a:r>
            <a:r>
              <a:rPr lang="cs-CZ" dirty="0" smtClean="0"/>
              <a:t>představeným</a:t>
            </a:r>
          </a:p>
          <a:p>
            <a:r>
              <a:rPr lang="cs-CZ" dirty="0" smtClean="0"/>
              <a:t>z 17. 6. 2021, čj. </a:t>
            </a:r>
            <a:r>
              <a:rPr lang="cs-CZ" dirty="0"/>
              <a:t>3 </a:t>
            </a:r>
            <a:r>
              <a:rPr lang="cs-CZ" dirty="0" err="1"/>
              <a:t>Ads</a:t>
            </a:r>
            <a:r>
              <a:rPr lang="cs-CZ" dirty="0"/>
              <a:t> </a:t>
            </a:r>
            <a:r>
              <a:rPr lang="cs-CZ" dirty="0" smtClean="0"/>
              <a:t>205/2019-47, Vilém K. </a:t>
            </a:r>
            <a:r>
              <a:rPr lang="cs-CZ" dirty="0"/>
              <a:t>proti </a:t>
            </a:r>
            <a:r>
              <a:rPr lang="cs-CZ" dirty="0" smtClean="0"/>
              <a:t>státnímu tajemníkovu </a:t>
            </a:r>
            <a:r>
              <a:rPr lang="cs-CZ" dirty="0"/>
              <a:t>v </a:t>
            </a:r>
            <a:r>
              <a:rPr lang="cs-CZ" dirty="0" smtClean="0"/>
              <a:t>MPSV – práv zaměstnance se nedotýká ani situace, kdy byl na služební místo vedoucího služebního úřadu vybrán podle § 186 odst. 1 jiný zájemce, pokud namítá jen to, že měl být vybrán on, nikoliv to, že se nemělo výběrové řízení konat, nebo že druhý uchazeč nemohl být vůbec jmenován na služební místo, rozhodnutí o námitkách proti protokolu není rozhodnutím podle § 65 s. ř. s. </a:t>
            </a:r>
          </a:p>
          <a:p>
            <a:endParaRPr lang="cs-CZ" dirty="0"/>
          </a:p>
        </p:txBody>
      </p:sp>
    </p:spTree>
    <p:extLst>
      <p:ext uri="{BB962C8B-B14F-4D97-AF65-F5344CB8AC3E}">
        <p14:creationId xmlns:p14="http://schemas.microsoft.com/office/powerpoint/2010/main" val="23547711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Náležitosti </a:t>
            </a:r>
            <a:r>
              <a:rPr lang="cs-CZ" dirty="0" smtClean="0"/>
              <a:t>oznámení </a:t>
            </a:r>
            <a:r>
              <a:rPr lang="cs-CZ" dirty="0"/>
              <a:t>o vyhlášení výběrového řízení (§ </a:t>
            </a:r>
            <a:r>
              <a:rPr lang="cs-CZ" dirty="0" smtClean="0"/>
              <a:t>24 odst. 7)</a:t>
            </a:r>
            <a:endParaRPr lang="cs-CZ" dirty="0"/>
          </a:p>
        </p:txBody>
      </p:sp>
      <p:sp>
        <p:nvSpPr>
          <p:cNvPr id="3" name="Zástupný symbol pro obsah 2"/>
          <p:cNvSpPr>
            <a:spLocks noGrp="1"/>
          </p:cNvSpPr>
          <p:nvPr>
            <p:ph sz="quarter" idx="1"/>
          </p:nvPr>
        </p:nvSpPr>
        <p:spPr/>
        <p:txBody>
          <a:bodyPr>
            <a:normAutofit/>
          </a:bodyPr>
          <a:lstStyle/>
          <a:p>
            <a:r>
              <a:rPr lang="cs-CZ" dirty="0" smtClean="0"/>
              <a:t>rozsudek NSS </a:t>
            </a:r>
            <a:r>
              <a:rPr lang="pl-PL" dirty="0"/>
              <a:t>ze dne </a:t>
            </a:r>
            <a:r>
              <a:rPr lang="pl-PL" dirty="0" smtClean="0"/>
              <a:t>4. 3. 2021, </a:t>
            </a:r>
            <a:r>
              <a:rPr lang="pl-PL" dirty="0"/>
              <a:t>čj. </a:t>
            </a:r>
            <a:r>
              <a:rPr lang="cs-CZ" dirty="0"/>
              <a:t>10 </a:t>
            </a:r>
            <a:r>
              <a:rPr lang="cs-CZ" dirty="0" err="1"/>
              <a:t>Ads</a:t>
            </a:r>
            <a:r>
              <a:rPr lang="cs-CZ" dirty="0"/>
              <a:t> 302/2019- 47</a:t>
            </a:r>
            <a:r>
              <a:rPr lang="pl-PL" dirty="0" smtClean="0"/>
              <a:t>, Mgr. V. P. </a:t>
            </a:r>
            <a:r>
              <a:rPr lang="pl-PL" dirty="0"/>
              <a:t>proti </a:t>
            </a:r>
            <a:r>
              <a:rPr lang="pl-PL" dirty="0" smtClean="0"/>
              <a:t>náměstkovi </a:t>
            </a:r>
            <a:r>
              <a:rPr lang="pl-PL" dirty="0"/>
              <a:t>ministra vnitra pro státní službu</a:t>
            </a:r>
            <a:endParaRPr lang="pl-PL" dirty="0" smtClean="0"/>
          </a:p>
          <a:p>
            <a:r>
              <a:rPr lang="cs-CZ" dirty="0" smtClean="0"/>
              <a:t>návrh na obnovu řízení </a:t>
            </a:r>
            <a:r>
              <a:rPr lang="cs-CZ" dirty="0"/>
              <a:t>ve věci zařazení na služební </a:t>
            </a:r>
            <a:r>
              <a:rPr lang="cs-CZ" dirty="0" smtClean="0"/>
              <a:t>místo – zaměstnanec tvrdil, že nevěděl, že </a:t>
            </a:r>
            <a:r>
              <a:rPr lang="cs-CZ" dirty="0"/>
              <a:t>na novém služebním místě má </a:t>
            </a:r>
            <a:r>
              <a:rPr lang="cs-CZ" dirty="0" smtClean="0"/>
              <a:t>působit </a:t>
            </a:r>
            <a:r>
              <a:rPr lang="cs-CZ" dirty="0"/>
              <a:t>i jako koordinátor rovnosti žen a </a:t>
            </a:r>
            <a:r>
              <a:rPr lang="cs-CZ" dirty="0" smtClean="0"/>
              <a:t>mužů, z původního místa odešel kvůli šikaně</a:t>
            </a:r>
          </a:p>
          <a:p>
            <a:r>
              <a:rPr lang="cs-CZ" dirty="0" smtClean="0"/>
              <a:t>návrh zamítnut, MS žalobu zamítl</a:t>
            </a:r>
            <a:endParaRPr lang="cs-CZ" dirty="0"/>
          </a:p>
        </p:txBody>
      </p:sp>
    </p:spTree>
    <p:extLst>
      <p:ext uri="{BB962C8B-B14F-4D97-AF65-F5344CB8AC3E}">
        <p14:creationId xmlns:p14="http://schemas.microsoft.com/office/powerpoint/2010/main" val="20028816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Náležitosti oznámení o vyhlášení výběrového řízení (§ 24 odst. 7)</a:t>
            </a:r>
          </a:p>
        </p:txBody>
      </p:sp>
      <p:sp>
        <p:nvSpPr>
          <p:cNvPr id="3" name="Zástupný symbol pro obsah 2"/>
          <p:cNvSpPr>
            <a:spLocks noGrp="1"/>
          </p:cNvSpPr>
          <p:nvPr>
            <p:ph sz="quarter" idx="1"/>
          </p:nvPr>
        </p:nvSpPr>
        <p:spPr/>
        <p:txBody>
          <a:bodyPr>
            <a:normAutofit lnSpcReduction="10000"/>
          </a:bodyPr>
          <a:lstStyle/>
          <a:p>
            <a:r>
              <a:rPr lang="cs-CZ" dirty="0" smtClean="0"/>
              <a:t>NSS: pouze otázky, které předmětem </a:t>
            </a:r>
            <a:r>
              <a:rPr lang="cs-CZ" dirty="0"/>
              <a:t>řízení ve věci </a:t>
            </a:r>
            <a:r>
              <a:rPr lang="cs-CZ" dirty="0" smtClean="0"/>
              <a:t>obnovy – šikana a motivy přihlášení se do výběrového řízení jsou irelevantní</a:t>
            </a:r>
          </a:p>
          <a:p>
            <a:r>
              <a:rPr lang="cs-CZ" dirty="0" smtClean="0"/>
              <a:t>postačí, pokud oznámení obsahuje informace </a:t>
            </a:r>
            <a:r>
              <a:rPr lang="cs-CZ" dirty="0"/>
              <a:t>o služebním místě </a:t>
            </a:r>
            <a:r>
              <a:rPr lang="cs-CZ" dirty="0" smtClean="0"/>
              <a:t>ve formě výčtu agend - </a:t>
            </a:r>
            <a:r>
              <a:rPr lang="cs-CZ" dirty="0"/>
              <a:t>rozlišovat mezi </a:t>
            </a:r>
            <a:r>
              <a:rPr lang="cs-CZ" i="1" dirty="0"/>
              <a:t>činnostmi</a:t>
            </a:r>
            <a:r>
              <a:rPr lang="cs-CZ" dirty="0"/>
              <a:t> a </a:t>
            </a:r>
            <a:r>
              <a:rPr lang="cs-CZ" i="1" dirty="0"/>
              <a:t>agendami</a:t>
            </a:r>
            <a:r>
              <a:rPr lang="cs-CZ" dirty="0"/>
              <a:t> nemá ve výběrovém řízení </a:t>
            </a:r>
            <a:r>
              <a:rPr lang="cs-CZ" dirty="0" smtClean="0"/>
              <a:t>význam</a:t>
            </a:r>
          </a:p>
          <a:p>
            <a:r>
              <a:rPr lang="cs-CZ" dirty="0"/>
              <a:t>věcí státního </a:t>
            </a:r>
            <a:r>
              <a:rPr lang="cs-CZ" dirty="0" smtClean="0"/>
              <a:t>tajemníka, jak </a:t>
            </a:r>
            <a:r>
              <a:rPr lang="cs-CZ" dirty="0"/>
              <a:t>konkrétně budou údaje o služebním místě v oznámení </a:t>
            </a:r>
            <a:r>
              <a:rPr lang="cs-CZ" dirty="0" smtClean="0"/>
              <a:t>popsány - </a:t>
            </a:r>
            <a:r>
              <a:rPr lang="cs-CZ" dirty="0"/>
              <a:t>má v tomto ohledu široké </a:t>
            </a:r>
            <a:r>
              <a:rPr lang="cs-CZ" dirty="0" smtClean="0"/>
              <a:t>uvážení</a:t>
            </a:r>
          </a:p>
          <a:p>
            <a:endParaRPr lang="cs-CZ" dirty="0" smtClean="0"/>
          </a:p>
          <a:p>
            <a:endParaRPr lang="cs-CZ" dirty="0"/>
          </a:p>
        </p:txBody>
      </p:sp>
    </p:spTree>
    <p:extLst>
      <p:ext uri="{BB962C8B-B14F-4D97-AF65-F5344CB8AC3E}">
        <p14:creationId xmlns:p14="http://schemas.microsoft.com/office/powerpoint/2010/main" val="31592419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Náležitosti oznámení o vyhlášení výběrového řízení (§ 24 odst. 7)</a:t>
            </a:r>
          </a:p>
        </p:txBody>
      </p:sp>
      <p:sp>
        <p:nvSpPr>
          <p:cNvPr id="3" name="Zástupný symbol pro obsah 2"/>
          <p:cNvSpPr>
            <a:spLocks noGrp="1"/>
          </p:cNvSpPr>
          <p:nvPr>
            <p:ph sz="quarter" idx="1"/>
          </p:nvPr>
        </p:nvSpPr>
        <p:spPr/>
        <p:txBody>
          <a:bodyPr>
            <a:normAutofit lnSpcReduction="10000"/>
          </a:bodyPr>
          <a:lstStyle/>
          <a:p>
            <a:r>
              <a:rPr lang="cs-CZ" dirty="0" smtClean="0"/>
              <a:t>pokud formulováno </a:t>
            </a:r>
            <a:r>
              <a:rPr lang="cs-CZ" dirty="0"/>
              <a:t>příliš obecně, je na </a:t>
            </a:r>
            <a:r>
              <a:rPr lang="cs-CZ" dirty="0" smtClean="0"/>
              <a:t>uchazeči, </a:t>
            </a:r>
            <a:r>
              <a:rPr lang="cs-CZ" dirty="0"/>
              <a:t>aby se před zařazením na služební místo zajímal o skutečnou a konkrétní náplň práce, tedy co přesně obnáší například </a:t>
            </a:r>
            <a:r>
              <a:rPr lang="cs-CZ" i="1" dirty="0"/>
              <a:t>zajišťování kvality plnění úkolů na úseku agendy rovnosti žen a </a:t>
            </a:r>
            <a:r>
              <a:rPr lang="cs-CZ" i="1" dirty="0" smtClean="0"/>
              <a:t>mužů</a:t>
            </a:r>
            <a:r>
              <a:rPr lang="cs-CZ" dirty="0" smtClean="0"/>
              <a:t>, které v oznámení uvedeno bylo</a:t>
            </a:r>
          </a:p>
          <a:p>
            <a:r>
              <a:rPr lang="cs-CZ" dirty="0" smtClean="0"/>
              <a:t>nejde o dříve neznámé skutečnosti </a:t>
            </a:r>
            <a:r>
              <a:rPr lang="cs-CZ" dirty="0"/>
              <a:t>podle § 100 odst. 1 písm. a) správního řádu, které by mohly vést k obnově řízení ve věci zařazení </a:t>
            </a:r>
            <a:r>
              <a:rPr lang="cs-CZ" dirty="0" smtClean="0"/>
              <a:t>zaměstnance </a:t>
            </a:r>
            <a:r>
              <a:rPr lang="cs-CZ" dirty="0"/>
              <a:t>na služební místo</a:t>
            </a:r>
            <a:r>
              <a:rPr lang="cs-CZ" dirty="0" smtClean="0"/>
              <a:t> </a:t>
            </a:r>
          </a:p>
          <a:p>
            <a:endParaRPr lang="cs-CZ" dirty="0" smtClean="0"/>
          </a:p>
          <a:p>
            <a:endParaRPr lang="cs-CZ" dirty="0"/>
          </a:p>
        </p:txBody>
      </p:sp>
    </p:spTree>
    <p:extLst>
      <p:ext uri="{BB962C8B-B14F-4D97-AF65-F5344CB8AC3E}">
        <p14:creationId xmlns:p14="http://schemas.microsoft.com/office/powerpoint/2010/main" val="3442505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Rozdíl mezi pracovním a služebním poměrem</a:t>
            </a:r>
            <a:endParaRPr lang="cs-CZ" dirty="0"/>
          </a:p>
        </p:txBody>
      </p:sp>
      <p:sp>
        <p:nvSpPr>
          <p:cNvPr id="3" name="Zástupný symbol pro obsah 2"/>
          <p:cNvSpPr>
            <a:spLocks noGrp="1"/>
          </p:cNvSpPr>
          <p:nvPr>
            <p:ph sz="quarter" idx="1"/>
          </p:nvPr>
        </p:nvSpPr>
        <p:spPr/>
        <p:txBody>
          <a:bodyPr>
            <a:normAutofit fontScale="85000" lnSpcReduction="20000"/>
          </a:bodyPr>
          <a:lstStyle/>
          <a:p>
            <a:r>
              <a:rPr lang="cs-CZ" dirty="0" smtClean="0"/>
              <a:t>rozsudek NSS ze dne </a:t>
            </a:r>
            <a:r>
              <a:rPr lang="pt-BR" dirty="0"/>
              <a:t>30. 10. 2003, čj. 6 As </a:t>
            </a:r>
            <a:r>
              <a:rPr lang="pt-BR" dirty="0" smtClean="0"/>
              <a:t>29/2003-97</a:t>
            </a:r>
            <a:r>
              <a:rPr lang="cs-CZ" dirty="0" smtClean="0"/>
              <a:t>, č. 415/2004 Sb. NSS</a:t>
            </a:r>
          </a:p>
          <a:p>
            <a:r>
              <a:rPr lang="cs-CZ" dirty="0" smtClean="0"/>
              <a:t>spor, zda mají být spory vyplývající ze služebního poměru policisty řešeny civilními nebo správními soudy</a:t>
            </a:r>
          </a:p>
          <a:p>
            <a:r>
              <a:rPr lang="cs-CZ" dirty="0" smtClean="0"/>
              <a:t>služební </a:t>
            </a:r>
            <a:r>
              <a:rPr lang="cs-CZ" dirty="0"/>
              <a:t>poměr </a:t>
            </a:r>
            <a:r>
              <a:rPr lang="cs-CZ" dirty="0" smtClean="0"/>
              <a:t>– institut veřejného práva</a:t>
            </a:r>
          </a:p>
          <a:p>
            <a:r>
              <a:rPr lang="cs-CZ" dirty="0"/>
              <a:t>vzniká mocenským aktem služebního funkcionáře </a:t>
            </a:r>
            <a:endParaRPr lang="cs-CZ" dirty="0" smtClean="0"/>
          </a:p>
          <a:p>
            <a:r>
              <a:rPr lang="cs-CZ" dirty="0" smtClean="0"/>
              <a:t>po </a:t>
            </a:r>
            <a:r>
              <a:rPr lang="cs-CZ" dirty="0"/>
              <a:t>celou dobu svého průběhu se výrazně odlišuje od poměru pracovního - </a:t>
            </a:r>
            <a:r>
              <a:rPr lang="cs-CZ" dirty="0" smtClean="0"/>
              <a:t>služební kázeň, možnost </a:t>
            </a:r>
            <a:r>
              <a:rPr lang="cs-CZ" dirty="0"/>
              <a:t>ukládat kázeňské odměny a tresty, omezené možnosti propouštění, </a:t>
            </a:r>
            <a:r>
              <a:rPr lang="cs-CZ" dirty="0" smtClean="0"/>
              <a:t>úprava </a:t>
            </a:r>
            <a:r>
              <a:rPr lang="cs-CZ" dirty="0"/>
              <a:t>služebního volna, </a:t>
            </a:r>
            <a:r>
              <a:rPr lang="cs-CZ" dirty="0" smtClean="0"/>
              <a:t>nároky </a:t>
            </a:r>
            <a:r>
              <a:rPr lang="cs-CZ" dirty="0"/>
              <a:t>na dovolenou, </a:t>
            </a:r>
            <a:r>
              <a:rPr lang="cs-CZ" dirty="0" smtClean="0"/>
              <a:t>zvláštní nároky </a:t>
            </a:r>
            <a:r>
              <a:rPr lang="cs-CZ" dirty="0"/>
              <a:t>při skončení služebního </a:t>
            </a:r>
            <a:r>
              <a:rPr lang="cs-CZ" dirty="0" smtClean="0"/>
              <a:t>poměru, řízení </a:t>
            </a:r>
            <a:r>
              <a:rPr lang="cs-CZ" dirty="0"/>
              <a:t>před služebními </a:t>
            </a:r>
            <a:r>
              <a:rPr lang="cs-CZ" dirty="0" smtClean="0"/>
              <a:t>funkcionáři</a:t>
            </a:r>
          </a:p>
          <a:p>
            <a:endParaRPr lang="cs-CZ" dirty="0"/>
          </a:p>
        </p:txBody>
      </p:sp>
    </p:spTree>
    <p:extLst>
      <p:ext uri="{BB962C8B-B14F-4D97-AF65-F5344CB8AC3E}">
        <p14:creationId xmlns:p14="http://schemas.microsoft.com/office/powerpoint/2010/main" val="26846100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Zproštění výkonu </a:t>
            </a:r>
            <a:r>
              <a:rPr lang="cs-CZ" dirty="0" smtClean="0"/>
              <a:t>služby (§ 48)</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dirty="0" smtClean="0"/>
              <a:t>rozsudek NSS </a:t>
            </a:r>
            <a:r>
              <a:rPr lang="pl-PL" dirty="0"/>
              <a:t>ze dne 20. 11. 2014, čj. 9 As 155/2014-32</a:t>
            </a:r>
            <a:r>
              <a:rPr lang="cs-CZ" dirty="0" smtClean="0"/>
              <a:t>, č. 3165/2015 Sb. NSS, </a:t>
            </a:r>
            <a:r>
              <a:rPr lang="cs-CZ" dirty="0"/>
              <a:t>pplk. Ing. Petr N. proti </a:t>
            </a:r>
            <a:r>
              <a:rPr lang="cs-CZ" dirty="0" smtClean="0"/>
              <a:t>GIBS </a:t>
            </a:r>
            <a:r>
              <a:rPr lang="cs-CZ" dirty="0"/>
              <a:t>o zproštění výkonu služby</a:t>
            </a:r>
            <a:endParaRPr lang="cs-CZ" dirty="0" smtClean="0"/>
          </a:p>
          <a:p>
            <a:r>
              <a:rPr lang="cs-CZ" dirty="0"/>
              <a:t>Rozhodnutí o zproštění výkonu služby dle § 40 odst. 1 zákona </a:t>
            </a:r>
            <a:r>
              <a:rPr lang="cs-CZ" dirty="0" smtClean="0"/>
              <a:t>o </a:t>
            </a:r>
            <a:r>
              <a:rPr lang="cs-CZ" dirty="0"/>
              <a:t>služebním poměru příslušníků bezpečnostních sborů, není rozhodnutím předběžné povahy podle § 70 písm. b) s. ř. s., a proto není vyloučeno ze soudního přezkumu. Příslušník bezpečnostního sboru se může domáhat, aby soud přezkoumal, zda byly splněny zákonem stanovené podmínky pro zproštění výkonu služby, tj. zda by ponechání ve výkonu služby ohrožovalo důležitý zájem služby nebo průběh prošetřování jeho jednání</a:t>
            </a:r>
            <a:r>
              <a:rPr lang="cs-CZ" dirty="0" smtClean="0"/>
              <a:t>.</a:t>
            </a:r>
          </a:p>
          <a:p>
            <a:r>
              <a:rPr lang="cs-CZ" dirty="0" smtClean="0"/>
              <a:t>obdobné závěry třeba vztáhnout k § 48 ohledně splnění podmínek pro zproštění výkonu služby</a:t>
            </a:r>
            <a:endParaRPr lang="cs-CZ" dirty="0"/>
          </a:p>
        </p:txBody>
      </p:sp>
    </p:spTree>
    <p:extLst>
      <p:ext uri="{BB962C8B-B14F-4D97-AF65-F5344CB8AC3E}">
        <p14:creationId xmlns:p14="http://schemas.microsoft.com/office/powerpoint/2010/main" val="13854241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Skončení služebního poměru rozhodnutím služebního orgánu (§ 72)</a:t>
            </a:r>
            <a:endParaRPr lang="cs-CZ" dirty="0"/>
          </a:p>
        </p:txBody>
      </p:sp>
      <p:sp>
        <p:nvSpPr>
          <p:cNvPr id="3" name="Zástupný symbol pro obsah 2"/>
          <p:cNvSpPr>
            <a:spLocks noGrp="1"/>
          </p:cNvSpPr>
          <p:nvPr>
            <p:ph sz="quarter" idx="1"/>
          </p:nvPr>
        </p:nvSpPr>
        <p:spPr/>
        <p:txBody>
          <a:bodyPr>
            <a:normAutofit fontScale="92500"/>
          </a:bodyPr>
          <a:lstStyle/>
          <a:p>
            <a:r>
              <a:rPr lang="cs-CZ" dirty="0" smtClean="0"/>
              <a:t>rozsudek NSS ze dne 20. 1. 2022, čj. </a:t>
            </a:r>
            <a:r>
              <a:rPr lang="cs-CZ" dirty="0"/>
              <a:t>6 </a:t>
            </a:r>
            <a:r>
              <a:rPr lang="cs-CZ" dirty="0" err="1"/>
              <a:t>Ads</a:t>
            </a:r>
            <a:r>
              <a:rPr lang="cs-CZ" dirty="0"/>
              <a:t> </a:t>
            </a:r>
            <a:r>
              <a:rPr lang="cs-CZ" dirty="0" smtClean="0"/>
              <a:t>277/2020-56, č. 4332/2022 Sb. NSS, Radka L. proti generálnímu řediteli GFŘ</a:t>
            </a:r>
          </a:p>
          <a:p>
            <a:r>
              <a:rPr lang="cs-CZ" dirty="0" smtClean="0"/>
              <a:t>služební </a:t>
            </a:r>
            <a:r>
              <a:rPr lang="cs-CZ" dirty="0"/>
              <a:t>poměr </a:t>
            </a:r>
            <a:r>
              <a:rPr lang="cs-CZ" dirty="0" smtClean="0"/>
              <a:t>ukončen podle</a:t>
            </a:r>
            <a:r>
              <a:rPr lang="cs-CZ" dirty="0"/>
              <a:t> § 72 odst. 1 písm. c) (</a:t>
            </a:r>
            <a:r>
              <a:rPr lang="cs-CZ" i="1" dirty="0"/>
              <a:t>nesplňuje-li státní zaměstnanec bez zavinění služebního úřadu jiný předpoklad potřebný k výkonu </a:t>
            </a:r>
            <a:r>
              <a:rPr lang="cs-CZ" i="1" dirty="0" smtClean="0"/>
              <a:t>služby</a:t>
            </a:r>
            <a:r>
              <a:rPr lang="cs-CZ" dirty="0" smtClean="0"/>
              <a:t>) - </a:t>
            </a:r>
            <a:r>
              <a:rPr lang="cs-CZ" dirty="0"/>
              <a:t>pozbyla dlouhodobě zdravotní způsobilost k výkonu služby zařazené do I. </a:t>
            </a:r>
            <a:r>
              <a:rPr lang="cs-CZ" dirty="0" smtClean="0"/>
              <a:t>kategorie – všechna služební místa v rámci FS ČR minimálně v I. kategorii - </a:t>
            </a:r>
            <a:r>
              <a:rPr lang="cs-CZ" dirty="0"/>
              <a:t>nemůže vykonávat službu ani na žádném jiném služebním místě</a:t>
            </a:r>
            <a:endParaRPr lang="cs-CZ" dirty="0" smtClean="0"/>
          </a:p>
          <a:p>
            <a:endParaRPr lang="cs-CZ" dirty="0"/>
          </a:p>
        </p:txBody>
      </p:sp>
    </p:spTree>
    <p:extLst>
      <p:ext uri="{BB962C8B-B14F-4D97-AF65-F5344CB8AC3E}">
        <p14:creationId xmlns:p14="http://schemas.microsoft.com/office/powerpoint/2010/main" val="11426963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Skončení služebního poměru rozhodnutím služebního orgánu (§ 72)</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smtClean="0"/>
              <a:t>NSS: rozsudek NSS z</a:t>
            </a:r>
            <a:r>
              <a:rPr lang="cs-CZ" dirty="0"/>
              <a:t> 3. 8. 2016, </a:t>
            </a:r>
            <a:r>
              <a:rPr lang="cs-CZ" dirty="0" smtClean="0"/>
              <a:t>čj</a:t>
            </a:r>
            <a:r>
              <a:rPr lang="cs-CZ" dirty="0"/>
              <a:t>. 4 As </a:t>
            </a:r>
            <a:r>
              <a:rPr lang="cs-CZ" dirty="0" smtClean="0"/>
              <a:t>150/2016‑28 – obdobná úprava v zákoně o</a:t>
            </a:r>
            <a:r>
              <a:rPr lang="cs-CZ" dirty="0"/>
              <a:t> služebním poměru příslušníků bezpečnostních </a:t>
            </a:r>
            <a:r>
              <a:rPr lang="cs-CZ" dirty="0" smtClean="0"/>
              <a:t>sborů – třeba rozlišovat zdravotní </a:t>
            </a:r>
            <a:r>
              <a:rPr lang="cs-CZ" dirty="0"/>
              <a:t>způsobilosti k výkonu služby od zdravotní způsobilosti pro konkrétní služební </a:t>
            </a:r>
            <a:r>
              <a:rPr lang="cs-CZ" dirty="0" smtClean="0"/>
              <a:t>místo</a:t>
            </a:r>
          </a:p>
          <a:p>
            <a:r>
              <a:rPr lang="cs-CZ" dirty="0" smtClean="0"/>
              <a:t>obdobná úprava ve služebním zákoně </a:t>
            </a:r>
          </a:p>
          <a:p>
            <a:r>
              <a:rPr lang="cs-CZ" dirty="0" smtClean="0"/>
              <a:t>1) </a:t>
            </a:r>
            <a:r>
              <a:rPr lang="cs-CZ" dirty="0"/>
              <a:t>předpoklad zdravotní způsobilosti pro výkon státní služby (obecně) </a:t>
            </a:r>
            <a:r>
              <a:rPr lang="cs-CZ" dirty="0" smtClean="0"/>
              <a:t>[</a:t>
            </a:r>
            <a:r>
              <a:rPr lang="cs-CZ" dirty="0"/>
              <a:t>§ 72 odst. 1 písm. c</a:t>
            </a:r>
            <a:r>
              <a:rPr lang="cs-CZ" dirty="0" smtClean="0"/>
              <a:t>) ve  spojení s </a:t>
            </a:r>
            <a:r>
              <a:rPr lang="cs-CZ" dirty="0"/>
              <a:t>§ 25 odst. 1 písm. f) </a:t>
            </a:r>
            <a:r>
              <a:rPr lang="cs-CZ" dirty="0" smtClean="0"/>
              <a:t>a </a:t>
            </a:r>
            <a:r>
              <a:rPr lang="cs-CZ" dirty="0"/>
              <a:t>§ 34 odst. </a:t>
            </a:r>
            <a:r>
              <a:rPr lang="cs-CZ" dirty="0" smtClean="0"/>
              <a:t>1]</a:t>
            </a:r>
          </a:p>
          <a:p>
            <a:r>
              <a:rPr lang="cs-CZ" dirty="0" smtClean="0"/>
              <a:t>2</a:t>
            </a:r>
            <a:r>
              <a:rPr lang="cs-CZ" dirty="0"/>
              <a:t>) předpoklad zdravotní způsobilosti pro výkon dosavadní služby (na určitém služebním místě</a:t>
            </a:r>
            <a:r>
              <a:rPr lang="cs-CZ" dirty="0" smtClean="0"/>
              <a:t>) [</a:t>
            </a:r>
            <a:r>
              <a:rPr lang="cs-CZ" dirty="0"/>
              <a:t>§ 61 odst. 1 písm. a</a:t>
            </a:r>
            <a:r>
              <a:rPr lang="cs-CZ" dirty="0" smtClean="0"/>
              <a:t>), </a:t>
            </a:r>
            <a:r>
              <a:rPr lang="cs-CZ" dirty="0"/>
              <a:t>§ 61 odst. </a:t>
            </a:r>
            <a:r>
              <a:rPr lang="cs-CZ" dirty="0" smtClean="0"/>
              <a:t>2, </a:t>
            </a:r>
            <a:r>
              <a:rPr lang="cs-CZ" dirty="0"/>
              <a:t>§ 61 odst. </a:t>
            </a:r>
            <a:r>
              <a:rPr lang="cs-CZ" dirty="0" smtClean="0"/>
              <a:t>4, § 62]   </a:t>
            </a:r>
          </a:p>
          <a:p>
            <a:endParaRPr lang="cs-CZ" dirty="0"/>
          </a:p>
        </p:txBody>
      </p:sp>
    </p:spTree>
    <p:extLst>
      <p:ext uri="{BB962C8B-B14F-4D97-AF65-F5344CB8AC3E}">
        <p14:creationId xmlns:p14="http://schemas.microsoft.com/office/powerpoint/2010/main" val="36447924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Skončení služebního poměru rozhodnutím služebního orgánu (§ 72)</a:t>
            </a:r>
            <a:endParaRPr lang="cs-CZ" dirty="0"/>
          </a:p>
        </p:txBody>
      </p:sp>
      <p:sp>
        <p:nvSpPr>
          <p:cNvPr id="3" name="Zástupný symbol pro obsah 2"/>
          <p:cNvSpPr>
            <a:spLocks noGrp="1"/>
          </p:cNvSpPr>
          <p:nvPr>
            <p:ph sz="quarter" idx="1"/>
          </p:nvPr>
        </p:nvSpPr>
        <p:spPr/>
        <p:txBody>
          <a:bodyPr>
            <a:normAutofit fontScale="85000" lnSpcReduction="20000"/>
          </a:bodyPr>
          <a:lstStyle/>
          <a:p>
            <a:r>
              <a:rPr lang="cs-CZ" dirty="0"/>
              <a:t>při ztrátě zdravotní způsobilosti požadované pro některé služební místo, nemusí bez dalšího dojít k pozbytí zdravotní způsobilosti k výkonu státní služby jako </a:t>
            </a:r>
            <a:r>
              <a:rPr lang="cs-CZ" dirty="0" smtClean="0"/>
              <a:t>takové</a:t>
            </a:r>
          </a:p>
          <a:p>
            <a:r>
              <a:rPr lang="cs-CZ" dirty="0" smtClean="0"/>
              <a:t>z posudku musí být zřejmé o jakou situaci se jedná</a:t>
            </a:r>
          </a:p>
          <a:p>
            <a:r>
              <a:rPr lang="cs-CZ" dirty="0" smtClean="0"/>
              <a:t>pokud nedostatečný – třeba zadat </a:t>
            </a:r>
            <a:r>
              <a:rPr lang="cs-CZ" dirty="0"/>
              <a:t>doplnění či zpřesnění závěrů </a:t>
            </a:r>
            <a:r>
              <a:rPr lang="cs-CZ" dirty="0" smtClean="0"/>
              <a:t>posudku nebo upřesnit zadání</a:t>
            </a:r>
          </a:p>
          <a:p>
            <a:r>
              <a:rPr lang="cs-CZ" dirty="0" smtClean="0"/>
              <a:t>v</a:t>
            </a:r>
            <a:r>
              <a:rPr lang="cs-CZ" dirty="0"/>
              <a:t> žádosti o posouzení zdravotní způsobilosti </a:t>
            </a:r>
            <a:r>
              <a:rPr lang="cs-CZ" dirty="0" smtClean="0"/>
              <a:t>zařazení </a:t>
            </a:r>
            <a:r>
              <a:rPr lang="cs-CZ" dirty="0"/>
              <a:t>na služební místo </a:t>
            </a:r>
            <a:r>
              <a:rPr lang="cs-CZ" i="1" dirty="0" smtClean="0"/>
              <a:t>odborný </a:t>
            </a:r>
            <a:r>
              <a:rPr lang="cs-CZ" i="1" dirty="0"/>
              <a:t>referent</a:t>
            </a:r>
            <a:r>
              <a:rPr lang="cs-CZ" dirty="0"/>
              <a:t>, </a:t>
            </a:r>
            <a:r>
              <a:rPr lang="cs-CZ" dirty="0" smtClean="0"/>
              <a:t>jako </a:t>
            </a:r>
            <a:r>
              <a:rPr lang="cs-CZ" dirty="0"/>
              <a:t>druh a režim výkonu služby </a:t>
            </a:r>
            <a:r>
              <a:rPr lang="cs-CZ" i="1" dirty="0"/>
              <a:t>práce s PC (administrativní a odborná činnost), jednosměnný režim, kontrolní činnost, občasná práce v terénu, komunikace s daňovými </a:t>
            </a:r>
            <a:r>
              <a:rPr lang="cs-CZ" i="1" dirty="0" smtClean="0"/>
              <a:t>subjekty</a:t>
            </a:r>
          </a:p>
          <a:p>
            <a:r>
              <a:rPr lang="cs-CZ" dirty="0" smtClean="0"/>
              <a:t>posuzována </a:t>
            </a:r>
            <a:r>
              <a:rPr lang="cs-CZ" dirty="0"/>
              <a:t>právě k uvedenému služebnímu zařazení a druhu a režimu služby</a:t>
            </a:r>
          </a:p>
        </p:txBody>
      </p:sp>
    </p:spTree>
    <p:extLst>
      <p:ext uri="{BB962C8B-B14F-4D97-AF65-F5344CB8AC3E}">
        <p14:creationId xmlns:p14="http://schemas.microsoft.com/office/powerpoint/2010/main" val="4939059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Skončení služebního poměru rozhodnutím služebního orgánu (§ 72)</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a:t>posouzení </a:t>
            </a:r>
            <a:r>
              <a:rPr lang="cs-CZ" dirty="0" smtClean="0"/>
              <a:t>provedeno </a:t>
            </a:r>
            <a:r>
              <a:rPr lang="cs-CZ" dirty="0"/>
              <a:t>ve vztahu k vymezení </a:t>
            </a:r>
            <a:r>
              <a:rPr lang="cs-CZ" dirty="0" smtClean="0"/>
              <a:t>dosavadního </a:t>
            </a:r>
            <a:r>
              <a:rPr lang="cs-CZ" dirty="0"/>
              <a:t>služebního zařazení jako celku </a:t>
            </a:r>
            <a:r>
              <a:rPr lang="cs-CZ" dirty="0" smtClean="0"/>
              <a:t>-</a:t>
            </a:r>
            <a:r>
              <a:rPr lang="cs-CZ" dirty="0"/>
              <a:t> nelze </a:t>
            </a:r>
            <a:r>
              <a:rPr lang="cs-CZ" dirty="0" smtClean="0"/>
              <a:t>dovozovat</a:t>
            </a:r>
            <a:r>
              <a:rPr lang="cs-CZ" dirty="0"/>
              <a:t>, že </a:t>
            </a:r>
            <a:r>
              <a:rPr lang="cs-CZ" dirty="0" smtClean="0"/>
              <a:t>pozbyla zdravotní způsobilost</a:t>
            </a:r>
            <a:r>
              <a:rPr lang="cs-CZ" dirty="0"/>
              <a:t>  ke všem uvedeným činnostem </a:t>
            </a:r>
            <a:r>
              <a:rPr lang="cs-CZ" dirty="0" smtClean="0"/>
              <a:t>i</a:t>
            </a:r>
            <a:r>
              <a:rPr lang="cs-CZ" dirty="0"/>
              <a:t> ke každé jednotlivé činnosti </a:t>
            </a:r>
            <a:r>
              <a:rPr lang="cs-CZ" dirty="0" smtClean="0"/>
              <a:t>zvlášť</a:t>
            </a:r>
          </a:p>
          <a:p>
            <a:r>
              <a:rPr lang="cs-CZ" dirty="0" smtClean="0"/>
              <a:t>není podstatné, že jde jen o I. kategorii - </a:t>
            </a:r>
            <a:r>
              <a:rPr lang="cs-CZ" dirty="0"/>
              <a:t>nemusí být </a:t>
            </a:r>
            <a:r>
              <a:rPr lang="cs-CZ" dirty="0" smtClean="0"/>
              <a:t>totožná kombinace </a:t>
            </a:r>
            <a:r>
              <a:rPr lang="cs-CZ" dirty="0"/>
              <a:t>činností na různých služebních </a:t>
            </a:r>
            <a:r>
              <a:rPr lang="cs-CZ" dirty="0" smtClean="0"/>
              <a:t>místech a rozsah, </a:t>
            </a:r>
            <a:r>
              <a:rPr lang="cs-CZ" dirty="0"/>
              <a:t>v jakém jsou </a:t>
            </a:r>
            <a:r>
              <a:rPr lang="cs-CZ" dirty="0" smtClean="0"/>
              <a:t>vykonávány – například práce v terénu</a:t>
            </a:r>
          </a:p>
          <a:p>
            <a:r>
              <a:rPr lang="cs-CZ" dirty="0" smtClean="0"/>
              <a:t>není podstatné, že invalidní ve III. stupni – odlišný účel </a:t>
            </a:r>
            <a:r>
              <a:rPr lang="cs-CZ" dirty="0"/>
              <a:t>i </a:t>
            </a:r>
            <a:r>
              <a:rPr lang="cs-CZ" dirty="0" smtClean="0"/>
              <a:t>režim posuzování zdravotního stavu</a:t>
            </a:r>
            <a:endParaRPr lang="cs-CZ" dirty="0"/>
          </a:p>
        </p:txBody>
      </p:sp>
    </p:spTree>
    <p:extLst>
      <p:ext uri="{BB962C8B-B14F-4D97-AF65-F5344CB8AC3E}">
        <p14:creationId xmlns:p14="http://schemas.microsoft.com/office/powerpoint/2010/main" val="28256901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Skončení služebního poměru rozhodnutím služebního orgánu (§ 72)</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smtClean="0"/>
              <a:t>státní </a:t>
            </a:r>
            <a:r>
              <a:rPr lang="cs-CZ" dirty="0"/>
              <a:t>zaměstnanec </a:t>
            </a:r>
            <a:r>
              <a:rPr lang="cs-CZ" dirty="0" smtClean="0"/>
              <a:t>při</a:t>
            </a:r>
            <a:r>
              <a:rPr lang="cs-CZ" dirty="0"/>
              <a:t> přijetí do státní služby zařazen na služební místo u určitého služebního </a:t>
            </a:r>
            <a:r>
              <a:rPr lang="cs-CZ" dirty="0" smtClean="0"/>
              <a:t>úřadu</a:t>
            </a:r>
          </a:p>
          <a:p>
            <a:r>
              <a:rPr lang="cs-CZ" dirty="0" smtClean="0"/>
              <a:t>státní </a:t>
            </a:r>
            <a:r>
              <a:rPr lang="cs-CZ" dirty="0"/>
              <a:t>služba však </a:t>
            </a:r>
            <a:r>
              <a:rPr lang="cs-CZ" dirty="0" smtClean="0"/>
              <a:t>vztahem </a:t>
            </a:r>
            <a:r>
              <a:rPr lang="cs-CZ" dirty="0"/>
              <a:t>k </a:t>
            </a:r>
            <a:r>
              <a:rPr lang="cs-CZ" dirty="0" smtClean="0"/>
              <a:t>ČR - kompaktní </a:t>
            </a:r>
            <a:r>
              <a:rPr lang="cs-CZ" dirty="0"/>
              <a:t>systém státní služby ve správních úřadech s jednotnými pravidly a jednotným systémem </a:t>
            </a:r>
            <a:r>
              <a:rPr lang="cs-CZ" dirty="0" smtClean="0"/>
              <a:t>organizace </a:t>
            </a:r>
          </a:p>
          <a:p>
            <a:r>
              <a:rPr lang="cs-CZ" dirty="0" smtClean="0"/>
              <a:t>zaměstnavatelem </a:t>
            </a:r>
            <a:r>
              <a:rPr lang="cs-CZ" dirty="0"/>
              <a:t> v systému státní služby ve vztahu ke státnímu zaměstnanci </a:t>
            </a:r>
            <a:r>
              <a:rPr lang="cs-CZ" dirty="0" smtClean="0"/>
              <a:t>ČR, </a:t>
            </a:r>
            <a:r>
              <a:rPr lang="cs-CZ" dirty="0"/>
              <a:t>nikoli konkrétní služební </a:t>
            </a:r>
            <a:r>
              <a:rPr lang="cs-CZ" dirty="0" smtClean="0"/>
              <a:t>úřad</a:t>
            </a:r>
            <a:r>
              <a:rPr lang="cs-CZ" dirty="0"/>
              <a:t> </a:t>
            </a:r>
            <a:r>
              <a:rPr lang="cs-CZ" dirty="0" smtClean="0"/>
              <a:t>(odlišně pro účely nemocenského pojištění – každý služební úřad zaměstnavatelem s ohledem na zvláštní úpravu – rozsudek NSS z 8. 10. 2021, čj. </a:t>
            </a:r>
            <a:r>
              <a:rPr lang="cs-CZ" dirty="0"/>
              <a:t>3 </a:t>
            </a:r>
            <a:r>
              <a:rPr lang="cs-CZ" dirty="0" err="1"/>
              <a:t>Ads</a:t>
            </a:r>
            <a:r>
              <a:rPr lang="cs-CZ" dirty="0"/>
              <a:t> </a:t>
            </a:r>
            <a:r>
              <a:rPr lang="cs-CZ" dirty="0" smtClean="0"/>
              <a:t>6/2021-32, č. 4297/2022 Sb. NSS, Hana Š. proti ČSSZ)</a:t>
            </a:r>
            <a:endParaRPr lang="cs-CZ" dirty="0"/>
          </a:p>
        </p:txBody>
      </p:sp>
    </p:spTree>
    <p:extLst>
      <p:ext uri="{BB962C8B-B14F-4D97-AF65-F5344CB8AC3E}">
        <p14:creationId xmlns:p14="http://schemas.microsoft.com/office/powerpoint/2010/main" val="39102501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Skončení služebního poměru rozhodnutím služebního orgánu (§ 72)</a:t>
            </a:r>
            <a:endParaRPr lang="cs-CZ" dirty="0"/>
          </a:p>
        </p:txBody>
      </p:sp>
      <p:sp>
        <p:nvSpPr>
          <p:cNvPr id="3" name="Zástupný symbol pro obsah 2"/>
          <p:cNvSpPr>
            <a:spLocks noGrp="1"/>
          </p:cNvSpPr>
          <p:nvPr>
            <p:ph sz="quarter" idx="1"/>
          </p:nvPr>
        </p:nvSpPr>
        <p:spPr/>
        <p:txBody>
          <a:bodyPr>
            <a:normAutofit/>
          </a:bodyPr>
          <a:lstStyle/>
          <a:p>
            <a:r>
              <a:rPr lang="cs-CZ" dirty="0" smtClean="0"/>
              <a:t>posouzení</a:t>
            </a:r>
            <a:r>
              <a:rPr lang="cs-CZ" dirty="0"/>
              <a:t>, zda pro státního zaměstnance, který má být převeden, není vhodné některé z volných míst u jiného služebního </a:t>
            </a:r>
            <a:r>
              <a:rPr lang="cs-CZ" dirty="0" smtClean="0"/>
              <a:t>úřadu </a:t>
            </a:r>
          </a:p>
          <a:p>
            <a:r>
              <a:rPr lang="cs-CZ" dirty="0"/>
              <a:t>potřeba nahlédnout do evidence volných služebních míst v Informačním systému o státní službě (</a:t>
            </a:r>
            <a:r>
              <a:rPr lang="cs-CZ" dirty="0" err="1"/>
              <a:t>ISoSS</a:t>
            </a:r>
            <a:r>
              <a:rPr lang="cs-CZ" dirty="0" smtClean="0"/>
              <a:t>) – s podklady vč. </a:t>
            </a:r>
            <a:r>
              <a:rPr lang="cs-CZ" dirty="0"/>
              <a:t>lustrací z </a:t>
            </a:r>
            <a:r>
              <a:rPr lang="cs-CZ" dirty="0" err="1"/>
              <a:t>ISoSS</a:t>
            </a:r>
            <a:r>
              <a:rPr lang="cs-CZ" dirty="0"/>
              <a:t> se může </a:t>
            </a:r>
            <a:r>
              <a:rPr lang="cs-CZ" dirty="0" smtClean="0"/>
              <a:t>účastník </a:t>
            </a:r>
            <a:r>
              <a:rPr lang="cs-CZ" dirty="0"/>
              <a:t>řízení seznámit a k vhodnosti některého z volných služebních míst se vyjádřit v souladu s § 36 odst. 3 </a:t>
            </a:r>
            <a:r>
              <a:rPr lang="cs-CZ" dirty="0" smtClean="0"/>
              <a:t>s. ř.</a:t>
            </a:r>
          </a:p>
        </p:txBody>
      </p:sp>
    </p:spTree>
    <p:extLst>
      <p:ext uri="{BB962C8B-B14F-4D97-AF65-F5344CB8AC3E}">
        <p14:creationId xmlns:p14="http://schemas.microsoft.com/office/powerpoint/2010/main" val="11575133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Skončení služebního poměru rozhodnutím služebního orgánu (§ 72)</a:t>
            </a:r>
            <a:endParaRPr lang="cs-CZ" dirty="0"/>
          </a:p>
        </p:txBody>
      </p:sp>
      <p:sp>
        <p:nvSpPr>
          <p:cNvPr id="3" name="Zástupný symbol pro obsah 2"/>
          <p:cNvSpPr>
            <a:spLocks noGrp="1"/>
          </p:cNvSpPr>
          <p:nvPr>
            <p:ph sz="quarter" idx="1"/>
          </p:nvPr>
        </p:nvSpPr>
        <p:spPr/>
        <p:txBody>
          <a:bodyPr>
            <a:normAutofit fontScale="92500"/>
          </a:bodyPr>
          <a:lstStyle/>
          <a:p>
            <a:r>
              <a:rPr lang="cs-CZ" dirty="0" smtClean="0"/>
              <a:t>odlišně pokud </a:t>
            </a:r>
            <a:r>
              <a:rPr lang="cs-CZ" dirty="0"/>
              <a:t>pozbyl zdravotní způsobilost pro výkon státní služby </a:t>
            </a:r>
            <a:r>
              <a:rPr lang="cs-CZ" dirty="0" smtClean="0"/>
              <a:t>obecně (na</a:t>
            </a:r>
            <a:r>
              <a:rPr lang="cs-CZ" dirty="0"/>
              <a:t> jakémkoli služebním </a:t>
            </a:r>
            <a:r>
              <a:rPr lang="cs-CZ" dirty="0" smtClean="0"/>
              <a:t>místě)</a:t>
            </a:r>
          </a:p>
          <a:p>
            <a:r>
              <a:rPr lang="cs-CZ" dirty="0" smtClean="0"/>
              <a:t>rozhodnutí </a:t>
            </a:r>
            <a:r>
              <a:rPr lang="cs-CZ" dirty="0"/>
              <a:t>služebního orgánu o skončení služebního poměru podle § 72 odst. 1 písm. </a:t>
            </a:r>
            <a:r>
              <a:rPr lang="cs-CZ" dirty="0" smtClean="0"/>
              <a:t>c) bez</a:t>
            </a:r>
            <a:r>
              <a:rPr lang="cs-CZ" dirty="0"/>
              <a:t> předchozího zařazení mimo </a:t>
            </a:r>
            <a:r>
              <a:rPr lang="cs-CZ" dirty="0" smtClean="0"/>
              <a:t>službu - </a:t>
            </a:r>
            <a:r>
              <a:rPr lang="cs-CZ" dirty="0"/>
              <a:t>přestal splňovat jiný předpoklad potřebný k výkonu služby </a:t>
            </a:r>
            <a:r>
              <a:rPr lang="cs-CZ" dirty="0" smtClean="0"/>
              <a:t>dle</a:t>
            </a:r>
            <a:r>
              <a:rPr lang="cs-CZ" dirty="0"/>
              <a:t> § 25 odst. 1 ve spojení s § 34 odst. 1 </a:t>
            </a:r>
            <a:endParaRPr lang="cs-CZ" dirty="0" smtClean="0"/>
          </a:p>
          <a:p>
            <a:r>
              <a:rPr lang="cs-CZ" dirty="0"/>
              <a:t>z</a:t>
            </a:r>
            <a:r>
              <a:rPr lang="cs-CZ" dirty="0" smtClean="0"/>
              <a:t>ařazení </a:t>
            </a:r>
            <a:r>
              <a:rPr lang="cs-CZ" dirty="0"/>
              <a:t>mimo službu </a:t>
            </a:r>
            <a:r>
              <a:rPr lang="cs-CZ" dirty="0" smtClean="0"/>
              <a:t>nemůže </a:t>
            </a:r>
            <a:r>
              <a:rPr lang="cs-CZ" dirty="0"/>
              <a:t>splnit sledovaný </a:t>
            </a:r>
            <a:r>
              <a:rPr lang="cs-CZ" dirty="0" smtClean="0"/>
              <a:t>účel - jiné </a:t>
            </a:r>
            <a:r>
              <a:rPr lang="cs-CZ" dirty="0"/>
              <a:t>vhodné místo s ohledem na pozbytí jednoho z předpokladů pro výkon státní služby neexistuje</a:t>
            </a:r>
            <a:endParaRPr lang="cs-CZ" dirty="0" smtClean="0"/>
          </a:p>
        </p:txBody>
      </p:sp>
    </p:spTree>
    <p:extLst>
      <p:ext uri="{BB962C8B-B14F-4D97-AF65-F5344CB8AC3E}">
        <p14:creationId xmlns:p14="http://schemas.microsoft.com/office/powerpoint/2010/main" val="40200779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Skončení služebního poměru ze zákona (§ 74)</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dirty="0" smtClean="0"/>
              <a:t>rozsudek NSS </a:t>
            </a:r>
            <a:r>
              <a:rPr lang="cs-CZ" dirty="0"/>
              <a:t>ze dne </a:t>
            </a:r>
            <a:r>
              <a:rPr lang="cs-CZ" dirty="0" smtClean="0"/>
              <a:t>12. 11. 2020</a:t>
            </a:r>
            <a:r>
              <a:rPr lang="pt-BR" dirty="0" smtClean="0"/>
              <a:t>, </a:t>
            </a:r>
            <a:r>
              <a:rPr lang="pt-BR" dirty="0"/>
              <a:t>čj. </a:t>
            </a:r>
            <a:r>
              <a:rPr lang="cs-CZ" dirty="0"/>
              <a:t>8 </a:t>
            </a:r>
            <a:r>
              <a:rPr lang="cs-CZ" dirty="0" err="1"/>
              <a:t>Ads</a:t>
            </a:r>
            <a:r>
              <a:rPr lang="cs-CZ" dirty="0"/>
              <a:t> </a:t>
            </a:r>
            <a:r>
              <a:rPr lang="cs-CZ" dirty="0" smtClean="0"/>
              <a:t>222/2020-46, č. 4116/2021 Sb. NSS, Pavel Š. </a:t>
            </a:r>
            <a:r>
              <a:rPr lang="cs-CZ" dirty="0"/>
              <a:t>proti </a:t>
            </a:r>
            <a:r>
              <a:rPr lang="cs-CZ" dirty="0" smtClean="0"/>
              <a:t>státnímu tajemníkovi v MZV</a:t>
            </a:r>
          </a:p>
          <a:p>
            <a:r>
              <a:rPr lang="cs-CZ" dirty="0" smtClean="0"/>
              <a:t>rozsudkem trestního soudu zaměstnanec </a:t>
            </a:r>
            <a:r>
              <a:rPr lang="cs-CZ" dirty="0"/>
              <a:t>uznán vinným přečinem ohrožení pod vlivem návykové </a:t>
            </a:r>
            <a:r>
              <a:rPr lang="cs-CZ" dirty="0" smtClean="0"/>
              <a:t>látky, zároveň soud </a:t>
            </a:r>
            <a:r>
              <a:rPr lang="cs-CZ" dirty="0"/>
              <a:t>rozhodl o upuštění od potrestání podle § 46 odst. 1 </a:t>
            </a:r>
            <a:r>
              <a:rPr lang="cs-CZ" dirty="0" err="1" smtClean="0"/>
              <a:t>tr</a:t>
            </a:r>
            <a:r>
              <a:rPr lang="cs-CZ" dirty="0" smtClean="0"/>
              <a:t>. zákoníku</a:t>
            </a:r>
          </a:p>
          <a:p>
            <a:r>
              <a:rPr lang="cs-CZ" dirty="0" smtClean="0"/>
              <a:t>státní tajemník zaměstnanci oznámil, že služební poměr podle § 74 odst. 1 písm. a) ze zákona zanikl</a:t>
            </a:r>
          </a:p>
          <a:p>
            <a:r>
              <a:rPr lang="cs-CZ" dirty="0" smtClean="0"/>
              <a:t>zaměstnanec se bránil zásahovou žalobou – bránění ve výkonu služby</a:t>
            </a:r>
          </a:p>
          <a:p>
            <a:r>
              <a:rPr lang="cs-CZ" dirty="0" smtClean="0"/>
              <a:t>MS v Praze vyhověl - na zaměstnance se hledí</a:t>
            </a:r>
            <a:r>
              <a:rPr lang="cs-CZ" dirty="0"/>
              <a:t>, jako kdyby nebyl </a:t>
            </a:r>
            <a:r>
              <a:rPr lang="cs-CZ" dirty="0" smtClean="0"/>
              <a:t>odsouzen - nastoupila </a:t>
            </a:r>
            <a:r>
              <a:rPr lang="cs-CZ" dirty="0"/>
              <a:t>fikce neodsouzení </a:t>
            </a:r>
            <a:r>
              <a:rPr lang="cs-CZ" dirty="0" smtClean="0"/>
              <a:t>(§ </a:t>
            </a:r>
            <a:r>
              <a:rPr lang="cs-CZ" dirty="0"/>
              <a:t>46 odst. 4 </a:t>
            </a:r>
            <a:r>
              <a:rPr lang="cs-CZ" dirty="0" err="1" smtClean="0"/>
              <a:t>tr</a:t>
            </a:r>
            <a:r>
              <a:rPr lang="cs-CZ" dirty="0" smtClean="0"/>
              <a:t>. zákoníku)</a:t>
            </a:r>
          </a:p>
        </p:txBody>
      </p:sp>
    </p:spTree>
    <p:extLst>
      <p:ext uri="{BB962C8B-B14F-4D97-AF65-F5344CB8AC3E}">
        <p14:creationId xmlns:p14="http://schemas.microsoft.com/office/powerpoint/2010/main" val="28206582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Skončení služebního poměru ze zákona (§ 74)</a:t>
            </a:r>
            <a:endParaRPr lang="cs-CZ" dirty="0"/>
          </a:p>
        </p:txBody>
      </p:sp>
      <p:sp>
        <p:nvSpPr>
          <p:cNvPr id="3" name="Zástupný symbol pro obsah 2"/>
          <p:cNvSpPr>
            <a:spLocks noGrp="1"/>
          </p:cNvSpPr>
          <p:nvPr>
            <p:ph sz="quarter" idx="1"/>
          </p:nvPr>
        </p:nvSpPr>
        <p:spPr/>
        <p:txBody>
          <a:bodyPr>
            <a:normAutofit fontScale="85000" lnSpcReduction="20000"/>
          </a:bodyPr>
          <a:lstStyle/>
          <a:p>
            <a:r>
              <a:rPr lang="cs-CZ" dirty="0" smtClean="0"/>
              <a:t>NSS: </a:t>
            </a:r>
            <a:r>
              <a:rPr lang="cs-CZ" dirty="0"/>
              <a:t>odsuzující </a:t>
            </a:r>
            <a:r>
              <a:rPr lang="cs-CZ" dirty="0" smtClean="0"/>
              <a:t>rozsudek = rozsudek</a:t>
            </a:r>
            <a:r>
              <a:rPr lang="cs-CZ" dirty="0"/>
              <a:t>, kterým byla ve výroku o vině vyslovena vina, </a:t>
            </a:r>
            <a:r>
              <a:rPr lang="cs-CZ" dirty="0" smtClean="0"/>
              <a:t>zahrnuje </a:t>
            </a:r>
            <a:r>
              <a:rPr lang="cs-CZ" dirty="0"/>
              <a:t>i rozsudky upouštějící od </a:t>
            </a:r>
            <a:r>
              <a:rPr lang="cs-CZ" dirty="0" smtClean="0"/>
              <a:t>potrestání</a:t>
            </a:r>
          </a:p>
          <a:p>
            <a:r>
              <a:rPr lang="cs-CZ" dirty="0"/>
              <a:t>fikce neodsouzení zmírňuje negativní společenské </a:t>
            </a:r>
            <a:r>
              <a:rPr lang="cs-CZ" dirty="0" smtClean="0"/>
              <a:t>dopady, nicméně fakt odsouzení není zrušen</a:t>
            </a:r>
          </a:p>
          <a:p>
            <a:r>
              <a:rPr lang="cs-CZ" dirty="0" smtClean="0"/>
              <a:t>rozdílná textace v § 25 odst. 3 (za</a:t>
            </a:r>
            <a:r>
              <a:rPr lang="cs-CZ" dirty="0"/>
              <a:t> bezúhonného se nepovažuje ten, kdo byl pravomocně odsouzen pro úmyslný trestný čin, pokud se na pachatele nehledí, jako by nebyl </a:t>
            </a:r>
            <a:r>
              <a:rPr lang="cs-CZ" dirty="0" smtClean="0"/>
              <a:t>odsouzen)</a:t>
            </a:r>
          </a:p>
          <a:p>
            <a:r>
              <a:rPr lang="cs-CZ" dirty="0" smtClean="0"/>
              <a:t>mohou být přísnější podmínky pro setrvání než pro přijetí</a:t>
            </a:r>
          </a:p>
          <a:p>
            <a:r>
              <a:rPr lang="cs-CZ" dirty="0" smtClean="0"/>
              <a:t>vedlo by k absurdnímu závěru, že by na tom byli hůře zaměstnanci, u kterých došlo k odklonu a přesto jim služební poměr zanikne podle § 74 odst. 1 písm. b)</a:t>
            </a:r>
          </a:p>
        </p:txBody>
      </p:sp>
    </p:spTree>
    <p:extLst>
      <p:ext uri="{BB962C8B-B14F-4D97-AF65-F5344CB8AC3E}">
        <p14:creationId xmlns:p14="http://schemas.microsoft.com/office/powerpoint/2010/main" val="2514084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Rozdíl mezi pracovním a služebním poměrem</a:t>
            </a:r>
          </a:p>
        </p:txBody>
      </p:sp>
      <p:sp>
        <p:nvSpPr>
          <p:cNvPr id="3" name="Zástupný symbol pro obsah 2"/>
          <p:cNvSpPr>
            <a:spLocks noGrp="1"/>
          </p:cNvSpPr>
          <p:nvPr>
            <p:ph sz="quarter" idx="1"/>
          </p:nvPr>
        </p:nvSpPr>
        <p:spPr/>
        <p:txBody>
          <a:bodyPr>
            <a:normAutofit fontScale="77500" lnSpcReduction="20000"/>
          </a:bodyPr>
          <a:lstStyle/>
          <a:p>
            <a:r>
              <a:rPr lang="cs-CZ" dirty="0"/>
              <a:t>musí postihnout zvláštní povahu "zaměstnavatele" jako primárního nositele veřejné </a:t>
            </a:r>
            <a:r>
              <a:rPr lang="cs-CZ" dirty="0" smtClean="0"/>
              <a:t>moci</a:t>
            </a:r>
          </a:p>
          <a:p>
            <a:r>
              <a:rPr lang="cs-CZ" dirty="0" smtClean="0"/>
              <a:t>potřeba </a:t>
            </a:r>
            <a:r>
              <a:rPr lang="cs-CZ" dirty="0"/>
              <a:t>pevného začlenění policisty do organismu veřejné moci a účast na jejím výkonu, </a:t>
            </a:r>
            <a:r>
              <a:rPr lang="cs-CZ" dirty="0" smtClean="0"/>
              <a:t>při </a:t>
            </a:r>
            <a:r>
              <a:rPr lang="cs-CZ" dirty="0"/>
              <a:t>výkonu státní správy - i tvorbu vůle </a:t>
            </a:r>
            <a:r>
              <a:rPr lang="cs-CZ" dirty="0" smtClean="0"/>
              <a:t>státu</a:t>
            </a:r>
          </a:p>
          <a:p>
            <a:r>
              <a:rPr lang="cs-CZ" dirty="0" smtClean="0"/>
              <a:t>nejde </a:t>
            </a:r>
            <a:r>
              <a:rPr lang="cs-CZ" dirty="0"/>
              <a:t>o modifikaci soukromoprávního pracovního poměru, ale u některých kategorií veřejných a zvláště státních zaměstnanců o specifický státně zaměstnanecký poměr veřejného </a:t>
            </a:r>
            <a:r>
              <a:rPr lang="cs-CZ" dirty="0" smtClean="0"/>
              <a:t>práva</a:t>
            </a:r>
          </a:p>
          <a:p>
            <a:r>
              <a:rPr lang="cs-CZ" dirty="0" smtClean="0"/>
              <a:t>ne </a:t>
            </a:r>
            <a:r>
              <a:rPr lang="cs-CZ" dirty="0"/>
              <a:t>každý vztah ke státu má </a:t>
            </a:r>
            <a:r>
              <a:rPr lang="cs-CZ" dirty="0" smtClean="0"/>
              <a:t>takovýto </a:t>
            </a:r>
            <a:r>
              <a:rPr lang="cs-CZ" dirty="0"/>
              <a:t>komplexní </a:t>
            </a:r>
            <a:r>
              <a:rPr lang="cs-CZ" dirty="0" smtClean="0"/>
              <a:t>charakter - vodítkem charakter </a:t>
            </a:r>
            <a:r>
              <a:rPr lang="cs-CZ" dirty="0"/>
              <a:t>právní </a:t>
            </a:r>
            <a:r>
              <a:rPr lang="cs-CZ" dirty="0" smtClean="0"/>
              <a:t>úpravy - tam</a:t>
            </a:r>
            <a:r>
              <a:rPr lang="cs-CZ" dirty="0"/>
              <a:t>, kde je užití </a:t>
            </a:r>
            <a:r>
              <a:rPr lang="cs-CZ" dirty="0" smtClean="0"/>
              <a:t>ZP vůbec </a:t>
            </a:r>
            <a:r>
              <a:rPr lang="cs-CZ" dirty="0"/>
              <a:t>anebo z převážné části vyloučeno a úprava služebního poměru má kodexový charakter, půjde o poměr </a:t>
            </a:r>
            <a:r>
              <a:rPr lang="cs-CZ" dirty="0" smtClean="0"/>
              <a:t>veřejnoprávní</a:t>
            </a:r>
          </a:p>
          <a:p>
            <a:r>
              <a:rPr lang="cs-CZ" dirty="0" smtClean="0"/>
              <a:t>další argumentace poukazovala na tehdejší restriktivní judikaturu ESLP ohledně civilních práv podle čl. 6 odst. 1 Úmluvy – aktuálně však překonáno, což ale nemá vliv na veřejnoprávní nebo soukromoprávní povahu podle </a:t>
            </a:r>
            <a:r>
              <a:rPr lang="cs-CZ" smtClean="0"/>
              <a:t>českého práva</a:t>
            </a:r>
            <a:endParaRPr lang="cs-CZ" dirty="0"/>
          </a:p>
        </p:txBody>
      </p:sp>
    </p:spTree>
    <p:extLst>
      <p:ext uri="{BB962C8B-B14F-4D97-AF65-F5344CB8AC3E}">
        <p14:creationId xmlns:p14="http://schemas.microsoft.com/office/powerpoint/2010/main" val="368368431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Skončení služebního poměru ze zákona (§ 74)</a:t>
            </a:r>
            <a:endParaRPr lang="cs-CZ" dirty="0"/>
          </a:p>
        </p:txBody>
      </p:sp>
      <p:sp>
        <p:nvSpPr>
          <p:cNvPr id="3" name="Zástupný symbol pro obsah 2"/>
          <p:cNvSpPr>
            <a:spLocks noGrp="1"/>
          </p:cNvSpPr>
          <p:nvPr>
            <p:ph sz="quarter" idx="1"/>
          </p:nvPr>
        </p:nvSpPr>
        <p:spPr/>
        <p:txBody>
          <a:bodyPr>
            <a:normAutofit fontScale="85000" lnSpcReduction="10000"/>
          </a:bodyPr>
          <a:lstStyle/>
          <a:p>
            <a:r>
              <a:rPr lang="cs-CZ" dirty="0" smtClean="0"/>
              <a:t>přenositelné závěry z rozsudku NSS </a:t>
            </a:r>
            <a:r>
              <a:rPr lang="cs-CZ" dirty="0"/>
              <a:t>ze dne </a:t>
            </a:r>
            <a:r>
              <a:rPr lang="pt-BR" dirty="0"/>
              <a:t>14. 9. 2016, čj. 10 As 61/2015-69</a:t>
            </a:r>
            <a:r>
              <a:rPr lang="cs-CZ" dirty="0" smtClean="0"/>
              <a:t>, č. 3496/2016 Sb. NSS, </a:t>
            </a:r>
            <a:r>
              <a:rPr lang="cs-CZ" dirty="0"/>
              <a:t>Robert K. proti Policejnímu prezidentovi o propuštění ze služebního poměru - prezidentem udělená amnestie nic nemění na konstatování pachatelovy viny (spáchal konkrétní trestný čin) - nemá sama o sobě dopad do minulosti a do jiných právních odvětví, pokud zvláštní právní předpisy takový dopad </a:t>
            </a:r>
            <a:r>
              <a:rPr lang="cs-CZ" dirty="0" smtClean="0"/>
              <a:t>nestanoví</a:t>
            </a:r>
          </a:p>
          <a:p>
            <a:r>
              <a:rPr lang="cs-CZ" dirty="0" smtClean="0"/>
              <a:t>účinky zmírnění nastávají pouze do budoucna – zaměstnanec se může znovu o místo státního zaměstnance ucházet, neboť splňuje podmínky § 25</a:t>
            </a:r>
          </a:p>
          <a:p>
            <a:r>
              <a:rPr lang="cs-CZ" dirty="0" smtClean="0"/>
              <a:t>shodně rozsudek NSS z 4. 2. 2021, čj. 1 </a:t>
            </a:r>
            <a:r>
              <a:rPr lang="cs-CZ" dirty="0" err="1"/>
              <a:t>Ads</a:t>
            </a:r>
            <a:r>
              <a:rPr lang="cs-CZ" dirty="0"/>
              <a:t> 477/2020- 36</a:t>
            </a:r>
            <a:endParaRPr lang="cs-CZ" dirty="0" smtClean="0"/>
          </a:p>
        </p:txBody>
      </p:sp>
    </p:spTree>
    <p:extLst>
      <p:ext uri="{BB962C8B-B14F-4D97-AF65-F5344CB8AC3E}">
        <p14:creationId xmlns:p14="http://schemas.microsoft.com/office/powerpoint/2010/main" val="250055293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státních zaměstnanců (§ 79)</a:t>
            </a:r>
            <a:endParaRPr lang="cs-CZ" dirty="0"/>
          </a:p>
        </p:txBody>
      </p:sp>
      <p:sp>
        <p:nvSpPr>
          <p:cNvPr id="3" name="Zástupný symbol pro obsah 2"/>
          <p:cNvSpPr>
            <a:spLocks noGrp="1"/>
          </p:cNvSpPr>
          <p:nvPr>
            <p:ph sz="quarter" idx="1"/>
          </p:nvPr>
        </p:nvSpPr>
        <p:spPr/>
        <p:txBody>
          <a:bodyPr>
            <a:normAutofit fontScale="85000" lnSpcReduction="10000"/>
          </a:bodyPr>
          <a:lstStyle/>
          <a:p>
            <a:r>
              <a:rPr lang="cs-CZ" dirty="0" smtClean="0"/>
              <a:t>rozsudek NSS z 16. 12. 2020, čj. </a:t>
            </a:r>
            <a:r>
              <a:rPr lang="cs-CZ" dirty="0"/>
              <a:t>1 </a:t>
            </a:r>
            <a:r>
              <a:rPr lang="cs-CZ" dirty="0" err="1"/>
              <a:t>Ads</a:t>
            </a:r>
            <a:r>
              <a:rPr lang="cs-CZ" dirty="0"/>
              <a:t> </a:t>
            </a:r>
            <a:r>
              <a:rPr lang="cs-CZ" dirty="0" smtClean="0"/>
              <a:t>290/2020- 26, Ing</a:t>
            </a:r>
            <a:r>
              <a:rPr lang="cs-CZ" dirty="0"/>
              <a:t>. G. </a:t>
            </a:r>
            <a:r>
              <a:rPr lang="cs-CZ" dirty="0" smtClean="0"/>
              <a:t>R proti GFŘ (chybné označení žalovaného)</a:t>
            </a:r>
          </a:p>
          <a:p>
            <a:r>
              <a:rPr lang="cs-CZ" dirty="0" smtClean="0"/>
              <a:t>rozhodnutím </a:t>
            </a:r>
            <a:r>
              <a:rPr lang="cs-CZ" dirty="0"/>
              <a:t>s účinností od 1. 1. 2020 </a:t>
            </a:r>
            <a:r>
              <a:rPr lang="cs-CZ" dirty="0" smtClean="0"/>
              <a:t>zaměstnankyně zařazena </a:t>
            </a:r>
            <a:r>
              <a:rPr lang="cs-CZ" dirty="0"/>
              <a:t>do 10. platové </a:t>
            </a:r>
            <a:r>
              <a:rPr lang="cs-CZ" dirty="0" smtClean="0"/>
              <a:t>třídy (původně 11. platová třída) a </a:t>
            </a:r>
            <a:r>
              <a:rPr lang="cs-CZ" dirty="0"/>
              <a:t>odebrán příplatek za </a:t>
            </a:r>
            <a:r>
              <a:rPr lang="cs-CZ" dirty="0" smtClean="0"/>
              <a:t>vedení</a:t>
            </a:r>
          </a:p>
          <a:p>
            <a:r>
              <a:rPr lang="cs-CZ" dirty="0" smtClean="0"/>
              <a:t>v</a:t>
            </a:r>
            <a:r>
              <a:rPr lang="cs-CZ" dirty="0"/>
              <a:t> důsledku systemizace účinné od 1. 1. 2020 došlo k zániku oddělení kontrolní II, přejmenování oddělení kontrolní III na oddělení kontrolní II a zařazení </a:t>
            </a:r>
            <a:r>
              <a:rPr lang="cs-CZ" dirty="0" smtClean="0"/>
              <a:t>zaměstnankyně </a:t>
            </a:r>
            <a:r>
              <a:rPr lang="cs-CZ" dirty="0"/>
              <a:t>na toto </a:t>
            </a:r>
            <a:r>
              <a:rPr lang="cs-CZ" dirty="0" smtClean="0"/>
              <a:t>oddělení, došlo ke </a:t>
            </a:r>
            <a:r>
              <a:rPr lang="cs-CZ" dirty="0"/>
              <a:t>změně platové třídy na </a:t>
            </a:r>
            <a:r>
              <a:rPr lang="cs-CZ" dirty="0" smtClean="0"/>
              <a:t>daném systemizovaném </a:t>
            </a:r>
            <a:r>
              <a:rPr lang="cs-CZ" dirty="0"/>
              <a:t>služebním místě </a:t>
            </a:r>
            <a:endParaRPr lang="cs-CZ" dirty="0" smtClean="0"/>
          </a:p>
          <a:p>
            <a:r>
              <a:rPr lang="cs-CZ" dirty="0" smtClean="0"/>
              <a:t>její služební místo označeno stále stejně, </a:t>
            </a:r>
            <a:r>
              <a:rPr lang="cs-CZ" dirty="0"/>
              <a:t>vykonává </a:t>
            </a:r>
            <a:r>
              <a:rPr lang="cs-CZ" dirty="0" smtClean="0"/>
              <a:t>stejnou </a:t>
            </a:r>
            <a:r>
              <a:rPr lang="cs-CZ" dirty="0"/>
              <a:t>činnosti jako </a:t>
            </a:r>
            <a:r>
              <a:rPr lang="cs-CZ" dirty="0" smtClean="0"/>
              <a:t>doposud, kromě zastupování</a:t>
            </a:r>
          </a:p>
        </p:txBody>
      </p:sp>
    </p:spTree>
    <p:extLst>
      <p:ext uri="{BB962C8B-B14F-4D97-AF65-F5344CB8AC3E}">
        <p14:creationId xmlns:p14="http://schemas.microsoft.com/office/powerpoint/2010/main" val="151643492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státních zaměstnanců (§ 79)</a:t>
            </a:r>
            <a:endParaRPr lang="cs-CZ" dirty="0"/>
          </a:p>
        </p:txBody>
      </p:sp>
      <p:sp>
        <p:nvSpPr>
          <p:cNvPr id="3" name="Zástupný symbol pro obsah 2"/>
          <p:cNvSpPr>
            <a:spLocks noGrp="1"/>
          </p:cNvSpPr>
          <p:nvPr>
            <p:ph sz="quarter" idx="1"/>
          </p:nvPr>
        </p:nvSpPr>
        <p:spPr/>
        <p:txBody>
          <a:bodyPr>
            <a:normAutofit fontScale="85000" lnSpcReduction="10000"/>
          </a:bodyPr>
          <a:lstStyle/>
          <a:p>
            <a:r>
              <a:rPr lang="cs-CZ" dirty="0" smtClean="0"/>
              <a:t>NSS: klíčový </a:t>
            </a:r>
            <a:r>
              <a:rPr lang="cs-CZ" dirty="0"/>
              <a:t>§ 79 odst. 2 písm. e) </a:t>
            </a:r>
            <a:r>
              <a:rPr lang="cs-CZ" dirty="0" smtClean="0"/>
              <a:t>mj.: </a:t>
            </a:r>
            <a:r>
              <a:rPr lang="cs-CZ" i="1" dirty="0" smtClean="0"/>
              <a:t>změnu </a:t>
            </a:r>
            <a:r>
              <a:rPr lang="cs-CZ" i="1" dirty="0"/>
              <a:t>služebního místa spojenou se snížením platové třídy lze </a:t>
            </a:r>
            <a:r>
              <a:rPr lang="cs-CZ" b="1" i="1" dirty="0"/>
              <a:t>bez souhlasu</a:t>
            </a:r>
            <a:r>
              <a:rPr lang="cs-CZ" i="1" dirty="0"/>
              <a:t> státního zaměstnance provést </a:t>
            </a:r>
            <a:r>
              <a:rPr lang="cs-CZ" b="1" i="1" dirty="0"/>
              <a:t>jen v případech stanovených tímto zákonem nebo na základě zákona</a:t>
            </a:r>
            <a:r>
              <a:rPr lang="cs-CZ" i="1" dirty="0"/>
              <a:t>, kterým se mění působnost služebního </a:t>
            </a:r>
            <a:r>
              <a:rPr lang="cs-CZ" i="1" dirty="0" smtClean="0"/>
              <a:t>úřadu</a:t>
            </a:r>
          </a:p>
          <a:p>
            <a:r>
              <a:rPr lang="cs-CZ" dirty="0" smtClean="0"/>
              <a:t>v návaznosti na systemizaci lze podle </a:t>
            </a:r>
            <a:r>
              <a:rPr lang="cs-CZ" dirty="0"/>
              <a:t>§ 61 odst. 1 písm. c) </a:t>
            </a:r>
            <a:r>
              <a:rPr lang="cs-CZ" dirty="0" smtClean="0"/>
              <a:t>zaměstnance převést na jiné místo</a:t>
            </a:r>
          </a:p>
          <a:p>
            <a:r>
              <a:rPr lang="cs-CZ" dirty="0"/>
              <a:t>převedení na jiné služební místo, spojené se snížením platové třídy, lze bez souhlasu státního zaměstnance provést pouze v důsledku zrušení jeho služebního místa z důvodu změny systemizace, nikoliv toliko pro změnu služebního místa, nejde-li o situaci stanovenou výslovně zákonem</a:t>
            </a:r>
          </a:p>
        </p:txBody>
      </p:sp>
    </p:spTree>
    <p:extLst>
      <p:ext uri="{BB962C8B-B14F-4D97-AF65-F5344CB8AC3E}">
        <p14:creationId xmlns:p14="http://schemas.microsoft.com/office/powerpoint/2010/main" val="239988016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státních zaměstnanců (§ 79)</a:t>
            </a:r>
            <a:endParaRPr lang="cs-CZ" dirty="0"/>
          </a:p>
        </p:txBody>
      </p:sp>
      <p:sp>
        <p:nvSpPr>
          <p:cNvPr id="3" name="Zástupný symbol pro obsah 2"/>
          <p:cNvSpPr>
            <a:spLocks noGrp="1"/>
          </p:cNvSpPr>
          <p:nvPr>
            <p:ph sz="quarter" idx="1"/>
          </p:nvPr>
        </p:nvSpPr>
        <p:spPr/>
        <p:txBody>
          <a:bodyPr>
            <a:normAutofit fontScale="92500"/>
          </a:bodyPr>
          <a:lstStyle/>
          <a:p>
            <a:r>
              <a:rPr lang="cs-CZ" dirty="0" smtClean="0"/>
              <a:t>služební </a:t>
            </a:r>
            <a:r>
              <a:rPr lang="cs-CZ" dirty="0"/>
              <a:t>místo </a:t>
            </a:r>
            <a:r>
              <a:rPr lang="cs-CZ" dirty="0" smtClean="0"/>
              <a:t>nebylo </a:t>
            </a:r>
            <a:r>
              <a:rPr lang="cs-CZ" dirty="0"/>
              <a:t>zrušeno, ale pouze </a:t>
            </a:r>
            <a:r>
              <a:rPr lang="cs-CZ" dirty="0" smtClean="0"/>
              <a:t>změněno – služební zákon nezná</a:t>
            </a:r>
          </a:p>
          <a:p>
            <a:r>
              <a:rPr lang="cs-CZ" dirty="0" smtClean="0"/>
              <a:t>systemizací lze  </a:t>
            </a:r>
            <a:r>
              <a:rPr lang="cs-CZ" dirty="0"/>
              <a:t>zrušit služební místa a převést zaměstnance na jiná místa dle § 61 odst. 1 písm. c) </a:t>
            </a:r>
            <a:r>
              <a:rPr lang="cs-CZ" dirty="0" smtClean="0"/>
              <a:t>či změnit služební místa </a:t>
            </a:r>
            <a:r>
              <a:rPr lang="cs-CZ" dirty="0"/>
              <a:t>a zařazení zaměstnanců na ně dle § 49 téhož zákona – </a:t>
            </a:r>
            <a:r>
              <a:rPr lang="cs-CZ" dirty="0" smtClean="0"/>
              <a:t>jen však s jejich </a:t>
            </a:r>
            <a:r>
              <a:rPr lang="cs-CZ" dirty="0"/>
              <a:t>souhlasem, nestanoví-li zákon jinak. Samotnou </a:t>
            </a:r>
            <a:r>
              <a:rPr lang="cs-CZ" dirty="0" smtClean="0"/>
              <a:t>systemizaci, </a:t>
            </a:r>
            <a:r>
              <a:rPr lang="cs-CZ" dirty="0"/>
              <a:t>která se netýká konkrétních státních zaměstnanců, nelze považovat za zákonem předvídaný případ pro změnu služebního místa bez souhlasu státního </a:t>
            </a:r>
            <a:r>
              <a:rPr lang="cs-CZ" dirty="0" smtClean="0"/>
              <a:t>zaměstnance</a:t>
            </a:r>
          </a:p>
        </p:txBody>
      </p:sp>
    </p:spTree>
    <p:extLst>
      <p:ext uri="{BB962C8B-B14F-4D97-AF65-F5344CB8AC3E}">
        <p14:creationId xmlns:p14="http://schemas.microsoft.com/office/powerpoint/2010/main" val="216293453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státních zaměstnanců (§ 79)</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t>pokud žalovaný tvrdí, že služební </a:t>
            </a:r>
            <a:r>
              <a:rPr lang="cs-CZ" dirty="0"/>
              <a:t>místo, na které byla </a:t>
            </a:r>
            <a:r>
              <a:rPr lang="cs-CZ" dirty="0" smtClean="0"/>
              <a:t>zaměstnankyně </a:t>
            </a:r>
            <a:r>
              <a:rPr lang="cs-CZ" dirty="0"/>
              <a:t>jmenována, neodmyslitelně souviselo i s výkonem služby zástupce vedoucího (představeného</a:t>
            </a:r>
            <a:r>
              <a:rPr lang="cs-CZ" dirty="0" smtClean="0"/>
              <a:t>) - </a:t>
            </a:r>
            <a:r>
              <a:rPr lang="cs-CZ" dirty="0"/>
              <a:t>mělo dojít k zániku tohoto místa, nikoliv pouze k jeho změně související se snížením platové </a:t>
            </a:r>
            <a:r>
              <a:rPr lang="cs-CZ" dirty="0" smtClean="0"/>
              <a:t>třídy</a:t>
            </a:r>
          </a:p>
          <a:p>
            <a:r>
              <a:rPr lang="cs-CZ" dirty="0" smtClean="0"/>
              <a:t>systemizací může </a:t>
            </a:r>
            <a:r>
              <a:rPr lang="cs-CZ" dirty="0"/>
              <a:t>dojít k redukci počtu služebních míst klasifikovaných platovou </a:t>
            </a:r>
            <a:r>
              <a:rPr lang="cs-CZ" dirty="0" smtClean="0"/>
              <a:t>třídou - nehovoří </a:t>
            </a:r>
            <a:r>
              <a:rPr lang="cs-CZ" dirty="0"/>
              <a:t>o tom, že lze státního zaměstnance převést (zařadit) na změněné služební místo bez jeho souhlasu</a:t>
            </a:r>
            <a:endParaRPr lang="cs-CZ" dirty="0" smtClean="0"/>
          </a:p>
        </p:txBody>
      </p:sp>
    </p:spTree>
    <p:extLst>
      <p:ext uri="{BB962C8B-B14F-4D97-AF65-F5344CB8AC3E}">
        <p14:creationId xmlns:p14="http://schemas.microsoft.com/office/powerpoint/2010/main" val="331956359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Kárné provinění (§ 88)</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dirty="0" smtClean="0"/>
              <a:t>rozsudek NSS z 28. 6. 2022, čj</a:t>
            </a:r>
            <a:r>
              <a:rPr lang="cs-CZ" dirty="0"/>
              <a:t>. </a:t>
            </a:r>
            <a:r>
              <a:rPr lang="cs-CZ" dirty="0" smtClean="0"/>
              <a:t>4 </a:t>
            </a:r>
            <a:r>
              <a:rPr lang="cs-CZ" dirty="0" err="1"/>
              <a:t>Ads</a:t>
            </a:r>
            <a:r>
              <a:rPr lang="cs-CZ" dirty="0"/>
              <a:t> </a:t>
            </a:r>
            <a:r>
              <a:rPr lang="cs-CZ" dirty="0" smtClean="0"/>
              <a:t>440/2021-105, Aleš P</a:t>
            </a:r>
            <a:r>
              <a:rPr lang="cs-CZ" dirty="0"/>
              <a:t>. </a:t>
            </a:r>
            <a:r>
              <a:rPr lang="cs-CZ" dirty="0" smtClean="0"/>
              <a:t>proti MV, </a:t>
            </a:r>
            <a:r>
              <a:rPr lang="cs-CZ" dirty="0"/>
              <a:t>Kárná komise II. </a:t>
            </a:r>
            <a:r>
              <a:rPr lang="cs-CZ" dirty="0" smtClean="0"/>
              <a:t>stupně</a:t>
            </a:r>
          </a:p>
          <a:p>
            <a:r>
              <a:rPr lang="cs-CZ" dirty="0" smtClean="0"/>
              <a:t>kárné provinění spočívající zejména v dlouhodobé neomluvené absenci na pracovišti, vulgaritách vůči dalším zaměstnancům a nedůvodném setrvávání na pracovišti mimo pracovní dobu – propuštění ze služebního poměru</a:t>
            </a:r>
          </a:p>
          <a:p>
            <a:r>
              <a:rPr lang="cs-CZ" dirty="0" smtClean="0"/>
              <a:t>NSS: </a:t>
            </a:r>
            <a:r>
              <a:rPr lang="cs-CZ" dirty="0"/>
              <a:t>s</a:t>
            </a:r>
            <a:r>
              <a:rPr lang="cs-CZ" dirty="0" smtClean="0"/>
              <a:t>právní </a:t>
            </a:r>
            <a:r>
              <a:rPr lang="cs-CZ" dirty="0"/>
              <a:t>soudy se </a:t>
            </a:r>
            <a:r>
              <a:rPr lang="cs-CZ" dirty="0" smtClean="0"/>
              <a:t>nemohou zabývat okruhem </a:t>
            </a:r>
            <a:r>
              <a:rPr lang="cs-CZ" dirty="0"/>
              <a:t>námitek </a:t>
            </a:r>
            <a:r>
              <a:rPr lang="cs-CZ" dirty="0" smtClean="0"/>
              <a:t>ohledně tvrzené nezákonnosti </a:t>
            </a:r>
            <a:r>
              <a:rPr lang="cs-CZ" dirty="0"/>
              <a:t>převedení </a:t>
            </a:r>
            <a:r>
              <a:rPr lang="cs-CZ" dirty="0" smtClean="0"/>
              <a:t>na </a:t>
            </a:r>
            <a:r>
              <a:rPr lang="cs-CZ" dirty="0"/>
              <a:t>jiné služební místo, </a:t>
            </a:r>
            <a:r>
              <a:rPr lang="cs-CZ" dirty="0" smtClean="0"/>
              <a:t>jeho nevhodnosti z</a:t>
            </a:r>
            <a:r>
              <a:rPr lang="cs-CZ" dirty="0"/>
              <a:t> důvodu jeho zdravotního stavu a </a:t>
            </a:r>
            <a:r>
              <a:rPr lang="cs-CZ" dirty="0" smtClean="0"/>
              <a:t>dalších okolností</a:t>
            </a:r>
            <a:r>
              <a:rPr lang="cs-CZ" dirty="0"/>
              <a:t>, </a:t>
            </a:r>
            <a:r>
              <a:rPr lang="cs-CZ" dirty="0" smtClean="0"/>
              <a:t>vč. </a:t>
            </a:r>
            <a:r>
              <a:rPr lang="cs-CZ" dirty="0"/>
              <a:t>pracovně lékařských </a:t>
            </a:r>
            <a:r>
              <a:rPr lang="cs-CZ" dirty="0" smtClean="0"/>
              <a:t>prohlídek - pravomocně </a:t>
            </a:r>
            <a:r>
              <a:rPr lang="cs-CZ" dirty="0"/>
              <a:t>rozhodnuto služebním orgánem </a:t>
            </a:r>
            <a:endParaRPr lang="cs-CZ" dirty="0" smtClean="0"/>
          </a:p>
          <a:p>
            <a:r>
              <a:rPr lang="cs-CZ" dirty="0"/>
              <a:t>dle § 75 odst. 2 s. ř. s. soud v řízení o žalobě proti rozhodnutí správního orgánu může zkoumat zákonnost pouze takových podkladových </a:t>
            </a:r>
            <a:r>
              <a:rPr lang="cs-CZ" dirty="0" smtClean="0"/>
              <a:t>aktů, </a:t>
            </a:r>
            <a:r>
              <a:rPr lang="cs-CZ" dirty="0"/>
              <a:t>proti kterým nelze brojit samostatnou žalobou</a:t>
            </a:r>
          </a:p>
        </p:txBody>
      </p:sp>
    </p:spTree>
    <p:extLst>
      <p:ext uri="{BB962C8B-B14F-4D97-AF65-F5344CB8AC3E}">
        <p14:creationId xmlns:p14="http://schemas.microsoft.com/office/powerpoint/2010/main" val="32080391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Kárné provinění (§ 88)</a:t>
            </a:r>
            <a:endParaRPr lang="cs-CZ" dirty="0"/>
          </a:p>
        </p:txBody>
      </p:sp>
      <p:sp>
        <p:nvSpPr>
          <p:cNvPr id="3" name="Zástupný symbol pro obsah 2"/>
          <p:cNvSpPr>
            <a:spLocks noGrp="1"/>
          </p:cNvSpPr>
          <p:nvPr>
            <p:ph sz="quarter" idx="1"/>
          </p:nvPr>
        </p:nvSpPr>
        <p:spPr/>
        <p:txBody>
          <a:bodyPr>
            <a:normAutofit fontScale="92500"/>
          </a:bodyPr>
          <a:lstStyle/>
          <a:p>
            <a:r>
              <a:rPr lang="cs-CZ" dirty="0" smtClean="0"/>
              <a:t>námitky nemohou směřovat k jiným sporům ze služebního poměru, než které jsou předmětem kárného řízení (např. spory </a:t>
            </a:r>
            <a:r>
              <a:rPr lang="cs-CZ" dirty="0"/>
              <a:t>o </a:t>
            </a:r>
            <a:r>
              <a:rPr lang="cs-CZ" dirty="0" smtClean="0"/>
              <a:t>sabotáž </a:t>
            </a:r>
            <a:r>
              <a:rPr lang="cs-CZ" dirty="0"/>
              <a:t>programu migračních </a:t>
            </a:r>
            <a:r>
              <a:rPr lang="cs-CZ" dirty="0" smtClean="0"/>
              <a:t>kvót)</a:t>
            </a:r>
          </a:p>
          <a:p>
            <a:r>
              <a:rPr lang="cs-CZ" dirty="0" smtClean="0"/>
              <a:t>možnost odmítnout výkon služby podle § 113 písm. a) služebního zákona ve spojení s § 106 ZP, pokud </a:t>
            </a:r>
            <a:r>
              <a:rPr lang="cs-CZ" dirty="0"/>
              <a:t>má </a:t>
            </a:r>
            <a:r>
              <a:rPr lang="cs-CZ" dirty="0" smtClean="0"/>
              <a:t>zaměstnanec důvodně </a:t>
            </a:r>
            <a:r>
              <a:rPr lang="cs-CZ" dirty="0"/>
              <a:t>za to, že </a:t>
            </a:r>
            <a:r>
              <a:rPr lang="cs-CZ" dirty="0" smtClean="0"/>
              <a:t>práce bezprostředně </a:t>
            </a:r>
            <a:r>
              <a:rPr lang="cs-CZ" dirty="0"/>
              <a:t>a závažným způsobem ohrožuje jeho život nebo zdraví, popřípadě život nebo zdraví jiných fyzických </a:t>
            </a:r>
            <a:r>
              <a:rPr lang="cs-CZ" dirty="0" smtClean="0"/>
              <a:t>osob – zde však obavy pouze ryze hypotetické a neprokázané</a:t>
            </a:r>
          </a:p>
          <a:p>
            <a:endParaRPr lang="cs-CZ" dirty="0"/>
          </a:p>
        </p:txBody>
      </p:sp>
    </p:spTree>
    <p:extLst>
      <p:ext uri="{BB962C8B-B14F-4D97-AF65-F5344CB8AC3E}">
        <p14:creationId xmlns:p14="http://schemas.microsoft.com/office/powerpoint/2010/main" val="36444413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Kárné provinění (§ 88)</a:t>
            </a:r>
            <a:endParaRPr lang="cs-CZ" dirty="0"/>
          </a:p>
        </p:txBody>
      </p:sp>
      <p:sp>
        <p:nvSpPr>
          <p:cNvPr id="3" name="Zástupný symbol pro obsah 2"/>
          <p:cNvSpPr>
            <a:spLocks noGrp="1"/>
          </p:cNvSpPr>
          <p:nvPr>
            <p:ph sz="quarter" idx="1"/>
          </p:nvPr>
        </p:nvSpPr>
        <p:spPr/>
        <p:txBody>
          <a:bodyPr>
            <a:normAutofit/>
          </a:bodyPr>
          <a:lstStyle/>
          <a:p>
            <a:r>
              <a:rPr lang="cs-CZ" dirty="0" smtClean="0"/>
              <a:t>výkonu služby nemohlo bránit obecné uvedení místa </a:t>
            </a:r>
            <a:r>
              <a:rPr lang="cs-CZ" dirty="0"/>
              <a:t>služby „v Praze“ v rozhodnutí o převedení </a:t>
            </a:r>
            <a:r>
              <a:rPr lang="cs-CZ" dirty="0" smtClean="0"/>
              <a:t>na </a:t>
            </a:r>
            <a:r>
              <a:rPr lang="cs-CZ" dirty="0"/>
              <a:t>jiné místo </a:t>
            </a:r>
            <a:endParaRPr lang="cs-CZ" dirty="0" smtClean="0"/>
          </a:p>
          <a:p>
            <a:r>
              <a:rPr lang="cs-CZ" dirty="0"/>
              <a:t>v </a:t>
            </a:r>
            <a:r>
              <a:rPr lang="cs-CZ" dirty="0" smtClean="0"/>
              <a:t>případě nejasností, </a:t>
            </a:r>
            <a:r>
              <a:rPr lang="cs-CZ" dirty="0"/>
              <a:t>na které pracoviště </a:t>
            </a:r>
            <a:r>
              <a:rPr lang="cs-CZ" dirty="0" smtClean="0"/>
              <a:t>MV má </a:t>
            </a:r>
            <a:r>
              <a:rPr lang="cs-CZ" dirty="0"/>
              <a:t>nastoupit, </a:t>
            </a:r>
            <a:r>
              <a:rPr lang="cs-CZ" dirty="0" smtClean="0"/>
              <a:t>bylo </a:t>
            </a:r>
            <a:r>
              <a:rPr lang="cs-CZ" dirty="0"/>
              <a:t>možné řešit prostým dotazem u služebních představených</a:t>
            </a:r>
            <a:endParaRPr lang="cs-CZ" dirty="0" smtClean="0"/>
          </a:p>
          <a:p>
            <a:endParaRPr lang="cs-CZ" dirty="0"/>
          </a:p>
        </p:txBody>
      </p:sp>
    </p:spTree>
    <p:extLst>
      <p:ext uri="{BB962C8B-B14F-4D97-AF65-F5344CB8AC3E}">
        <p14:creationId xmlns:p14="http://schemas.microsoft.com/office/powerpoint/2010/main" val="182243383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Výtka (§ 88 odst. 3)</a:t>
            </a:r>
            <a:endParaRPr lang="cs-CZ" dirty="0"/>
          </a:p>
        </p:txBody>
      </p:sp>
      <p:sp>
        <p:nvSpPr>
          <p:cNvPr id="3" name="Zástupný symbol pro obsah 2"/>
          <p:cNvSpPr>
            <a:spLocks noGrp="1"/>
          </p:cNvSpPr>
          <p:nvPr>
            <p:ph sz="quarter" idx="1"/>
          </p:nvPr>
        </p:nvSpPr>
        <p:spPr/>
        <p:txBody>
          <a:bodyPr>
            <a:normAutofit fontScale="92500"/>
          </a:bodyPr>
          <a:lstStyle/>
          <a:p>
            <a:r>
              <a:rPr lang="cs-CZ" dirty="0" smtClean="0"/>
              <a:t>rozsudek NSS z 26. 1. 2021, čj. </a:t>
            </a:r>
            <a:r>
              <a:rPr lang="cs-CZ" dirty="0"/>
              <a:t>4 </a:t>
            </a:r>
            <a:r>
              <a:rPr lang="cs-CZ" dirty="0" err="1"/>
              <a:t>Ads</a:t>
            </a:r>
            <a:r>
              <a:rPr lang="cs-CZ" dirty="0"/>
              <a:t> </a:t>
            </a:r>
            <a:r>
              <a:rPr lang="cs-CZ" dirty="0" smtClean="0"/>
              <a:t>265/2020-49, č. 4147/2021 Sb. NSS, Dagmar Š. </a:t>
            </a:r>
            <a:r>
              <a:rPr lang="cs-CZ" dirty="0"/>
              <a:t>proti </a:t>
            </a:r>
            <a:r>
              <a:rPr lang="cs-CZ" dirty="0" smtClean="0"/>
              <a:t>řediteli KHS Plzeňského kraje</a:t>
            </a:r>
            <a:endParaRPr lang="cs-CZ" dirty="0"/>
          </a:p>
          <a:p>
            <a:r>
              <a:rPr lang="cs-CZ" dirty="0" smtClean="0"/>
              <a:t>udělena výtka pro vykázání nepřítomnosti na pracovišti ½ dne jako dovolené, ačkoliv dovolená nebyla předem schválena ani bezprostředně po čerpání</a:t>
            </a:r>
          </a:p>
          <a:p>
            <a:r>
              <a:rPr lang="cs-CZ" dirty="0" smtClean="0"/>
              <a:t>zaměstnankyně sporovala zejména minimální závažnost pochybení a namítala objektivní důvody, pro které nemohla požádat předem či bezprostředně poté</a:t>
            </a:r>
          </a:p>
          <a:p>
            <a:endParaRPr lang="cs-CZ" dirty="0" smtClean="0"/>
          </a:p>
        </p:txBody>
      </p:sp>
    </p:spTree>
    <p:extLst>
      <p:ext uri="{BB962C8B-B14F-4D97-AF65-F5344CB8AC3E}">
        <p14:creationId xmlns:p14="http://schemas.microsoft.com/office/powerpoint/2010/main" val="5971841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Výtka (§ 88 odst. 3)</a:t>
            </a:r>
            <a:endParaRPr lang="cs-CZ" dirty="0"/>
          </a:p>
        </p:txBody>
      </p:sp>
      <p:sp>
        <p:nvSpPr>
          <p:cNvPr id="3" name="Zástupný symbol pro obsah 2"/>
          <p:cNvSpPr>
            <a:spLocks noGrp="1"/>
          </p:cNvSpPr>
          <p:nvPr>
            <p:ph sz="quarter" idx="1"/>
          </p:nvPr>
        </p:nvSpPr>
        <p:spPr/>
        <p:txBody>
          <a:bodyPr>
            <a:normAutofit fontScale="92500"/>
          </a:bodyPr>
          <a:lstStyle/>
          <a:p>
            <a:r>
              <a:rPr lang="cs-CZ" dirty="0"/>
              <a:t>NSS: ohledně povahy výtky vyšel z usnesení RS NSS ze dne 10. 7. 2018, čj. 9 As 79/2016-41, č. 3779/2018 Sb. NSS, povaha výtky ukládané státním zástupcům</a:t>
            </a:r>
          </a:p>
          <a:p>
            <a:r>
              <a:rPr lang="cs-CZ" dirty="0" smtClean="0"/>
              <a:t>výtka </a:t>
            </a:r>
            <a:r>
              <a:rPr lang="cs-CZ" dirty="0"/>
              <a:t>dle služebního zákona </a:t>
            </a:r>
            <a:r>
              <a:rPr lang="cs-CZ" dirty="0" smtClean="0"/>
              <a:t>není </a:t>
            </a:r>
            <a:r>
              <a:rPr lang="cs-CZ" dirty="0"/>
              <a:t>kárným opatřením </a:t>
            </a:r>
            <a:r>
              <a:rPr lang="cs-CZ" dirty="0" smtClean="0"/>
              <a:t>– smysl není primárně sankční</a:t>
            </a:r>
          </a:p>
          <a:p>
            <a:r>
              <a:rPr lang="cs-CZ" dirty="0"/>
              <a:t>dochází především k upozornění státního zaměstnance na nesprávnost jeho </a:t>
            </a:r>
            <a:r>
              <a:rPr lang="cs-CZ" dirty="0" smtClean="0"/>
              <a:t>jednání</a:t>
            </a:r>
          </a:p>
          <a:p>
            <a:r>
              <a:rPr lang="cs-CZ" dirty="0" smtClean="0"/>
              <a:t>nicméně zároveň založena do </a:t>
            </a:r>
            <a:r>
              <a:rPr lang="cs-CZ" dirty="0"/>
              <a:t>osobního </a:t>
            </a:r>
            <a:r>
              <a:rPr lang="cs-CZ" dirty="0" smtClean="0"/>
              <a:t>spisu, může </a:t>
            </a:r>
            <a:r>
              <a:rPr lang="cs-CZ" dirty="0"/>
              <a:t>mít určité difamující účinky, může být jako přitěžující okolnost zohledněna v kárném řízení</a:t>
            </a:r>
            <a:endParaRPr lang="cs-CZ" dirty="0" smtClean="0"/>
          </a:p>
        </p:txBody>
      </p:sp>
    </p:spTree>
    <p:extLst>
      <p:ext uri="{BB962C8B-B14F-4D97-AF65-F5344CB8AC3E}">
        <p14:creationId xmlns:p14="http://schemas.microsoft.com/office/powerpoint/2010/main" val="348010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Rozdíl mezi pracovním a služebním poměrem</a:t>
            </a:r>
          </a:p>
        </p:txBody>
      </p:sp>
      <p:sp>
        <p:nvSpPr>
          <p:cNvPr id="3" name="Zástupný symbol pro obsah 2"/>
          <p:cNvSpPr>
            <a:spLocks noGrp="1"/>
          </p:cNvSpPr>
          <p:nvPr>
            <p:ph sz="quarter" idx="1"/>
          </p:nvPr>
        </p:nvSpPr>
        <p:spPr/>
        <p:txBody>
          <a:bodyPr>
            <a:normAutofit/>
          </a:bodyPr>
          <a:lstStyle/>
          <a:p>
            <a:r>
              <a:rPr lang="cs-CZ" dirty="0" smtClean="0"/>
              <a:t>kritérium</a:t>
            </a:r>
            <a:r>
              <a:rPr lang="cs-CZ" dirty="0"/>
              <a:t>, zda se na posuzované vztahy použije </a:t>
            </a:r>
            <a:r>
              <a:rPr lang="cs-CZ" dirty="0" smtClean="0"/>
              <a:t>ZP a </a:t>
            </a:r>
            <a:r>
              <a:rPr lang="cs-CZ" dirty="0"/>
              <a:t>v jaké </a:t>
            </a:r>
            <a:r>
              <a:rPr lang="cs-CZ" dirty="0" smtClean="0"/>
              <a:t>míře není určující, </a:t>
            </a:r>
            <a:r>
              <a:rPr lang="cs-CZ" dirty="0"/>
              <a:t>pokud jde o </a:t>
            </a:r>
            <a:r>
              <a:rPr lang="cs-CZ" dirty="0" smtClean="0"/>
              <a:t>věci</a:t>
            </a:r>
            <a:r>
              <a:rPr lang="cs-CZ" dirty="0"/>
              <a:t>, které pro podstatu služebního poměru nejsou </a:t>
            </a:r>
            <a:r>
              <a:rPr lang="cs-CZ" dirty="0" smtClean="0"/>
              <a:t>rozhodující</a:t>
            </a:r>
          </a:p>
          <a:p>
            <a:r>
              <a:rPr lang="cs-CZ" dirty="0" smtClean="0"/>
              <a:t>obdobně na služební poměry nahlížela již  právní úprava a judikatura NSS za I. republiky</a:t>
            </a:r>
            <a:endParaRPr lang="cs-CZ" dirty="0"/>
          </a:p>
        </p:txBody>
      </p:sp>
    </p:spTree>
    <p:extLst>
      <p:ext uri="{BB962C8B-B14F-4D97-AF65-F5344CB8AC3E}">
        <p14:creationId xmlns:p14="http://schemas.microsoft.com/office/powerpoint/2010/main" val="417165504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Výtka (§ 88 odst. 3)</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dirty="0" smtClean="0"/>
              <a:t>žádost o čerpání dovolené zpravidla nevyžaduje osobní jednání – lze zanechat na sekretariátu či požádat jiného zaměstnance, pokud není představený právě přítomen</a:t>
            </a:r>
          </a:p>
          <a:p>
            <a:r>
              <a:rPr lang="cs-CZ" dirty="0"/>
              <a:t>služební orgán by měl zkoumat, zda </a:t>
            </a:r>
            <a:r>
              <a:rPr lang="cs-CZ" dirty="0" smtClean="0"/>
              <a:t>v</a:t>
            </a:r>
            <a:r>
              <a:rPr lang="cs-CZ" dirty="0"/>
              <a:t> konkrétním případě splněny všechny formální a materiální znaky jednání státního zaměstnance, v němž jsou spatřovány drobné </a:t>
            </a:r>
            <a:r>
              <a:rPr lang="cs-CZ" dirty="0" smtClean="0"/>
              <a:t>nedostatky - třeba i zohlednit</a:t>
            </a:r>
            <a:r>
              <a:rPr lang="cs-CZ" dirty="0"/>
              <a:t>, jaký dopad má nebo mohlo mít jednání státního zaměstnance na jeho práci či práci ostatních státních zaměstnanců, či zda nedošlo k ohrožení či narušení vážnosti správního úřadu či důvěry v </a:t>
            </a:r>
            <a:r>
              <a:rPr lang="cs-CZ" dirty="0" smtClean="0"/>
              <a:t>něj</a:t>
            </a:r>
          </a:p>
          <a:p>
            <a:r>
              <a:rPr lang="cs-CZ" dirty="0" smtClean="0"/>
              <a:t>v</a:t>
            </a:r>
            <a:r>
              <a:rPr lang="cs-CZ" dirty="0"/>
              <a:t> pracovní době </a:t>
            </a:r>
            <a:r>
              <a:rPr lang="cs-CZ" dirty="0" smtClean="0"/>
              <a:t>třeba být k </a:t>
            </a:r>
            <a:r>
              <a:rPr lang="cs-CZ" dirty="0"/>
              <a:t>dispozici na pracovišti </a:t>
            </a:r>
            <a:r>
              <a:rPr lang="cs-CZ" dirty="0" smtClean="0"/>
              <a:t>připraven </a:t>
            </a:r>
            <a:r>
              <a:rPr lang="cs-CZ" dirty="0"/>
              <a:t>plnit služební </a:t>
            </a:r>
            <a:r>
              <a:rPr lang="cs-CZ" dirty="0" smtClean="0"/>
              <a:t>úkoly - důvod absence přiměřeným </a:t>
            </a:r>
            <a:r>
              <a:rPr lang="cs-CZ" dirty="0"/>
              <a:t>způsobem včas </a:t>
            </a:r>
            <a:r>
              <a:rPr lang="cs-CZ" dirty="0" smtClean="0"/>
              <a:t>doložen - </a:t>
            </a:r>
            <a:r>
              <a:rPr lang="cs-CZ" dirty="0"/>
              <a:t>hrozí narušení plnění služebních povinností </a:t>
            </a:r>
            <a:r>
              <a:rPr lang="cs-CZ" dirty="0" smtClean="0"/>
              <a:t>příslušným </a:t>
            </a:r>
            <a:r>
              <a:rPr lang="cs-CZ" dirty="0"/>
              <a:t>státním </a:t>
            </a:r>
            <a:r>
              <a:rPr lang="cs-CZ" dirty="0" smtClean="0"/>
              <a:t>zaměstnancem, tak i kolegy</a:t>
            </a:r>
          </a:p>
        </p:txBody>
      </p:sp>
    </p:spTree>
    <p:extLst>
      <p:ext uri="{BB962C8B-B14F-4D97-AF65-F5344CB8AC3E}">
        <p14:creationId xmlns:p14="http://schemas.microsoft.com/office/powerpoint/2010/main" val="92799573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Výtka (§ 88 odst. 3)</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t>porušení § 103 odst. 2 – čerpání dovolené nařizuje písemně služební orgán </a:t>
            </a:r>
          </a:p>
          <a:p>
            <a:r>
              <a:rPr lang="cs-CZ" dirty="0"/>
              <a:t>zachování zákonných povinností při čerpání dovolené nepochybně patří mezi povinnosti státního zaměstnance</a:t>
            </a:r>
            <a:endParaRPr lang="cs-CZ" dirty="0" smtClean="0"/>
          </a:p>
          <a:p>
            <a:r>
              <a:rPr lang="cs-CZ" dirty="0"/>
              <a:t>s</a:t>
            </a:r>
            <a:r>
              <a:rPr lang="cs-CZ" dirty="0" smtClean="0"/>
              <a:t>myslem </a:t>
            </a:r>
            <a:r>
              <a:rPr lang="cs-CZ" dirty="0"/>
              <a:t>výtky </a:t>
            </a:r>
            <a:r>
              <a:rPr lang="cs-CZ" dirty="0" smtClean="0"/>
              <a:t>vytknout </a:t>
            </a:r>
            <a:r>
              <a:rPr lang="cs-CZ" dirty="0"/>
              <a:t>státnímu zaměstnanci </a:t>
            </a:r>
            <a:r>
              <a:rPr lang="cs-CZ" dirty="0" smtClean="0"/>
              <a:t>jakékoliv drobné </a:t>
            </a:r>
            <a:r>
              <a:rPr lang="cs-CZ" dirty="0"/>
              <a:t>nedostatky ve </a:t>
            </a:r>
            <a:r>
              <a:rPr lang="cs-CZ" dirty="0" smtClean="0"/>
              <a:t>službě - </a:t>
            </a:r>
            <a:r>
              <a:rPr lang="cs-CZ" dirty="0"/>
              <a:t>nejen </a:t>
            </a:r>
            <a:r>
              <a:rPr lang="cs-CZ" dirty="0" smtClean="0"/>
              <a:t>bezprostředně </a:t>
            </a:r>
            <a:r>
              <a:rPr lang="cs-CZ" dirty="0"/>
              <a:t>narušují plnění služebních </a:t>
            </a:r>
            <a:r>
              <a:rPr lang="cs-CZ" dirty="0" smtClean="0"/>
              <a:t>úkolů – nemusí dojít ke konkrétnímu</a:t>
            </a:r>
            <a:r>
              <a:rPr lang="cs-CZ" dirty="0"/>
              <a:t> přímému ohrožení či narušení výkonu státní služby</a:t>
            </a:r>
            <a:endParaRPr lang="cs-CZ" dirty="0" smtClean="0"/>
          </a:p>
          <a:p>
            <a:endParaRPr lang="cs-CZ" dirty="0" smtClean="0"/>
          </a:p>
        </p:txBody>
      </p:sp>
    </p:spTree>
    <p:extLst>
      <p:ext uri="{BB962C8B-B14F-4D97-AF65-F5344CB8AC3E}">
        <p14:creationId xmlns:p14="http://schemas.microsoft.com/office/powerpoint/2010/main" val="256756411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Výtka (§ 88 odst. 3)</a:t>
            </a:r>
            <a:endParaRPr lang="cs-CZ" dirty="0"/>
          </a:p>
        </p:txBody>
      </p:sp>
      <p:sp>
        <p:nvSpPr>
          <p:cNvPr id="3" name="Zástupný symbol pro obsah 2"/>
          <p:cNvSpPr>
            <a:spLocks noGrp="1"/>
          </p:cNvSpPr>
          <p:nvPr>
            <p:ph sz="quarter" idx="1"/>
          </p:nvPr>
        </p:nvSpPr>
        <p:spPr/>
        <p:txBody>
          <a:bodyPr>
            <a:normAutofit fontScale="85000" lnSpcReduction="10000"/>
          </a:bodyPr>
          <a:lstStyle/>
          <a:p>
            <a:r>
              <a:rPr lang="cs-CZ" dirty="0"/>
              <a:t>usnesení RS NSS ze dne 10. 7. 2018, čj. 9 As 79/2016-41, č. 3779/2018 Sb. NSS, povaha výtky ukládané státním </a:t>
            </a:r>
            <a:r>
              <a:rPr lang="cs-CZ" dirty="0" smtClean="0"/>
              <a:t>zástupcům – rozsudkem NSS </a:t>
            </a:r>
            <a:r>
              <a:rPr lang="cs-CZ" dirty="0"/>
              <a:t>čj. 4 </a:t>
            </a:r>
            <a:r>
              <a:rPr lang="cs-CZ" dirty="0" err="1"/>
              <a:t>Ads</a:t>
            </a:r>
            <a:r>
              <a:rPr lang="cs-CZ" dirty="0"/>
              <a:t> </a:t>
            </a:r>
            <a:r>
              <a:rPr lang="cs-CZ" dirty="0" smtClean="0"/>
              <a:t>265/2020-49 vztaženo výslovně i na výtku státním zaměstnancům</a:t>
            </a:r>
            <a:endParaRPr lang="cs-CZ" dirty="0"/>
          </a:p>
          <a:p>
            <a:r>
              <a:rPr lang="cs-CZ" dirty="0" smtClean="0"/>
              <a:t>podle RS specifický charakter výtky státních zástupců vylučuje aplikaci klasického správního řízení – analogický akt ke kárnému řízení, na které se nevztahuje SŘ, výtka speciální úpravu oproti kárnému řízení – odpovídá tomu, že jde o méně formální opatření a méně závažné pochybení</a:t>
            </a:r>
          </a:p>
          <a:p>
            <a:r>
              <a:rPr lang="cs-CZ" dirty="0" smtClean="0"/>
              <a:t>efektivní využívání výtky vedoucím či dohledovým orgánem myslitelné pouze za podmínky, že zůstane zachována určitá neformálnost jejího ukládání </a:t>
            </a:r>
          </a:p>
          <a:p>
            <a:endParaRPr lang="cs-CZ" dirty="0"/>
          </a:p>
        </p:txBody>
      </p:sp>
    </p:spTree>
    <p:extLst>
      <p:ext uri="{BB962C8B-B14F-4D97-AF65-F5344CB8AC3E}">
        <p14:creationId xmlns:p14="http://schemas.microsoft.com/office/powerpoint/2010/main" val="185094204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Výtka (§ 88 odst. 3)</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dirty="0" smtClean="0"/>
              <a:t>vytýkané pochybení v chování či v práci zpravidla evidentní, nevyžaduje rozsáhlé a složité zjišťování a výchovný účinek ukládané výtky je podtržen tím, že orgán ukládající výtku reaguje bezprostředně a rychle - pokud by uložení výtky podléhalo formálnímu správnímu řízení, tento postup by vedle kárného řízení před NSS postrádal svůj smysl</a:t>
            </a:r>
          </a:p>
          <a:p>
            <a:r>
              <a:rPr lang="cs-CZ" dirty="0" smtClean="0"/>
              <a:t>není smysluplné dovozovat existenci i jiného formalizovaného řízení, vč. opravných prostředků, jehož jediným výsledkem maximálně uložení nejmírnějšího opatření – výtky</a:t>
            </a:r>
          </a:p>
          <a:p>
            <a:r>
              <a:rPr lang="cs-CZ" dirty="0" smtClean="0"/>
              <a:t>i při i ukládání výtky však platí základní zásady činnosti správních orgánů (§ 2 až § 8 SŘ - § 177 odst. 1 SŘ) – dostatečně zajištěna práva proti případné libovůli správního orgánu</a:t>
            </a:r>
          </a:p>
          <a:p>
            <a:endParaRPr lang="cs-CZ" dirty="0"/>
          </a:p>
        </p:txBody>
      </p:sp>
    </p:spTree>
    <p:extLst>
      <p:ext uri="{BB962C8B-B14F-4D97-AF65-F5344CB8AC3E}">
        <p14:creationId xmlns:p14="http://schemas.microsoft.com/office/powerpoint/2010/main" val="21273618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Překážky ve službě na straně státního </a:t>
            </a:r>
            <a:r>
              <a:rPr lang="cs-CZ" dirty="0" smtClean="0"/>
              <a:t>zaměstnance (§ 104)</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smtClean="0"/>
              <a:t>rozsudek NSS </a:t>
            </a:r>
            <a:r>
              <a:rPr lang="pl-PL" dirty="0"/>
              <a:t>ze dne </a:t>
            </a:r>
            <a:r>
              <a:rPr lang="pl-PL" dirty="0" smtClean="0"/>
              <a:t>19. </a:t>
            </a:r>
            <a:r>
              <a:rPr lang="pl-PL" dirty="0"/>
              <a:t>7. 2018, čj. 7 Ads </a:t>
            </a:r>
            <a:r>
              <a:rPr lang="pl-PL" dirty="0" smtClean="0"/>
              <a:t>89/2018-23</a:t>
            </a:r>
            <a:r>
              <a:rPr lang="pl-PL" dirty="0"/>
              <a:t>, JUDr. A. J</a:t>
            </a:r>
            <a:r>
              <a:rPr lang="pl-PL" dirty="0" smtClean="0"/>
              <a:t>. </a:t>
            </a:r>
            <a:r>
              <a:rPr lang="pl-PL" dirty="0"/>
              <a:t>proti </a:t>
            </a:r>
            <a:r>
              <a:rPr lang="pl-PL" dirty="0" smtClean="0"/>
              <a:t>Českému úřadu zeměměřickému </a:t>
            </a:r>
            <a:r>
              <a:rPr lang="pl-PL" dirty="0"/>
              <a:t>a </a:t>
            </a:r>
            <a:r>
              <a:rPr lang="pl-PL" dirty="0" smtClean="0"/>
              <a:t>katastrálnímu (nesprávné označení žalovaného)</a:t>
            </a:r>
          </a:p>
          <a:p>
            <a:r>
              <a:rPr lang="cs-CZ" dirty="0"/>
              <a:t>poskytnutí volna pro další překážky ve státní službě, za které přísluší státnímu zaměstnanci </a:t>
            </a:r>
            <a:r>
              <a:rPr lang="cs-CZ" dirty="0" smtClean="0"/>
              <a:t>plat</a:t>
            </a:r>
          </a:p>
          <a:p>
            <a:r>
              <a:rPr lang="cs-CZ" dirty="0" smtClean="0"/>
              <a:t>zaměstnanec požádal o volno podle </a:t>
            </a:r>
            <a:r>
              <a:rPr lang="cs-CZ" dirty="0"/>
              <a:t>§ 1 nařízení vlády č. 135/2015 Sb., o dalších překážkách ve státní službě, za které přísluší státnímu zaměstnanci </a:t>
            </a:r>
            <a:r>
              <a:rPr lang="cs-CZ" dirty="0" smtClean="0"/>
              <a:t>plat, z </a:t>
            </a:r>
            <a:r>
              <a:rPr lang="cs-CZ" dirty="0"/>
              <a:t>důvodu </a:t>
            </a:r>
            <a:r>
              <a:rPr lang="cs-CZ" dirty="0" smtClean="0"/>
              <a:t>pod </a:t>
            </a:r>
            <a:r>
              <a:rPr lang="cs-CZ" dirty="0"/>
              <a:t>bodem 4 písm. c) přílohy </a:t>
            </a:r>
            <a:r>
              <a:rPr lang="cs-CZ" dirty="0" smtClean="0"/>
              <a:t>- </a:t>
            </a:r>
            <a:r>
              <a:rPr lang="cs-CZ" dirty="0"/>
              <a:t>zařízení osobních </a:t>
            </a:r>
            <a:r>
              <a:rPr lang="cs-CZ" dirty="0" smtClean="0"/>
              <a:t>záležitostí, aniž by blíže tuto osobní záležitost specifikoval</a:t>
            </a:r>
            <a:endParaRPr lang="pl-PL" dirty="0" smtClean="0"/>
          </a:p>
        </p:txBody>
      </p:sp>
    </p:spTree>
    <p:extLst>
      <p:ext uri="{BB962C8B-B14F-4D97-AF65-F5344CB8AC3E}">
        <p14:creationId xmlns:p14="http://schemas.microsoft.com/office/powerpoint/2010/main" val="486974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Překážky ve službě na straně státního </a:t>
            </a:r>
            <a:r>
              <a:rPr lang="cs-CZ" dirty="0" smtClean="0"/>
              <a:t>zaměstnance (§ 104)</a:t>
            </a:r>
            <a:endParaRPr lang="cs-CZ" dirty="0"/>
          </a:p>
        </p:txBody>
      </p:sp>
      <p:sp>
        <p:nvSpPr>
          <p:cNvPr id="3" name="Zástupný symbol pro obsah 2"/>
          <p:cNvSpPr>
            <a:spLocks noGrp="1"/>
          </p:cNvSpPr>
          <p:nvPr>
            <p:ph sz="quarter" idx="1"/>
          </p:nvPr>
        </p:nvSpPr>
        <p:spPr/>
        <p:txBody>
          <a:bodyPr>
            <a:normAutofit lnSpcReduction="10000"/>
          </a:bodyPr>
          <a:lstStyle/>
          <a:p>
            <a:r>
              <a:rPr lang="cs-CZ" dirty="0"/>
              <a:t>NSS: </a:t>
            </a:r>
            <a:r>
              <a:rPr lang="cs-CZ" dirty="0" smtClean="0"/>
              <a:t>zákonodárce v </a:t>
            </a:r>
            <a:r>
              <a:rPr lang="cs-CZ" dirty="0"/>
              <a:t>případě překážek ve službě na straně státního zaměstnance odkazuje široce na právní úpravu překážek v práci </a:t>
            </a:r>
            <a:r>
              <a:rPr lang="cs-CZ" dirty="0" smtClean="0"/>
              <a:t>v ZP</a:t>
            </a:r>
          </a:p>
          <a:p>
            <a:r>
              <a:rPr lang="cs-CZ" dirty="0" smtClean="0"/>
              <a:t>ZP rozlišuje </a:t>
            </a:r>
            <a:r>
              <a:rPr lang="cs-CZ" dirty="0"/>
              <a:t>mezi důležitými osobními překážkami (§ 191), jinými důležitými osobními překážkami (§ 199) a překážkami z důvodu obecného zájmu (§ 200 až </a:t>
            </a:r>
            <a:r>
              <a:rPr lang="cs-CZ" dirty="0" smtClean="0"/>
              <a:t>204, pro </a:t>
            </a:r>
            <a:r>
              <a:rPr lang="cs-CZ" dirty="0"/>
              <a:t>všechny typy překážek ve službě platí rovněž § 206 </a:t>
            </a:r>
            <a:r>
              <a:rPr lang="cs-CZ" dirty="0" smtClean="0"/>
              <a:t>ZP</a:t>
            </a:r>
          </a:p>
          <a:p>
            <a:r>
              <a:rPr lang="cs-CZ" dirty="0" smtClean="0"/>
              <a:t>§ 206 odst. </a:t>
            </a:r>
            <a:r>
              <a:rPr lang="cs-CZ" dirty="0"/>
              <a:t>2 ZP: Překážku v práci je zaměstnanec povinen prokázat zaměstnavateli.</a:t>
            </a:r>
            <a:endParaRPr lang="pl-PL" dirty="0" smtClean="0"/>
          </a:p>
        </p:txBody>
      </p:sp>
    </p:spTree>
    <p:extLst>
      <p:ext uri="{BB962C8B-B14F-4D97-AF65-F5344CB8AC3E}">
        <p14:creationId xmlns:p14="http://schemas.microsoft.com/office/powerpoint/2010/main" val="422850382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Překážky ve službě na straně státního </a:t>
            </a:r>
            <a:r>
              <a:rPr lang="cs-CZ" dirty="0" smtClean="0"/>
              <a:t>zaměstnance (§ 104)</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smtClean="0"/>
              <a:t>zaměstnanec musí sdělit důvod </a:t>
            </a:r>
            <a:r>
              <a:rPr lang="cs-CZ" dirty="0"/>
              <a:t>čerpání služebního volna </a:t>
            </a:r>
            <a:r>
              <a:rPr lang="cs-CZ" dirty="0" smtClean="0"/>
              <a:t>+ je-li </a:t>
            </a:r>
            <a:r>
              <a:rPr lang="cs-CZ" dirty="0"/>
              <a:t>to objektivně </a:t>
            </a:r>
            <a:r>
              <a:rPr lang="cs-CZ" dirty="0" smtClean="0"/>
              <a:t>možné doložit</a:t>
            </a:r>
          </a:p>
          <a:p>
            <a:r>
              <a:rPr lang="cs-CZ" dirty="0" smtClean="0"/>
              <a:t>za </a:t>
            </a:r>
            <a:r>
              <a:rPr lang="cs-CZ" dirty="0"/>
              <a:t>splnění této povinnosti </a:t>
            </a:r>
            <a:r>
              <a:rPr lang="cs-CZ" dirty="0" smtClean="0"/>
              <a:t>nelze </a:t>
            </a:r>
            <a:r>
              <a:rPr lang="cs-CZ" dirty="0"/>
              <a:t>považovat </a:t>
            </a:r>
            <a:r>
              <a:rPr lang="cs-CZ" dirty="0" smtClean="0"/>
              <a:t>pouhý odkaz na </a:t>
            </a:r>
            <a:r>
              <a:rPr lang="cs-CZ" dirty="0"/>
              <a:t>právní předpis, aniž by důvod čerpání služebního volna adekvátně </a:t>
            </a:r>
            <a:r>
              <a:rPr lang="cs-CZ" dirty="0" smtClean="0"/>
              <a:t>vysvětlil</a:t>
            </a:r>
          </a:p>
          <a:p>
            <a:r>
              <a:rPr lang="pl-PL" dirty="0"/>
              <a:t>§ 199 odst. 1 </a:t>
            </a:r>
            <a:r>
              <a:rPr lang="pl-PL" dirty="0" smtClean="0"/>
              <a:t>ZP: zaměstnavatel </a:t>
            </a:r>
            <a:r>
              <a:rPr lang="pl-PL" dirty="0"/>
              <a:t>povinen poskytnout zaměstnanci pracovní volno v případě, že zaměstnanec pro danou překážku nemůže konat </a:t>
            </a:r>
            <a:r>
              <a:rPr lang="pl-PL" dirty="0" smtClean="0"/>
              <a:t>práci – podle zaměstnance se </a:t>
            </a:r>
            <a:r>
              <a:rPr lang="pl-PL" dirty="0"/>
              <a:t>podmínka nemožnosti konat práci </a:t>
            </a:r>
            <a:r>
              <a:rPr lang="pl-PL" dirty="0" smtClean="0"/>
              <a:t>vztahuje </a:t>
            </a:r>
            <a:r>
              <a:rPr lang="pl-PL" dirty="0"/>
              <a:t>pouze na překážky stanovené nařízením vlády č. 590/2006 Sb., nikoliv tedy na překážky stanovené v nařízení vlády č. 135/2015 Sb</a:t>
            </a:r>
            <a:endParaRPr lang="pl-PL" dirty="0" smtClean="0"/>
          </a:p>
        </p:txBody>
      </p:sp>
    </p:spTree>
    <p:extLst>
      <p:ext uri="{BB962C8B-B14F-4D97-AF65-F5344CB8AC3E}">
        <p14:creationId xmlns:p14="http://schemas.microsoft.com/office/powerpoint/2010/main" val="403447456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Překážky ve službě na straně státního </a:t>
            </a:r>
            <a:r>
              <a:rPr lang="cs-CZ" dirty="0" smtClean="0"/>
              <a:t>zaměstnance (§ 104)</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dirty="0" smtClean="0"/>
              <a:t>překážky </a:t>
            </a:r>
            <a:r>
              <a:rPr lang="cs-CZ" dirty="0"/>
              <a:t>v práci na straně zaměstnance </a:t>
            </a:r>
            <a:r>
              <a:rPr lang="cs-CZ" dirty="0" smtClean="0"/>
              <a:t>- skutečnosti</a:t>
            </a:r>
            <a:r>
              <a:rPr lang="cs-CZ" dirty="0"/>
              <a:t>, které mu znemožňují, či vážně ztěžují výkon práce v čase, na který by mu byla či mohla být rozvržena pracovní doba, případně je z hlediska celospolečenského žádoucí, aby byly </a:t>
            </a:r>
            <a:r>
              <a:rPr lang="cs-CZ" dirty="0" smtClean="0"/>
              <a:t>upřednostněny </a:t>
            </a:r>
            <a:r>
              <a:rPr lang="cs-CZ" dirty="0"/>
              <a:t>před výkonem práce a plněním sjednaného pracovněprávního </a:t>
            </a:r>
            <a:r>
              <a:rPr lang="cs-CZ" dirty="0" smtClean="0"/>
              <a:t>závazku</a:t>
            </a:r>
          </a:p>
          <a:p>
            <a:r>
              <a:rPr lang="pl-PL" dirty="0" smtClean="0"/>
              <a:t>důsledkem - právem </a:t>
            </a:r>
            <a:r>
              <a:rPr lang="pl-PL" dirty="0"/>
              <a:t>uznaná dočasná nemožnost plnění pracovněprávních </a:t>
            </a:r>
            <a:r>
              <a:rPr lang="pl-PL" dirty="0" smtClean="0"/>
              <a:t>povinností</a:t>
            </a:r>
          </a:p>
          <a:p>
            <a:r>
              <a:rPr lang="pl-PL" dirty="0"/>
              <a:t>vzhledem k široké recepci ZP, třeba stejně nahlížet na překážky ve službě -  nastane-li skutečnost, která </a:t>
            </a:r>
            <a:r>
              <a:rPr lang="pl-PL" dirty="0" smtClean="0"/>
              <a:t>svým </a:t>
            </a:r>
            <a:r>
              <a:rPr lang="pl-PL" dirty="0"/>
              <a:t>charakterem zamezuje či vážně ztěžuje výkon služby anebo skutečnost, která je s ohledem na svůj celospolečenský význam za překážku ve službě uznána, dojde k dočasné suspendaci povinnosti státního zaměstnance vykonávat službu</a:t>
            </a:r>
            <a:endParaRPr lang="pl-PL" dirty="0" smtClean="0"/>
          </a:p>
        </p:txBody>
      </p:sp>
    </p:spTree>
    <p:extLst>
      <p:ext uri="{BB962C8B-B14F-4D97-AF65-F5344CB8AC3E}">
        <p14:creationId xmlns:p14="http://schemas.microsoft.com/office/powerpoint/2010/main" val="67088637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Překážky ve službě na straně státního </a:t>
            </a:r>
            <a:r>
              <a:rPr lang="cs-CZ" dirty="0" smtClean="0"/>
              <a:t>zaměstnance (§ 104)</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smtClean="0"/>
              <a:t>překážkami </a:t>
            </a:r>
            <a:r>
              <a:rPr lang="cs-CZ" dirty="0"/>
              <a:t>ve státní službě </a:t>
            </a:r>
            <a:r>
              <a:rPr lang="cs-CZ" dirty="0" smtClean="0"/>
              <a:t>primárně </a:t>
            </a:r>
            <a:r>
              <a:rPr lang="cs-CZ" dirty="0"/>
              <a:t>pouze záležitosti, jež budou spadat do služební </a:t>
            </a:r>
            <a:r>
              <a:rPr lang="cs-CZ" dirty="0" smtClean="0"/>
              <a:t>doby - pokud může být </a:t>
            </a:r>
            <a:r>
              <a:rPr lang="cs-CZ" dirty="0"/>
              <a:t>bez větších obtíží realizována mimo služební </a:t>
            </a:r>
            <a:r>
              <a:rPr lang="cs-CZ" dirty="0" smtClean="0"/>
              <a:t>dobu – nepředstavuje překážku </a:t>
            </a:r>
            <a:r>
              <a:rPr lang="cs-CZ" dirty="0"/>
              <a:t>výkonu </a:t>
            </a:r>
            <a:r>
              <a:rPr lang="cs-CZ" dirty="0" smtClean="0"/>
              <a:t>služby</a:t>
            </a:r>
          </a:p>
          <a:p>
            <a:r>
              <a:rPr lang="cs-CZ" dirty="0" smtClean="0"/>
              <a:t>výjimkou </a:t>
            </a:r>
            <a:r>
              <a:rPr lang="cs-CZ" dirty="0"/>
              <a:t>jsou </a:t>
            </a:r>
            <a:r>
              <a:rPr lang="cs-CZ" dirty="0" smtClean="0"/>
              <a:t>záležitosti</a:t>
            </a:r>
            <a:r>
              <a:rPr lang="cs-CZ" dirty="0"/>
              <a:t>, které jsou pro svůj celospolečenský či sociální význam považovány za překážky v práci, přestože by bylo objektivně možné je vyřídit i mimo služební </a:t>
            </a:r>
            <a:r>
              <a:rPr lang="cs-CZ" dirty="0" smtClean="0"/>
              <a:t>dobu – zejména významné </a:t>
            </a:r>
            <a:r>
              <a:rPr lang="cs-CZ" dirty="0"/>
              <a:t>životní události </a:t>
            </a:r>
            <a:r>
              <a:rPr lang="cs-CZ" dirty="0" smtClean="0"/>
              <a:t>(např</a:t>
            </a:r>
            <a:r>
              <a:rPr lang="cs-CZ" dirty="0"/>
              <a:t>. </a:t>
            </a:r>
            <a:r>
              <a:rPr lang="cs-CZ" dirty="0" smtClean="0"/>
              <a:t>uzavření </a:t>
            </a:r>
            <a:r>
              <a:rPr lang="cs-CZ" dirty="0"/>
              <a:t>registrovaného </a:t>
            </a:r>
            <a:r>
              <a:rPr lang="cs-CZ" dirty="0" smtClean="0"/>
              <a:t>partnerství) -  zákonodárce výslovně zavedl jako </a:t>
            </a:r>
            <a:r>
              <a:rPr lang="cs-CZ" dirty="0"/>
              <a:t>překážky ve státní </a:t>
            </a:r>
            <a:r>
              <a:rPr lang="cs-CZ" dirty="0" smtClean="0"/>
              <a:t>službě - nedopadá </a:t>
            </a:r>
            <a:r>
              <a:rPr lang="cs-CZ" dirty="0"/>
              <a:t>na ně podmínka nemožnosti jejich realizace mimo služební dobu</a:t>
            </a:r>
            <a:endParaRPr lang="pl-PL" dirty="0" smtClean="0"/>
          </a:p>
        </p:txBody>
      </p:sp>
    </p:spTree>
    <p:extLst>
      <p:ext uri="{BB962C8B-B14F-4D97-AF65-F5344CB8AC3E}">
        <p14:creationId xmlns:p14="http://schemas.microsoft.com/office/powerpoint/2010/main" val="9959766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426" y="188640"/>
            <a:ext cx="8153400" cy="990600"/>
          </a:xfrm>
        </p:spPr>
        <p:txBody>
          <a:bodyPr>
            <a:normAutofit fontScale="90000"/>
          </a:bodyPr>
          <a:lstStyle/>
          <a:p>
            <a:r>
              <a:rPr lang="cs-CZ" dirty="0"/>
              <a:t>Překážky ve službě na straně státního </a:t>
            </a:r>
            <a:r>
              <a:rPr lang="cs-CZ" dirty="0" smtClean="0"/>
              <a:t>zaměstnance (§ 104)</a:t>
            </a:r>
            <a:endParaRPr lang="cs-CZ" dirty="0"/>
          </a:p>
        </p:txBody>
      </p:sp>
      <p:sp>
        <p:nvSpPr>
          <p:cNvPr id="3" name="Zástupný symbol pro obsah 2"/>
          <p:cNvSpPr>
            <a:spLocks noGrp="1"/>
          </p:cNvSpPr>
          <p:nvPr>
            <p:ph sz="quarter" idx="1"/>
          </p:nvPr>
        </p:nvSpPr>
        <p:spPr/>
        <p:txBody>
          <a:bodyPr>
            <a:noAutofit/>
          </a:bodyPr>
          <a:lstStyle/>
          <a:p>
            <a:r>
              <a:rPr lang="cs-CZ" sz="2000" dirty="0"/>
              <a:t>v případě překážek </a:t>
            </a:r>
            <a:r>
              <a:rPr lang="cs-CZ" sz="2000" dirty="0" smtClean="0"/>
              <a:t>podle § 104 odst. 3 (překážky v práci stanovené nad rámec ZP v nařízení vlády) - </a:t>
            </a:r>
            <a:r>
              <a:rPr lang="cs-CZ" sz="2000" dirty="0"/>
              <a:t>rozhodný charakter jednotlivých skutečností, které jsou za překážku ve službě </a:t>
            </a:r>
            <a:r>
              <a:rPr lang="cs-CZ" sz="2000" dirty="0" smtClean="0"/>
              <a:t>označeny</a:t>
            </a:r>
          </a:p>
          <a:p>
            <a:r>
              <a:rPr lang="cs-CZ" sz="2000" dirty="0" smtClean="0"/>
              <a:t>překážky pod </a:t>
            </a:r>
            <a:r>
              <a:rPr lang="cs-CZ" sz="2000" dirty="0"/>
              <a:t>body </a:t>
            </a:r>
            <a:r>
              <a:rPr lang="cs-CZ" sz="2000" dirty="0" smtClean="0"/>
              <a:t>1,2, 3, </a:t>
            </a:r>
            <a:r>
              <a:rPr lang="cs-CZ" sz="2000" dirty="0"/>
              <a:t>4 písm. a) a b) přílohy nařízení </a:t>
            </a:r>
            <a:r>
              <a:rPr lang="cs-CZ" sz="2000" dirty="0" smtClean="0"/>
              <a:t>vlády </a:t>
            </a:r>
            <a:r>
              <a:rPr lang="cs-CZ" sz="2000" dirty="0"/>
              <a:t>č. 135/2015 Sb.</a:t>
            </a:r>
            <a:r>
              <a:rPr lang="cs-CZ" sz="2000" dirty="0" smtClean="0"/>
              <a:t> - sociální události pro které poskytnuto </a:t>
            </a:r>
            <a:r>
              <a:rPr lang="cs-CZ" sz="2000" dirty="0"/>
              <a:t>služební volno, přestože si lze představit jejich výkon mimo dobu výkonu státní </a:t>
            </a:r>
            <a:r>
              <a:rPr lang="cs-CZ" sz="2000" dirty="0" smtClean="0"/>
              <a:t>služby </a:t>
            </a:r>
          </a:p>
          <a:p>
            <a:r>
              <a:rPr lang="cs-CZ" sz="2000" dirty="0" smtClean="0"/>
              <a:t>překážka </a:t>
            </a:r>
            <a:r>
              <a:rPr lang="cs-CZ" sz="2000" dirty="0"/>
              <a:t>ve státní službě </a:t>
            </a:r>
            <a:r>
              <a:rPr lang="cs-CZ" sz="2000" dirty="0" smtClean="0"/>
              <a:t>pod </a:t>
            </a:r>
            <a:r>
              <a:rPr lang="cs-CZ" sz="2000" dirty="0"/>
              <a:t>bodem 4 písm. c) přílohy nařízení </a:t>
            </a:r>
            <a:r>
              <a:rPr lang="cs-CZ" sz="2000" dirty="0" smtClean="0"/>
              <a:t>vlády </a:t>
            </a:r>
            <a:r>
              <a:rPr lang="cs-CZ" sz="2000" dirty="0"/>
              <a:t>č. 135/2015 Sb</a:t>
            </a:r>
            <a:r>
              <a:rPr lang="cs-CZ" sz="2000" dirty="0" smtClean="0"/>
              <a:t>.  -  zařízení </a:t>
            </a:r>
            <a:r>
              <a:rPr lang="cs-CZ" sz="2000" dirty="0"/>
              <a:t>osobních </a:t>
            </a:r>
            <a:r>
              <a:rPr lang="cs-CZ" sz="2000" dirty="0" smtClean="0"/>
              <a:t>záležitostí - poměrně </a:t>
            </a:r>
            <a:r>
              <a:rPr lang="cs-CZ" sz="2000" dirty="0"/>
              <a:t>vágní pojem, pod nějž může být zahrnuta řada nejrůznějších životních situací. Typově se ovšem nejedná o překážku, která by měla prima facie charakter významné životní události. Proto, aby daná osobní záležitost mohla představovat překážku v práci, musí naplňovat základní východisko, tj. že znemožňuje, či vážně ztěžuje výkon státní služby v čase, na který by byla či mohla být státnímu zaměstnanci rozvržena služební doba</a:t>
            </a:r>
            <a:endParaRPr lang="pl-PL" sz="2000" dirty="0" smtClean="0"/>
          </a:p>
        </p:txBody>
      </p:sp>
    </p:spTree>
    <p:extLst>
      <p:ext uri="{BB962C8B-B14F-4D97-AF65-F5344CB8AC3E}">
        <p14:creationId xmlns:p14="http://schemas.microsoft.com/office/powerpoint/2010/main" val="3403630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Rozdíl mezi pracovním a služebním poměrem</a:t>
            </a:r>
          </a:p>
        </p:txBody>
      </p:sp>
      <p:sp>
        <p:nvSpPr>
          <p:cNvPr id="3" name="Zástupný symbol pro obsah 2"/>
          <p:cNvSpPr>
            <a:spLocks noGrp="1"/>
          </p:cNvSpPr>
          <p:nvPr>
            <p:ph sz="quarter" idx="1"/>
          </p:nvPr>
        </p:nvSpPr>
        <p:spPr/>
        <p:txBody>
          <a:bodyPr>
            <a:normAutofit fontScale="85000" lnSpcReduction="10000"/>
          </a:bodyPr>
          <a:lstStyle/>
          <a:p>
            <a:r>
              <a:rPr lang="cs-CZ" dirty="0" smtClean="0"/>
              <a:t>rozsudek NSS ze dne </a:t>
            </a:r>
            <a:r>
              <a:rPr lang="en-US" dirty="0"/>
              <a:t>9. 10. 2019, </a:t>
            </a:r>
            <a:r>
              <a:rPr lang="en-US" dirty="0" err="1"/>
              <a:t>čj</a:t>
            </a:r>
            <a:r>
              <a:rPr lang="en-US" dirty="0"/>
              <a:t>. 8 Ads </a:t>
            </a:r>
            <a:r>
              <a:rPr lang="en-US" dirty="0" smtClean="0"/>
              <a:t>301/2018-45</a:t>
            </a:r>
            <a:r>
              <a:rPr lang="cs-CZ" dirty="0" smtClean="0"/>
              <a:t>, č. 3945/2019 Sb. NSS, žalovatelnost systemizace </a:t>
            </a:r>
          </a:p>
          <a:p>
            <a:r>
              <a:rPr lang="cs-CZ" dirty="0" smtClean="0"/>
              <a:t>při hodnocení právní povahy služebních poměrů podle služebního </a:t>
            </a:r>
            <a:r>
              <a:rPr lang="cs-CZ" dirty="0"/>
              <a:t>zákona vyšel z </a:t>
            </a:r>
            <a:r>
              <a:rPr lang="cs-CZ" dirty="0" smtClean="0"/>
              <a:t>rozsudku </a:t>
            </a:r>
            <a:r>
              <a:rPr lang="cs-CZ" dirty="0" err="1" smtClean="0"/>
              <a:t>sp</a:t>
            </a:r>
            <a:r>
              <a:rPr lang="cs-CZ" dirty="0" smtClean="0"/>
              <a:t>. zn. 6 </a:t>
            </a:r>
            <a:r>
              <a:rPr lang="cs-CZ" dirty="0"/>
              <a:t>As </a:t>
            </a:r>
            <a:r>
              <a:rPr lang="cs-CZ" dirty="0" smtClean="0"/>
              <a:t>29/2003</a:t>
            </a:r>
          </a:p>
          <a:p>
            <a:r>
              <a:rPr lang="cs-CZ" dirty="0" smtClean="0"/>
              <a:t>služba </a:t>
            </a:r>
            <a:r>
              <a:rPr lang="cs-CZ" dirty="0"/>
              <a:t>státních zaměstnanců měla od počátku většinu </a:t>
            </a:r>
            <a:r>
              <a:rPr lang="cs-CZ" dirty="0" smtClean="0"/>
              <a:t>uvedených </a:t>
            </a:r>
            <a:r>
              <a:rPr lang="cs-CZ" dirty="0"/>
              <a:t>rysů </a:t>
            </a:r>
            <a:r>
              <a:rPr lang="cs-CZ" dirty="0" smtClean="0"/>
              <a:t> - povaha </a:t>
            </a:r>
            <a:r>
              <a:rPr lang="cs-CZ" dirty="0"/>
              <a:t>„zaměstnavatele“ jako nositele veřejné moci, </a:t>
            </a:r>
            <a:r>
              <a:rPr lang="cs-CZ" dirty="0" smtClean="0"/>
              <a:t>potřeba </a:t>
            </a:r>
            <a:r>
              <a:rPr lang="cs-CZ" dirty="0"/>
              <a:t>začlenění státního zaměstnance do organismu veřejné moci, účast na výkonu veřejné moci a </a:t>
            </a:r>
            <a:r>
              <a:rPr lang="cs-CZ" dirty="0" smtClean="0"/>
              <a:t>tvorbě </a:t>
            </a:r>
            <a:r>
              <a:rPr lang="cs-CZ" dirty="0"/>
              <a:t>vůle </a:t>
            </a:r>
            <a:r>
              <a:rPr lang="cs-CZ" dirty="0" smtClean="0"/>
              <a:t>státu</a:t>
            </a:r>
          </a:p>
          <a:p>
            <a:r>
              <a:rPr lang="cs-CZ" dirty="0"/>
              <a:t>chyběl kodexový charakter </a:t>
            </a:r>
            <a:r>
              <a:rPr lang="cs-CZ" dirty="0" smtClean="0"/>
              <a:t>vztahu a veřejnoprávní </a:t>
            </a:r>
            <a:r>
              <a:rPr lang="cs-CZ" dirty="0"/>
              <a:t>forma rozhodování ve věcech služebního poměru</a:t>
            </a:r>
          </a:p>
        </p:txBody>
      </p:sp>
    </p:spTree>
    <p:extLst>
      <p:ext uri="{BB962C8B-B14F-4D97-AF65-F5344CB8AC3E}">
        <p14:creationId xmlns:p14="http://schemas.microsoft.com/office/powerpoint/2010/main" val="346771172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Překážky ve službě na straně státního zaměstnance (§ 104)</a:t>
            </a:r>
          </a:p>
        </p:txBody>
      </p:sp>
      <p:sp>
        <p:nvSpPr>
          <p:cNvPr id="3" name="Zástupný symbol pro obsah 2"/>
          <p:cNvSpPr>
            <a:spLocks noGrp="1"/>
          </p:cNvSpPr>
          <p:nvPr>
            <p:ph sz="quarter" idx="1"/>
          </p:nvPr>
        </p:nvSpPr>
        <p:spPr/>
        <p:txBody>
          <a:bodyPr>
            <a:normAutofit lnSpcReduction="10000"/>
          </a:bodyPr>
          <a:lstStyle/>
          <a:p>
            <a:r>
              <a:rPr lang="cs-CZ" dirty="0" smtClean="0"/>
              <a:t>naopak nedůvodné požadavky služebního orgánu na </a:t>
            </a:r>
            <a:r>
              <a:rPr lang="cs-CZ" dirty="0"/>
              <a:t>uvedení, jakým způsobem a zda vůbec budou zajištěny činnosti vyplývající z náplně práce </a:t>
            </a:r>
            <a:r>
              <a:rPr lang="cs-CZ" dirty="0" smtClean="0"/>
              <a:t>zaměstnance, </a:t>
            </a:r>
            <a:r>
              <a:rPr lang="cs-CZ" dirty="0"/>
              <a:t>a na prohlášení o informovaném souhlasu přímého </a:t>
            </a:r>
            <a:r>
              <a:rPr lang="cs-CZ" dirty="0" smtClean="0"/>
              <a:t>nadřízeného</a:t>
            </a:r>
          </a:p>
          <a:p>
            <a:r>
              <a:rPr lang="cs-CZ" dirty="0" smtClean="0"/>
              <a:t>nevyplývá z žádného předpisu</a:t>
            </a:r>
          </a:p>
          <a:p>
            <a:r>
              <a:rPr lang="cs-CZ" dirty="0" smtClean="0"/>
              <a:t>v případě</a:t>
            </a:r>
            <a:r>
              <a:rPr lang="cs-CZ" dirty="0"/>
              <a:t>, že státnímu zaměstnanci vznikne nárok na služební volno</a:t>
            </a:r>
            <a:r>
              <a:rPr lang="cs-CZ" dirty="0" smtClean="0"/>
              <a:t>, </a:t>
            </a:r>
            <a:r>
              <a:rPr lang="cs-CZ" dirty="0"/>
              <a:t>je na služebním orgánu, aby zajistil výkon činností, jež by standardně zajišťoval dotčený </a:t>
            </a:r>
            <a:r>
              <a:rPr lang="cs-CZ" dirty="0" smtClean="0"/>
              <a:t>zaměstnanec</a:t>
            </a:r>
            <a:endParaRPr lang="cs-CZ" dirty="0"/>
          </a:p>
        </p:txBody>
      </p:sp>
    </p:spTree>
    <p:extLst>
      <p:ext uri="{BB962C8B-B14F-4D97-AF65-F5344CB8AC3E}">
        <p14:creationId xmlns:p14="http://schemas.microsoft.com/office/powerpoint/2010/main" val="377205277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Odp. úřadu </a:t>
            </a:r>
            <a:r>
              <a:rPr lang="cs-CZ" dirty="0"/>
              <a:t>za škodu a </a:t>
            </a:r>
            <a:r>
              <a:rPr lang="cs-CZ" dirty="0" smtClean="0"/>
              <a:t>služ. úraz </a:t>
            </a:r>
            <a:r>
              <a:rPr lang="cs-CZ" dirty="0"/>
              <a:t>nebo </a:t>
            </a:r>
            <a:r>
              <a:rPr lang="cs-CZ" dirty="0" smtClean="0"/>
              <a:t>nemoc </a:t>
            </a:r>
            <a:r>
              <a:rPr lang="cs-CZ" dirty="0"/>
              <a:t>z </a:t>
            </a:r>
            <a:r>
              <a:rPr lang="cs-CZ" dirty="0" smtClean="0"/>
              <a:t>povolání (§ 124)</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dirty="0" smtClean="0"/>
              <a:t>rozsudek NSS </a:t>
            </a:r>
            <a:r>
              <a:rPr lang="cs-CZ" dirty="0"/>
              <a:t>ze dne </a:t>
            </a:r>
            <a:r>
              <a:rPr lang="cs-CZ" dirty="0" smtClean="0"/>
              <a:t>18. 1. 2017</a:t>
            </a:r>
            <a:r>
              <a:rPr lang="pt-BR" dirty="0" smtClean="0"/>
              <a:t>, </a:t>
            </a:r>
            <a:r>
              <a:rPr lang="pt-BR" dirty="0"/>
              <a:t>čj. 6 As 146/2016 - 26 JUDr. J. G</a:t>
            </a:r>
            <a:r>
              <a:rPr lang="pt-BR" dirty="0" smtClean="0"/>
              <a:t>.</a:t>
            </a:r>
            <a:r>
              <a:rPr lang="cs-CZ" dirty="0" smtClean="0"/>
              <a:t> proti PČR</a:t>
            </a:r>
            <a:r>
              <a:rPr lang="pt-BR" dirty="0" smtClean="0"/>
              <a:t>, </a:t>
            </a:r>
            <a:r>
              <a:rPr lang="pt-BR" dirty="0"/>
              <a:t>Krajské ředitelství policie Ústeckého kraje</a:t>
            </a:r>
            <a:endParaRPr lang="cs-CZ" dirty="0" smtClean="0"/>
          </a:p>
          <a:p>
            <a:r>
              <a:rPr lang="cs-CZ" dirty="0" smtClean="0"/>
              <a:t>posuzován </a:t>
            </a:r>
            <a:r>
              <a:rPr lang="cs-CZ" dirty="0"/>
              <a:t>nárok policisty </a:t>
            </a:r>
            <a:r>
              <a:rPr lang="cs-CZ" dirty="0" smtClean="0"/>
              <a:t>mj. na náhradu </a:t>
            </a:r>
            <a:r>
              <a:rPr lang="cs-CZ" dirty="0"/>
              <a:t>za ztrátu na služebním příjmu dle § 103 odst. 2 téhož </a:t>
            </a:r>
            <a:r>
              <a:rPr lang="cs-CZ" dirty="0" smtClean="0"/>
              <a:t>zákona – obdobně u stát. zaměstnance § 124 </a:t>
            </a:r>
            <a:r>
              <a:rPr lang="cs-CZ" dirty="0"/>
              <a:t>ve spojení s § 271b ZP (Náhrada za ztrátu na výdělku po skončení pracovní </a:t>
            </a:r>
            <a:r>
              <a:rPr lang="cs-CZ" dirty="0" smtClean="0"/>
              <a:t>neschopnosti)</a:t>
            </a:r>
          </a:p>
          <a:p>
            <a:r>
              <a:rPr lang="cs-CZ" dirty="0" smtClean="0"/>
              <a:t>policista propuštěn pravomocným rozhodnutím ze služebního poměru </a:t>
            </a:r>
            <a:r>
              <a:rPr lang="cs-CZ" dirty="0"/>
              <a:t>z důvodu, že podle lékařského posudku poskytovatele </a:t>
            </a:r>
            <a:r>
              <a:rPr lang="cs-CZ" dirty="0" err="1"/>
              <a:t>pracovnělékařských</a:t>
            </a:r>
            <a:r>
              <a:rPr lang="cs-CZ" dirty="0"/>
              <a:t> služeb dlouhodobě pozbyl zdravotní způsobilost k výkonu </a:t>
            </a:r>
            <a:r>
              <a:rPr lang="cs-CZ" dirty="0" smtClean="0"/>
              <a:t>služby [u služebního zákona důvod dle § 72 odst. 1 písm. c) ve spojení s § 25 odst. 1 písm. f)] – ve zdravotním posudku i v odůvodnění rozhodnutí o </a:t>
            </a:r>
            <a:r>
              <a:rPr lang="cs-CZ" dirty="0"/>
              <a:t>propuštění uvedeno, že příčinou zdravotní nezpůsobilosti </a:t>
            </a:r>
            <a:r>
              <a:rPr lang="cs-CZ" dirty="0" smtClean="0"/>
              <a:t>nebyl </a:t>
            </a:r>
            <a:r>
              <a:rPr lang="cs-CZ" dirty="0"/>
              <a:t>pracovní úraz ani nemoc z povolání</a:t>
            </a:r>
          </a:p>
        </p:txBody>
      </p:sp>
    </p:spTree>
    <p:extLst>
      <p:ext uri="{BB962C8B-B14F-4D97-AF65-F5344CB8AC3E}">
        <p14:creationId xmlns:p14="http://schemas.microsoft.com/office/powerpoint/2010/main" val="253245154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Odp. úřadu </a:t>
            </a:r>
            <a:r>
              <a:rPr lang="cs-CZ" dirty="0"/>
              <a:t>za škodu a </a:t>
            </a:r>
            <a:r>
              <a:rPr lang="cs-CZ" dirty="0" smtClean="0"/>
              <a:t>služ. úraz </a:t>
            </a:r>
            <a:r>
              <a:rPr lang="cs-CZ" dirty="0"/>
              <a:t>nebo </a:t>
            </a:r>
            <a:r>
              <a:rPr lang="cs-CZ" dirty="0" smtClean="0"/>
              <a:t>nemoc </a:t>
            </a:r>
            <a:r>
              <a:rPr lang="cs-CZ" dirty="0"/>
              <a:t>z </a:t>
            </a:r>
            <a:r>
              <a:rPr lang="cs-CZ" dirty="0" smtClean="0"/>
              <a:t>povolání (§ 124)</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smtClean="0"/>
              <a:t>služební </a:t>
            </a:r>
            <a:r>
              <a:rPr lang="cs-CZ" dirty="0"/>
              <a:t>orgán </a:t>
            </a:r>
            <a:r>
              <a:rPr lang="cs-CZ" dirty="0" smtClean="0"/>
              <a:t>tvrdil, že v řízení o odškodnění musí respektovat </a:t>
            </a:r>
            <a:r>
              <a:rPr lang="cs-CZ" dirty="0"/>
              <a:t>rozhodnutí příslušného zdravotnického zařízení a rozhodnutí ve věci skončení služebního poměru, a tato rozhodnutí nelze v tomto řízení </a:t>
            </a:r>
            <a:r>
              <a:rPr lang="cs-CZ" dirty="0" smtClean="0"/>
              <a:t>přezkoumávat</a:t>
            </a:r>
          </a:p>
          <a:p>
            <a:r>
              <a:rPr lang="cs-CZ" dirty="0" err="1"/>
              <a:t>pracovnělékařské</a:t>
            </a:r>
            <a:r>
              <a:rPr lang="cs-CZ" dirty="0"/>
              <a:t> posudky </a:t>
            </a:r>
            <a:r>
              <a:rPr lang="cs-CZ" dirty="0" smtClean="0"/>
              <a:t>jsou správními rozhodnutími - </a:t>
            </a:r>
            <a:r>
              <a:rPr lang="cs-CZ" dirty="0"/>
              <a:t>pro všechny správní orgány závazné a služební funkcionář si sám o zdravotním stavu úsudek učinit nemůže. </a:t>
            </a:r>
            <a:endParaRPr lang="cs-CZ" dirty="0" smtClean="0"/>
          </a:p>
          <a:p>
            <a:r>
              <a:rPr lang="cs-CZ" dirty="0" smtClean="0"/>
              <a:t>oba </a:t>
            </a:r>
            <a:r>
              <a:rPr lang="cs-CZ" dirty="0"/>
              <a:t>posudky </a:t>
            </a:r>
            <a:r>
              <a:rPr lang="cs-CZ" dirty="0" smtClean="0"/>
              <a:t>podkladem </a:t>
            </a:r>
            <a:r>
              <a:rPr lang="cs-CZ" dirty="0"/>
              <a:t>rozhodnutí o propuštění </a:t>
            </a:r>
            <a:r>
              <a:rPr lang="cs-CZ" dirty="0" smtClean="0"/>
              <a:t>ze </a:t>
            </a:r>
            <a:r>
              <a:rPr lang="cs-CZ" dirty="0"/>
              <a:t>služebního </a:t>
            </a:r>
            <a:r>
              <a:rPr lang="cs-CZ" dirty="0" smtClean="0"/>
              <a:t>poměru – nabylo právní </a:t>
            </a:r>
            <a:r>
              <a:rPr lang="cs-CZ" dirty="0"/>
              <a:t>moci a nebylo předmětem přezkumu ve správním </a:t>
            </a:r>
            <a:r>
              <a:rPr lang="cs-CZ" dirty="0" smtClean="0"/>
              <a:t>soudnictví</a:t>
            </a:r>
            <a:endParaRPr lang="cs-CZ" dirty="0"/>
          </a:p>
        </p:txBody>
      </p:sp>
    </p:spTree>
    <p:extLst>
      <p:ext uri="{BB962C8B-B14F-4D97-AF65-F5344CB8AC3E}">
        <p14:creationId xmlns:p14="http://schemas.microsoft.com/office/powerpoint/2010/main" val="380815594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Odp. úřadu </a:t>
            </a:r>
            <a:r>
              <a:rPr lang="cs-CZ" dirty="0"/>
              <a:t>za škodu a </a:t>
            </a:r>
            <a:r>
              <a:rPr lang="cs-CZ" dirty="0" smtClean="0"/>
              <a:t>služ. úraz </a:t>
            </a:r>
            <a:r>
              <a:rPr lang="cs-CZ" dirty="0"/>
              <a:t>nebo </a:t>
            </a:r>
            <a:r>
              <a:rPr lang="cs-CZ" dirty="0" smtClean="0"/>
              <a:t>nemoc </a:t>
            </a:r>
            <a:r>
              <a:rPr lang="cs-CZ" dirty="0"/>
              <a:t>z </a:t>
            </a:r>
            <a:r>
              <a:rPr lang="cs-CZ" dirty="0" smtClean="0"/>
              <a:t>povolání (§ 124)</a:t>
            </a:r>
            <a:endParaRPr lang="cs-CZ" dirty="0"/>
          </a:p>
        </p:txBody>
      </p:sp>
      <p:sp>
        <p:nvSpPr>
          <p:cNvPr id="3" name="Zástupný symbol pro obsah 2"/>
          <p:cNvSpPr>
            <a:spLocks noGrp="1"/>
          </p:cNvSpPr>
          <p:nvPr>
            <p:ph sz="quarter" idx="1"/>
          </p:nvPr>
        </p:nvSpPr>
        <p:spPr/>
        <p:txBody>
          <a:bodyPr>
            <a:normAutofit fontScale="85000" lnSpcReduction="20000"/>
          </a:bodyPr>
          <a:lstStyle/>
          <a:p>
            <a:r>
              <a:rPr lang="cs-CZ" dirty="0" smtClean="0"/>
              <a:t>NSS: </a:t>
            </a:r>
            <a:r>
              <a:rPr lang="cs-CZ" dirty="0"/>
              <a:t>lékařské posudky nezakládají, nemění, neruší ani závazně neurčují práva nebo povinnosti dotčených </a:t>
            </a:r>
            <a:r>
              <a:rPr lang="cs-CZ" dirty="0" smtClean="0"/>
              <a:t>osob – nejde o </a:t>
            </a:r>
            <a:r>
              <a:rPr lang="cs-CZ" dirty="0"/>
              <a:t>rozhodnutí ve smyslu § 67 </a:t>
            </a:r>
            <a:r>
              <a:rPr lang="cs-CZ" dirty="0" smtClean="0"/>
              <a:t>SŘ ani § 65 s. ř. s</a:t>
            </a:r>
            <a:r>
              <a:rPr lang="cs-CZ" dirty="0"/>
              <a:t>. </a:t>
            </a:r>
            <a:endParaRPr lang="cs-CZ" dirty="0" smtClean="0"/>
          </a:p>
          <a:p>
            <a:r>
              <a:rPr lang="cs-CZ" dirty="0" smtClean="0"/>
              <a:t>toliko posouzení </a:t>
            </a:r>
            <a:r>
              <a:rPr lang="cs-CZ" dirty="0"/>
              <a:t>zdravotního </a:t>
            </a:r>
            <a:r>
              <a:rPr lang="cs-CZ" dirty="0" smtClean="0"/>
              <a:t>stavu - </a:t>
            </a:r>
            <a:r>
              <a:rPr lang="cs-CZ" dirty="0"/>
              <a:t>obsahem posudku </a:t>
            </a:r>
            <a:r>
              <a:rPr lang="cs-CZ" dirty="0" smtClean="0"/>
              <a:t>skutková </a:t>
            </a:r>
            <a:r>
              <a:rPr lang="cs-CZ" dirty="0"/>
              <a:t>zjištění a související úvahy lékařského charakteru </a:t>
            </a:r>
            <a:r>
              <a:rPr lang="cs-CZ" dirty="0" smtClean="0"/>
              <a:t>(rozsudek RS NSS </a:t>
            </a:r>
            <a:r>
              <a:rPr lang="cs-CZ" dirty="0"/>
              <a:t>ze dne 20. 9. 2007, č. j. 4 </a:t>
            </a:r>
            <a:r>
              <a:rPr lang="cs-CZ" dirty="0" err="1"/>
              <a:t>Ads</a:t>
            </a:r>
            <a:r>
              <a:rPr lang="cs-CZ" dirty="0"/>
              <a:t> 81/2005 – 125, </a:t>
            </a:r>
            <a:r>
              <a:rPr lang="cs-CZ" dirty="0" smtClean="0"/>
              <a:t>č</a:t>
            </a:r>
            <a:r>
              <a:rPr lang="cs-CZ" dirty="0"/>
              <a:t>. 1554/2008 Sb. NSS, a navazující nález </a:t>
            </a:r>
            <a:r>
              <a:rPr lang="cs-CZ" dirty="0" smtClean="0"/>
              <a:t>ze </a:t>
            </a:r>
            <a:r>
              <a:rPr lang="cs-CZ" dirty="0"/>
              <a:t>dne 23. 9. 2008, </a:t>
            </a:r>
            <a:r>
              <a:rPr lang="cs-CZ" dirty="0" err="1"/>
              <a:t>sp</a:t>
            </a:r>
            <a:r>
              <a:rPr lang="cs-CZ" dirty="0"/>
              <a:t>. zn. </a:t>
            </a:r>
            <a:r>
              <a:rPr lang="cs-CZ" dirty="0" err="1"/>
              <a:t>Pl</a:t>
            </a:r>
            <a:r>
              <a:rPr lang="cs-CZ" dirty="0"/>
              <a:t>. ÚS 11/08) - </a:t>
            </a:r>
            <a:r>
              <a:rPr lang="cs-CZ" dirty="0" smtClean="0"/>
              <a:t>závěry za </a:t>
            </a:r>
            <a:r>
              <a:rPr lang="cs-CZ" dirty="0"/>
              <a:t>účinnosti zákona č. 20/1966 Sb., o péči o zdraví </a:t>
            </a:r>
            <a:r>
              <a:rPr lang="cs-CZ" dirty="0" smtClean="0"/>
              <a:t>lidu - lze plně </a:t>
            </a:r>
            <a:r>
              <a:rPr lang="cs-CZ" dirty="0"/>
              <a:t>vztáhnout i na lékařské posudky </a:t>
            </a:r>
            <a:r>
              <a:rPr lang="cs-CZ" dirty="0" smtClean="0"/>
              <a:t>dle </a:t>
            </a:r>
            <a:r>
              <a:rPr lang="cs-CZ" dirty="0"/>
              <a:t>zákona č. 373/2011 Sb., o specifických zdravotních </a:t>
            </a:r>
            <a:r>
              <a:rPr lang="cs-CZ" dirty="0" smtClean="0"/>
              <a:t>službách - právní </a:t>
            </a:r>
            <a:r>
              <a:rPr lang="cs-CZ" dirty="0"/>
              <a:t>povaha lékařských posudků zůstala oproti předchozí úpravě </a:t>
            </a:r>
            <a:r>
              <a:rPr lang="cs-CZ" dirty="0" smtClean="0"/>
              <a:t>do </a:t>
            </a:r>
            <a:r>
              <a:rPr lang="cs-CZ" dirty="0"/>
              <a:t>své podstaty </a:t>
            </a:r>
            <a:r>
              <a:rPr lang="cs-CZ" dirty="0" smtClean="0"/>
              <a:t>nezměněna</a:t>
            </a:r>
            <a:endParaRPr lang="cs-CZ" dirty="0"/>
          </a:p>
        </p:txBody>
      </p:sp>
    </p:spTree>
    <p:extLst>
      <p:ext uri="{BB962C8B-B14F-4D97-AF65-F5344CB8AC3E}">
        <p14:creationId xmlns:p14="http://schemas.microsoft.com/office/powerpoint/2010/main" val="271585096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Odp. úřadu </a:t>
            </a:r>
            <a:r>
              <a:rPr lang="cs-CZ" dirty="0"/>
              <a:t>za škodu a </a:t>
            </a:r>
            <a:r>
              <a:rPr lang="cs-CZ" dirty="0" smtClean="0"/>
              <a:t>služ. úraz </a:t>
            </a:r>
            <a:r>
              <a:rPr lang="cs-CZ" dirty="0"/>
              <a:t>nebo </a:t>
            </a:r>
            <a:r>
              <a:rPr lang="cs-CZ" dirty="0" smtClean="0"/>
              <a:t>nemoc </a:t>
            </a:r>
            <a:r>
              <a:rPr lang="cs-CZ" dirty="0"/>
              <a:t>z </a:t>
            </a:r>
            <a:r>
              <a:rPr lang="cs-CZ" dirty="0" smtClean="0"/>
              <a:t>povolání (§ 124)</a:t>
            </a:r>
            <a:endParaRPr lang="cs-CZ" dirty="0"/>
          </a:p>
        </p:txBody>
      </p:sp>
      <p:sp>
        <p:nvSpPr>
          <p:cNvPr id="3" name="Zástupný symbol pro obsah 2"/>
          <p:cNvSpPr>
            <a:spLocks noGrp="1"/>
          </p:cNvSpPr>
          <p:nvPr>
            <p:ph sz="quarter" idx="1"/>
          </p:nvPr>
        </p:nvSpPr>
        <p:spPr/>
        <p:txBody>
          <a:bodyPr>
            <a:normAutofit fontScale="85000" lnSpcReduction="20000"/>
          </a:bodyPr>
          <a:lstStyle/>
          <a:p>
            <a:r>
              <a:rPr lang="cs-CZ" dirty="0" smtClean="0"/>
              <a:t>lékařský </a:t>
            </a:r>
            <a:r>
              <a:rPr lang="cs-CZ" dirty="0"/>
              <a:t>posudek představuje pouhý podklad rozhodnutí, a nikoliv samostatné </a:t>
            </a:r>
            <a:r>
              <a:rPr lang="cs-CZ" dirty="0" smtClean="0"/>
              <a:t>rozhodnutí</a:t>
            </a:r>
          </a:p>
          <a:p>
            <a:r>
              <a:rPr lang="cs-CZ" dirty="0" smtClean="0"/>
              <a:t>rozhodnutí </a:t>
            </a:r>
            <a:r>
              <a:rPr lang="cs-CZ" dirty="0"/>
              <a:t>o propuštění </a:t>
            </a:r>
            <a:r>
              <a:rPr lang="cs-CZ" dirty="0" smtClean="0"/>
              <a:t>ze </a:t>
            </a:r>
            <a:r>
              <a:rPr lang="cs-CZ" dirty="0"/>
              <a:t>služebního poměru je pravomocným rozhodnutím dle § 67 odst. 1 </a:t>
            </a:r>
            <a:r>
              <a:rPr lang="cs-CZ" dirty="0" smtClean="0"/>
              <a:t>SŘ, </a:t>
            </a:r>
            <a:r>
              <a:rPr lang="cs-CZ" dirty="0"/>
              <a:t>kterým jsou správní orgány vázány </a:t>
            </a:r>
            <a:r>
              <a:rPr lang="cs-CZ" dirty="0" smtClean="0"/>
              <a:t>(§ </a:t>
            </a:r>
            <a:r>
              <a:rPr lang="cs-CZ" dirty="0"/>
              <a:t>73 odst. 2 </a:t>
            </a:r>
            <a:r>
              <a:rPr lang="cs-CZ" dirty="0" smtClean="0"/>
              <a:t>SŘ)</a:t>
            </a:r>
          </a:p>
          <a:p>
            <a:r>
              <a:rPr lang="cs-CZ" dirty="0"/>
              <a:t>vázanost pravomocným správním rozhodnutím se vztahuje k výroku, </a:t>
            </a:r>
            <a:r>
              <a:rPr lang="cs-CZ" dirty="0" smtClean="0"/>
              <a:t>nikoliv </a:t>
            </a:r>
            <a:r>
              <a:rPr lang="cs-CZ" dirty="0"/>
              <a:t>k </a:t>
            </a:r>
            <a:r>
              <a:rPr lang="cs-CZ" dirty="0" smtClean="0"/>
              <a:t>odůvodnění</a:t>
            </a:r>
          </a:p>
          <a:p>
            <a:r>
              <a:rPr lang="cs-CZ" dirty="0" smtClean="0"/>
              <a:t>výrok </a:t>
            </a:r>
            <a:r>
              <a:rPr lang="cs-CZ" dirty="0"/>
              <a:t>rozhodnutí o propuštění </a:t>
            </a:r>
            <a:r>
              <a:rPr lang="cs-CZ" dirty="0" smtClean="0"/>
              <a:t>– policista se </a:t>
            </a:r>
            <a:r>
              <a:rPr lang="cs-CZ" dirty="0"/>
              <a:t>propouští ze služebního poměru podle § 42 odst. 1 písm. h) zákona o služebním poměru (</a:t>
            </a:r>
            <a:r>
              <a:rPr lang="cs-CZ" i="1" dirty="0"/>
              <a:t>příslušník musí být propuštěn, jestliže podle lékařského posudku poskytovatele </a:t>
            </a:r>
            <a:r>
              <a:rPr lang="cs-CZ" i="1" dirty="0" err="1"/>
              <a:t>pracovnělékařských</a:t>
            </a:r>
            <a:r>
              <a:rPr lang="cs-CZ" i="1" dirty="0"/>
              <a:t> služeb dlouhodobě pozbyl zdravotní způsobilost k výkonu </a:t>
            </a:r>
            <a:r>
              <a:rPr lang="cs-CZ" i="1" dirty="0" smtClean="0"/>
              <a:t>služby</a:t>
            </a:r>
            <a:r>
              <a:rPr lang="cs-CZ" dirty="0" smtClean="0"/>
              <a:t>)</a:t>
            </a:r>
            <a:endParaRPr lang="cs-CZ" dirty="0"/>
          </a:p>
        </p:txBody>
      </p:sp>
    </p:spTree>
    <p:extLst>
      <p:ext uri="{BB962C8B-B14F-4D97-AF65-F5344CB8AC3E}">
        <p14:creationId xmlns:p14="http://schemas.microsoft.com/office/powerpoint/2010/main" val="57206503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Odp. úřadu </a:t>
            </a:r>
            <a:r>
              <a:rPr lang="cs-CZ" dirty="0"/>
              <a:t>za škodu a </a:t>
            </a:r>
            <a:r>
              <a:rPr lang="cs-CZ" dirty="0" smtClean="0"/>
              <a:t>služ. úraz </a:t>
            </a:r>
            <a:r>
              <a:rPr lang="cs-CZ" dirty="0"/>
              <a:t>nebo </a:t>
            </a:r>
            <a:r>
              <a:rPr lang="cs-CZ" dirty="0" smtClean="0"/>
              <a:t>nemoc </a:t>
            </a:r>
            <a:r>
              <a:rPr lang="cs-CZ" dirty="0"/>
              <a:t>z </a:t>
            </a:r>
            <a:r>
              <a:rPr lang="cs-CZ" dirty="0" smtClean="0"/>
              <a:t>povolání (§ 124)</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t>důvody </a:t>
            </a:r>
            <a:r>
              <a:rPr lang="cs-CZ" dirty="0"/>
              <a:t>pozbytí zdravotní způsobilosti a skutečnost, jestli jsou tyto důvody v souvislosti s výkonem služby, nejsou při rozhodování o propuštění příslušníka </a:t>
            </a:r>
            <a:r>
              <a:rPr lang="cs-CZ" dirty="0" smtClean="0"/>
              <a:t>rozhodující</a:t>
            </a:r>
          </a:p>
          <a:p>
            <a:r>
              <a:rPr lang="cs-CZ" dirty="0" smtClean="0"/>
              <a:t>příslušník se nemohl bránit proti části odůvodnění rozhodnutí, </a:t>
            </a:r>
            <a:r>
              <a:rPr lang="cs-CZ" dirty="0"/>
              <a:t>ve kterém uvedeno, že onemocnění není v souvislosti s výkonem služby - </a:t>
            </a:r>
            <a:r>
              <a:rPr lang="cs-CZ" dirty="0" smtClean="0"/>
              <a:t>odvolání </a:t>
            </a:r>
            <a:r>
              <a:rPr lang="cs-CZ" dirty="0"/>
              <a:t>jen proti odůvodnění rozhodnutí je </a:t>
            </a:r>
            <a:r>
              <a:rPr lang="cs-CZ" dirty="0" smtClean="0"/>
              <a:t>nepřípustné (§ 82 odst. </a:t>
            </a:r>
            <a:r>
              <a:rPr lang="cs-CZ" dirty="0"/>
              <a:t>1 SŘ), žaloba </a:t>
            </a:r>
            <a:r>
              <a:rPr lang="cs-CZ" dirty="0" smtClean="0"/>
              <a:t> je nepřípustná</a:t>
            </a:r>
            <a:r>
              <a:rPr lang="cs-CZ" dirty="0"/>
              <a:t>, směřuje-li jen proti důvodům rozhodnut</a:t>
            </a:r>
            <a:r>
              <a:rPr lang="cs-CZ" dirty="0" smtClean="0"/>
              <a:t> [§ </a:t>
            </a:r>
            <a:r>
              <a:rPr lang="cs-CZ" dirty="0"/>
              <a:t>68 písm. d) s. ř. s</a:t>
            </a:r>
            <a:r>
              <a:rPr lang="cs-CZ" dirty="0" smtClean="0"/>
              <a:t>.] </a:t>
            </a:r>
          </a:p>
        </p:txBody>
      </p:sp>
    </p:spTree>
    <p:extLst>
      <p:ext uri="{BB962C8B-B14F-4D97-AF65-F5344CB8AC3E}">
        <p14:creationId xmlns:p14="http://schemas.microsoft.com/office/powerpoint/2010/main" val="368589790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Odp. úřadu </a:t>
            </a:r>
            <a:r>
              <a:rPr lang="cs-CZ" dirty="0"/>
              <a:t>za škodu a </a:t>
            </a:r>
            <a:r>
              <a:rPr lang="cs-CZ" dirty="0" smtClean="0"/>
              <a:t>služ. úraz </a:t>
            </a:r>
            <a:r>
              <a:rPr lang="cs-CZ" dirty="0"/>
              <a:t>nebo </a:t>
            </a:r>
            <a:r>
              <a:rPr lang="cs-CZ" dirty="0" smtClean="0"/>
              <a:t>nemoc </a:t>
            </a:r>
            <a:r>
              <a:rPr lang="cs-CZ" dirty="0"/>
              <a:t>z </a:t>
            </a:r>
            <a:r>
              <a:rPr lang="cs-CZ" dirty="0" smtClean="0"/>
              <a:t>povolání (§ 124)</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smtClean="0"/>
              <a:t>pokud by nemohl namítat ani v řízení </a:t>
            </a:r>
            <a:r>
              <a:rPr lang="cs-CZ" dirty="0"/>
              <a:t>o odškodnění </a:t>
            </a:r>
            <a:r>
              <a:rPr lang="cs-CZ" dirty="0" smtClean="0"/>
              <a:t>– byla by mu odňata </a:t>
            </a:r>
            <a:r>
              <a:rPr lang="cs-CZ" dirty="0"/>
              <a:t>možnost se proti posouzení důvodů ztráty zdravotní způsobilosti ze strany služebního funkcionáře jakkoliv </a:t>
            </a:r>
            <a:r>
              <a:rPr lang="cs-CZ" dirty="0" smtClean="0"/>
              <a:t>bránit</a:t>
            </a:r>
          </a:p>
          <a:p>
            <a:r>
              <a:rPr lang="cs-CZ" dirty="0" smtClean="0"/>
              <a:t>otázka </a:t>
            </a:r>
            <a:r>
              <a:rPr lang="cs-CZ" dirty="0"/>
              <a:t>důvodu ztráty zdravotní způsobilosti </a:t>
            </a:r>
            <a:r>
              <a:rPr lang="cs-CZ" dirty="0" smtClean="0"/>
              <a:t>musí být zkoumána v řízení o odškodnění – bývalému příslušníkovi musí být dán prostor </a:t>
            </a:r>
            <a:r>
              <a:rPr lang="cs-CZ" dirty="0"/>
              <a:t>k uplatnění jeho procesních </a:t>
            </a:r>
            <a:r>
              <a:rPr lang="cs-CZ" dirty="0" smtClean="0"/>
              <a:t>práv</a:t>
            </a:r>
          </a:p>
          <a:p>
            <a:r>
              <a:rPr lang="cs-CZ" dirty="0" smtClean="0"/>
              <a:t>nic však nebrání </a:t>
            </a:r>
            <a:r>
              <a:rPr lang="cs-CZ" dirty="0"/>
              <a:t>tomu, aby </a:t>
            </a:r>
            <a:r>
              <a:rPr lang="cs-CZ" dirty="0" smtClean="0"/>
              <a:t>služební orgán použil </a:t>
            </a:r>
            <a:r>
              <a:rPr lang="cs-CZ" dirty="0"/>
              <a:t>též podklady získané v řízení o propuštění </a:t>
            </a:r>
            <a:r>
              <a:rPr lang="cs-CZ" dirty="0" smtClean="0"/>
              <a:t>ze </a:t>
            </a:r>
            <a:r>
              <a:rPr lang="cs-CZ" dirty="0"/>
              <a:t>služebního poměru, zejména dostupné lékařské zprávy</a:t>
            </a:r>
          </a:p>
        </p:txBody>
      </p:sp>
    </p:spTree>
    <p:extLst>
      <p:ext uri="{BB962C8B-B14F-4D97-AF65-F5344CB8AC3E}">
        <p14:creationId xmlns:p14="http://schemas.microsoft.com/office/powerpoint/2010/main" val="208965212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Obecná ustanovení o platu a odměně za služební </a:t>
            </a:r>
            <a:r>
              <a:rPr lang="cs-CZ" dirty="0" smtClean="0"/>
              <a:t>pohotovost (§ 144)</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dirty="0" smtClean="0"/>
              <a:t>rozsudek NSS </a:t>
            </a:r>
            <a:r>
              <a:rPr lang="pl-PL" dirty="0"/>
              <a:t>ze dne ze dne 21. 1. 2016, čj. 6 As 75/2015-17, </a:t>
            </a:r>
            <a:r>
              <a:rPr lang="pl-PL" dirty="0" smtClean="0"/>
              <a:t>č. 3383/2014 Sb. NSS</a:t>
            </a:r>
          </a:p>
          <a:p>
            <a:r>
              <a:rPr lang="cs-CZ" dirty="0"/>
              <a:t>Pokud zákon </a:t>
            </a:r>
            <a:r>
              <a:rPr lang="cs-CZ" dirty="0" smtClean="0"/>
              <a:t>o </a:t>
            </a:r>
            <a:r>
              <a:rPr lang="cs-CZ" dirty="0"/>
              <a:t>služebním poměru příslušníků bezpečnostních sborů, neupravuje institut prodlení a úroků z prodlení s výplatou služebního příjmu, jedná se o nevědomou mezeru v zákoně, již je potřeba zaplnit za pomoci analogické aplikace § 1968 a § 1970 občanského zákoníku z roku 2012. Pokud tedy bezpečnostní sbor nevyplatí služební příjem včas, ocitá se v prodlení. Příslušník bezpečnostního sboru má nárok na úroky z takového prodlení</a:t>
            </a:r>
            <a:r>
              <a:rPr lang="cs-CZ" dirty="0" smtClean="0"/>
              <a:t>.</a:t>
            </a:r>
          </a:p>
          <a:p>
            <a:r>
              <a:rPr lang="cs-CZ" dirty="0" smtClean="0"/>
              <a:t>služební zákon odkazuje ohledně odměňování na ZP, který úroky z prodlení neřeší – řešeno prostřednictvím subsidiární aplikace OZ dle § 4 ZP – asi spíše aplikovatelné i na služební poměr státního zaměstnance – výsledek stejný ať přes § 4 ZP nebo přes analogickou aplikaci dle rozsudku </a:t>
            </a:r>
            <a:r>
              <a:rPr lang="pl-PL" dirty="0"/>
              <a:t>čj. 6 As 75/2015-17</a:t>
            </a:r>
            <a:endParaRPr lang="cs-CZ" dirty="0"/>
          </a:p>
        </p:txBody>
      </p:sp>
    </p:spTree>
    <p:extLst>
      <p:ext uri="{BB962C8B-B14F-4D97-AF65-F5344CB8AC3E}">
        <p14:creationId xmlns:p14="http://schemas.microsoft.com/office/powerpoint/2010/main" val="211693816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Obecná ustanovení o platu a odměně za služební pohotovost (§ 144)</a:t>
            </a:r>
          </a:p>
        </p:txBody>
      </p:sp>
      <p:sp>
        <p:nvSpPr>
          <p:cNvPr id="3" name="Zástupný symbol pro obsah 2"/>
          <p:cNvSpPr>
            <a:spLocks noGrp="1"/>
          </p:cNvSpPr>
          <p:nvPr>
            <p:ph sz="quarter" idx="1"/>
          </p:nvPr>
        </p:nvSpPr>
        <p:spPr/>
        <p:txBody>
          <a:bodyPr>
            <a:normAutofit fontScale="92500" lnSpcReduction="10000"/>
          </a:bodyPr>
          <a:lstStyle/>
          <a:p>
            <a:r>
              <a:rPr lang="cs-CZ" dirty="0"/>
              <a:t>usnesení zvl. senátu ze 7. 4. 2022, čj. </a:t>
            </a:r>
            <a:r>
              <a:rPr lang="cs-CZ" dirty="0" err="1"/>
              <a:t>Konf</a:t>
            </a:r>
            <a:r>
              <a:rPr lang="cs-CZ" dirty="0"/>
              <a:t> </a:t>
            </a:r>
            <a:r>
              <a:rPr lang="cs-CZ" dirty="0" smtClean="0"/>
              <a:t>7/2021-30, ČSSZ c/a </a:t>
            </a:r>
            <a:r>
              <a:rPr lang="cs-CZ" dirty="0" err="1" smtClean="0"/>
              <a:t>ObS</a:t>
            </a:r>
            <a:r>
              <a:rPr lang="cs-CZ" dirty="0" smtClean="0"/>
              <a:t> pro Prahu 4 a MS v Praze</a:t>
            </a:r>
          </a:p>
          <a:p>
            <a:r>
              <a:rPr lang="cs-CZ" dirty="0" smtClean="0"/>
              <a:t>spor o </a:t>
            </a:r>
            <a:r>
              <a:rPr lang="cs-CZ" dirty="0"/>
              <a:t>vrácení neprávem vyplacené částky </a:t>
            </a:r>
            <a:r>
              <a:rPr lang="cs-CZ" dirty="0" smtClean="0"/>
              <a:t>platu – omylem zaslán plný plat za leden 2019, ačkoliv byl většinu doby v pracovní neschopnosti</a:t>
            </a:r>
          </a:p>
          <a:p>
            <a:r>
              <a:rPr lang="cs-CZ" dirty="0" smtClean="0"/>
              <a:t>podle § 144 odst. 1 se odměňování řídí ZP, pokud není stanoveno jinak - vrácení </a:t>
            </a:r>
            <a:r>
              <a:rPr lang="cs-CZ" dirty="0"/>
              <a:t>neprávem vyplacených částek může zaměstnavatel na zaměstnanci požadovat, pokud zaměstnanec věděl nebo musel z okolností předpokládat, že jde o částky nesprávně určené nebo omylem vyplacené (§ 331 </a:t>
            </a:r>
            <a:r>
              <a:rPr lang="cs-CZ" dirty="0" smtClean="0"/>
              <a:t>ZP) </a:t>
            </a:r>
            <a:endParaRPr lang="cs-CZ" dirty="0"/>
          </a:p>
        </p:txBody>
      </p:sp>
    </p:spTree>
    <p:extLst>
      <p:ext uri="{BB962C8B-B14F-4D97-AF65-F5344CB8AC3E}">
        <p14:creationId xmlns:p14="http://schemas.microsoft.com/office/powerpoint/2010/main" val="23811600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Zvl. ustanovení o zvl. příplatku a osobním příplatku (§ 148 a 149)</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smtClean="0"/>
              <a:t>rozsudek NSS </a:t>
            </a:r>
            <a:r>
              <a:rPr lang="pl-PL" dirty="0"/>
              <a:t>ze dne 30. 4. 2014, čj. 1 As 34/2014-54</a:t>
            </a:r>
            <a:r>
              <a:rPr lang="pl-PL" dirty="0" smtClean="0"/>
              <a:t>, č. 3057/2014 Sb. </a:t>
            </a:r>
            <a:r>
              <a:rPr lang="pl-PL" dirty="0"/>
              <a:t>NSS, </a:t>
            </a:r>
            <a:r>
              <a:rPr lang="pl-PL" dirty="0" smtClean="0"/>
              <a:t> </a:t>
            </a:r>
            <a:r>
              <a:rPr lang="pl-PL" dirty="0"/>
              <a:t>Filip P. a </a:t>
            </a:r>
            <a:r>
              <a:rPr lang="pl-PL" dirty="0" smtClean="0"/>
              <a:t>Jiří </a:t>
            </a:r>
            <a:r>
              <a:rPr lang="pl-PL" dirty="0"/>
              <a:t>O. proti </a:t>
            </a:r>
            <a:r>
              <a:rPr lang="pl-PL" dirty="0" smtClean="0"/>
              <a:t>HZS Olomouckého </a:t>
            </a:r>
            <a:r>
              <a:rPr lang="pl-PL" dirty="0"/>
              <a:t>kraje o snížení osobních </a:t>
            </a:r>
            <a:r>
              <a:rPr lang="pl-PL" dirty="0" smtClean="0"/>
              <a:t>příplatků (chybné označení žalovaného)</a:t>
            </a:r>
          </a:p>
          <a:p>
            <a:r>
              <a:rPr lang="pl-PL" dirty="0" smtClean="0"/>
              <a:t>hasičům stanoveny na rok 2011 nižší osobní příplatky a zvláštní příplatky oproti roku 2010</a:t>
            </a:r>
          </a:p>
          <a:p>
            <a:r>
              <a:rPr lang="pl-PL" dirty="0" smtClean="0"/>
              <a:t>služební orgán odůvodnil jednak </a:t>
            </a:r>
            <a:r>
              <a:rPr lang="pl-PL" dirty="0"/>
              <a:t>omezeným objemem svěřených rozpočtových prostředků a dále odkázal na </a:t>
            </a:r>
            <a:r>
              <a:rPr lang="pl-PL" dirty="0" smtClean="0"/>
              <a:t>„Jednotná </a:t>
            </a:r>
            <a:r>
              <a:rPr lang="pl-PL" dirty="0"/>
              <a:t>pravidla pro určení výše osobního příplatku dle § 122 zákona o služebním poměru pro příslušníky HZS Olomouckého </a:t>
            </a:r>
            <a:r>
              <a:rPr lang="pl-PL" dirty="0" smtClean="0"/>
              <a:t>kraje”</a:t>
            </a:r>
          </a:p>
        </p:txBody>
      </p:sp>
    </p:spTree>
    <p:extLst>
      <p:ext uri="{BB962C8B-B14F-4D97-AF65-F5344CB8AC3E}">
        <p14:creationId xmlns:p14="http://schemas.microsoft.com/office/powerpoint/2010/main" val="1401832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Rozdíl mezi pracovním a služebním poměrem</a:t>
            </a:r>
          </a:p>
        </p:txBody>
      </p:sp>
      <p:sp>
        <p:nvSpPr>
          <p:cNvPr id="3" name="Zástupný symbol pro obsah 2"/>
          <p:cNvSpPr>
            <a:spLocks noGrp="1"/>
          </p:cNvSpPr>
          <p:nvPr>
            <p:ph sz="quarter" idx="1"/>
          </p:nvPr>
        </p:nvSpPr>
        <p:spPr/>
        <p:txBody>
          <a:bodyPr>
            <a:normAutofit/>
          </a:bodyPr>
          <a:lstStyle/>
          <a:p>
            <a:r>
              <a:rPr lang="cs-CZ" dirty="0" smtClean="0"/>
              <a:t>změna nabytím účinnosti </a:t>
            </a:r>
            <a:r>
              <a:rPr lang="cs-CZ" dirty="0"/>
              <a:t>služebního zákona - služební poměr </a:t>
            </a:r>
            <a:r>
              <a:rPr lang="cs-CZ" dirty="0" smtClean="0"/>
              <a:t>upraven komplexně (ZP se </a:t>
            </a:r>
            <a:r>
              <a:rPr lang="cs-CZ" dirty="0"/>
              <a:t>na služební poměr použije jen tehdy, pokud tak </a:t>
            </a:r>
            <a:r>
              <a:rPr lang="cs-CZ" dirty="0" smtClean="0"/>
              <a:t>služební zákon stanoví - § </a:t>
            </a:r>
            <a:r>
              <a:rPr lang="cs-CZ" dirty="0"/>
              <a:t>5 ZP), </a:t>
            </a:r>
            <a:r>
              <a:rPr lang="cs-CZ" dirty="0" smtClean="0"/>
              <a:t>rozhodování </a:t>
            </a:r>
            <a:r>
              <a:rPr lang="cs-CZ" dirty="0"/>
              <a:t>ve věcech </a:t>
            </a:r>
            <a:r>
              <a:rPr lang="cs-CZ" dirty="0" smtClean="0"/>
              <a:t>služby </a:t>
            </a:r>
            <a:r>
              <a:rPr lang="cs-CZ" dirty="0"/>
              <a:t>prováděno vrchnostensky služebními orgány </a:t>
            </a:r>
            <a:r>
              <a:rPr lang="cs-CZ" dirty="0" smtClean="0"/>
              <a:t>za </a:t>
            </a:r>
            <a:r>
              <a:rPr lang="cs-CZ" dirty="0"/>
              <a:t>subsidiárního použití </a:t>
            </a:r>
            <a:r>
              <a:rPr lang="cs-CZ" dirty="0" smtClean="0"/>
              <a:t>SŘ</a:t>
            </a:r>
            <a:endParaRPr lang="cs-CZ" dirty="0"/>
          </a:p>
        </p:txBody>
      </p:sp>
    </p:spTree>
    <p:extLst>
      <p:ext uri="{BB962C8B-B14F-4D97-AF65-F5344CB8AC3E}">
        <p14:creationId xmlns:p14="http://schemas.microsoft.com/office/powerpoint/2010/main" val="158877016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Zvl. ustanovení o zvl. příplatku a osobním příplatku (§ 148 a 149)</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a:t>NSS: </a:t>
            </a:r>
            <a:r>
              <a:rPr lang="cs-CZ" dirty="0" smtClean="0"/>
              <a:t>§ </a:t>
            </a:r>
            <a:r>
              <a:rPr lang="cs-CZ" dirty="0"/>
              <a:t>122 zákona o služebním poměru </a:t>
            </a:r>
            <a:r>
              <a:rPr lang="cs-CZ" dirty="0" smtClean="0"/>
              <a:t>– osobní přípatek: nenároková složka </a:t>
            </a:r>
            <a:r>
              <a:rPr lang="cs-CZ" dirty="0"/>
              <a:t>služebního příjmu, kterou lze ocenit výkon služby v mimořádné kvalitě nebo </a:t>
            </a:r>
            <a:r>
              <a:rPr lang="cs-CZ" dirty="0" smtClean="0"/>
              <a:t>rozsahu – přiznání osobního </a:t>
            </a:r>
            <a:r>
              <a:rPr lang="cs-CZ" dirty="0"/>
              <a:t>příplatku je navázáno na mimořádnou kvalitu či rozsah výkonu </a:t>
            </a:r>
            <a:r>
              <a:rPr lang="cs-CZ" dirty="0" smtClean="0"/>
              <a:t>služby</a:t>
            </a:r>
          </a:p>
          <a:p>
            <a:r>
              <a:rPr lang="cs-CZ" dirty="0" smtClean="0"/>
              <a:t>navázal na rozsudek NSS</a:t>
            </a:r>
            <a:r>
              <a:rPr lang="pl-PL" dirty="0" smtClean="0"/>
              <a:t> </a:t>
            </a:r>
            <a:r>
              <a:rPr lang="pl-PL" dirty="0"/>
              <a:t>ze dne 26. 8. 2009, čj. 3 Ads </a:t>
            </a:r>
            <a:r>
              <a:rPr lang="pl-PL" dirty="0" smtClean="0"/>
              <a:t>86/2008-80 - ačkoliv </a:t>
            </a:r>
            <a:r>
              <a:rPr lang="pl-PL" dirty="0"/>
              <a:t>zákon výslovně nestanoví, o změně osobního příplatku (zvýšení, snížení nebo odejmutí) příslušníka rozhoduje služební funkcionář v závislosti na plnění podmínek stanovených pro jeho přiznání</a:t>
            </a:r>
            <a:r>
              <a:rPr lang="pl-PL" dirty="0" smtClean="0"/>
              <a:t>. </a:t>
            </a:r>
            <a:r>
              <a:rPr lang="pl-PL" dirty="0"/>
              <a:t>Důkazní břemeno v otázce kvality výkonu služby příslušníka bezpečnostního sboru </a:t>
            </a:r>
            <a:r>
              <a:rPr lang="pl-PL" dirty="0" smtClean="0"/>
              <a:t>leží </a:t>
            </a:r>
            <a:r>
              <a:rPr lang="pl-PL" dirty="0"/>
              <a:t>na straně správního orgánu, který o odnětí rozhoduje</a:t>
            </a:r>
            <a:endParaRPr lang="pl-PL" dirty="0" smtClean="0"/>
          </a:p>
        </p:txBody>
      </p:sp>
    </p:spTree>
    <p:extLst>
      <p:ext uri="{BB962C8B-B14F-4D97-AF65-F5344CB8AC3E}">
        <p14:creationId xmlns:p14="http://schemas.microsoft.com/office/powerpoint/2010/main" val="265535516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Zvl. ustanovení o zvl. příplatku a osobním příplatku (§ 148 a 149)</a:t>
            </a:r>
            <a:endParaRPr lang="cs-CZ" dirty="0"/>
          </a:p>
        </p:txBody>
      </p:sp>
      <p:sp>
        <p:nvSpPr>
          <p:cNvPr id="3" name="Zástupný symbol pro obsah 2"/>
          <p:cNvSpPr>
            <a:spLocks noGrp="1"/>
          </p:cNvSpPr>
          <p:nvPr>
            <p:ph sz="quarter" idx="1"/>
          </p:nvPr>
        </p:nvSpPr>
        <p:spPr/>
        <p:txBody>
          <a:bodyPr>
            <a:normAutofit/>
          </a:bodyPr>
          <a:lstStyle/>
          <a:p>
            <a:r>
              <a:rPr lang="pl-PL" dirty="0"/>
              <a:t>na </a:t>
            </a:r>
            <a:r>
              <a:rPr lang="pl-PL" dirty="0" smtClean="0"/>
              <a:t>stanovení </a:t>
            </a:r>
            <a:r>
              <a:rPr lang="pl-PL" dirty="0"/>
              <a:t>osobního příplatku podle zákona o služebním poměru lze v souvislosti s důvody pro přiznání, změnu či odnětí osobního příplatku přiměřeně použít také judikaturu vztahující se k osobnímu příplatku podle § 131 odst. 1 ZP </a:t>
            </a:r>
            <a:r>
              <a:rPr lang="pl-PL" dirty="0" smtClean="0"/>
              <a:t>(osobní příplatky </a:t>
            </a:r>
            <a:r>
              <a:rPr lang="pl-PL" dirty="0"/>
              <a:t>zaměstnanců ve veřejné </a:t>
            </a:r>
            <a:r>
              <a:rPr lang="pl-PL" dirty="0" smtClean="0"/>
              <a:t>správě)</a:t>
            </a:r>
          </a:p>
          <a:p>
            <a:r>
              <a:rPr lang="pl-PL" dirty="0" smtClean="0"/>
              <a:t>změnu </a:t>
            </a:r>
            <a:r>
              <a:rPr lang="pl-PL" dirty="0"/>
              <a:t>přiznaného osobního příplatku lze </a:t>
            </a:r>
            <a:r>
              <a:rPr lang="pl-PL" dirty="0" smtClean="0"/>
              <a:t>odůvodnit </a:t>
            </a:r>
            <a:r>
              <a:rPr lang="pl-PL" dirty="0"/>
              <a:t>pouze zákonem předvídanými důvody, kterými jsou výkon služby v mimořádné kvalitě nebo </a:t>
            </a:r>
            <a:r>
              <a:rPr lang="pl-PL" dirty="0" smtClean="0"/>
              <a:t>rozsahu</a:t>
            </a:r>
          </a:p>
        </p:txBody>
      </p:sp>
    </p:spTree>
    <p:extLst>
      <p:ext uri="{BB962C8B-B14F-4D97-AF65-F5344CB8AC3E}">
        <p14:creationId xmlns:p14="http://schemas.microsoft.com/office/powerpoint/2010/main" val="24967384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Zvl. ustanovení o zvl. příplatku a osobním příplatku (§ 148 a 149)</a:t>
            </a:r>
            <a:endParaRPr lang="cs-CZ" dirty="0"/>
          </a:p>
        </p:txBody>
      </p:sp>
      <p:sp>
        <p:nvSpPr>
          <p:cNvPr id="3" name="Zástupný symbol pro obsah 2"/>
          <p:cNvSpPr>
            <a:spLocks noGrp="1"/>
          </p:cNvSpPr>
          <p:nvPr>
            <p:ph sz="quarter" idx="1"/>
          </p:nvPr>
        </p:nvSpPr>
        <p:spPr/>
        <p:txBody>
          <a:bodyPr>
            <a:normAutofit fontScale="85000" lnSpcReduction="20000"/>
          </a:bodyPr>
          <a:lstStyle/>
          <a:p>
            <a:r>
              <a:rPr lang="pl-PL" dirty="0" smtClean="0"/>
              <a:t>snížení </a:t>
            </a:r>
            <a:r>
              <a:rPr lang="pl-PL" dirty="0"/>
              <a:t>objemu svěřených rozpočtových </a:t>
            </a:r>
            <a:r>
              <a:rPr lang="pl-PL" dirty="0" smtClean="0"/>
              <a:t>prostředků v </a:t>
            </a:r>
            <a:r>
              <a:rPr lang="pl-PL" dirty="0"/>
              <a:t>žádném případě nelze považovat za relevantní důvod pro stanovení osobního příplatku v nižší částce oproti předchozímu období, neboť takový důvod § 122 odst. 1 zákona o služebním poměru </a:t>
            </a:r>
            <a:r>
              <a:rPr lang="pl-PL" dirty="0" smtClean="0"/>
              <a:t>neuvádí</a:t>
            </a:r>
          </a:p>
          <a:p>
            <a:r>
              <a:rPr lang="pl-PL" dirty="0" smtClean="0"/>
              <a:t>důvodem </a:t>
            </a:r>
            <a:r>
              <a:rPr lang="pl-PL" dirty="0"/>
              <a:t>pro snížení osobního příplatku není ani </a:t>
            </a:r>
            <a:r>
              <a:rPr lang="pl-PL" dirty="0" smtClean="0"/>
              <a:t>systemizace </a:t>
            </a:r>
            <a:r>
              <a:rPr lang="pl-PL" dirty="0"/>
              <a:t>podle § 4 odst. 1 zákona o služebním poměru </a:t>
            </a:r>
            <a:r>
              <a:rPr lang="pl-PL" dirty="0" smtClean="0"/>
              <a:t>(</a:t>
            </a:r>
            <a:r>
              <a:rPr lang="pl-PL" i="1" dirty="0" smtClean="0"/>
              <a:t>stanovení </a:t>
            </a:r>
            <a:r>
              <a:rPr lang="pl-PL" i="1" dirty="0"/>
              <a:t>počtu služebních míst včetně počtu míst příslušníků zařazených v zálohách a objemu prostředků stanovených státním rozpočtem na příslušný rok na jejich služební </a:t>
            </a:r>
            <a:r>
              <a:rPr lang="pl-PL" i="1" dirty="0" smtClean="0"/>
              <a:t>příjmy</a:t>
            </a:r>
            <a:r>
              <a:rPr lang="pl-PL" dirty="0" smtClean="0"/>
              <a:t>). </a:t>
            </a:r>
            <a:r>
              <a:rPr lang="pl-PL" dirty="0"/>
              <a:t>Skutečnost, že zákon předpokládá určitou sumu rozpočtových prostředků pro daný kalendářní rok ve vztahu ke stanovenému počtu pracovních míst, není ve vztahu ke snížení osobního příplatku podstatná</a:t>
            </a:r>
            <a:endParaRPr lang="pl-PL" dirty="0" smtClean="0"/>
          </a:p>
        </p:txBody>
      </p:sp>
    </p:spTree>
    <p:extLst>
      <p:ext uri="{BB962C8B-B14F-4D97-AF65-F5344CB8AC3E}">
        <p14:creationId xmlns:p14="http://schemas.microsoft.com/office/powerpoint/2010/main" val="50971195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Zvl. ustanovení o zvl. příplatku a osobním příplatku (§ 148 a 149)</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pl-PL" dirty="0"/>
              <a:t>důvodem pro snížení osobního příplatku </a:t>
            </a:r>
            <a:r>
              <a:rPr lang="pl-PL" dirty="0" smtClean="0"/>
              <a:t>nemohl </a:t>
            </a:r>
            <a:r>
              <a:rPr lang="pl-PL" dirty="0"/>
              <a:t>být ani odkaz na jednotná pravidla </a:t>
            </a:r>
            <a:r>
              <a:rPr lang="pl-PL" dirty="0" smtClean="0"/>
              <a:t>– nejedná se o </a:t>
            </a:r>
            <a:r>
              <a:rPr lang="pl-PL" dirty="0"/>
              <a:t>služební předpis (§ 5 zákona o služebním poměru), který by byl pro služebního funkcionáře při stanovování výše osobního příplatku (resp. jeho snižování) </a:t>
            </a:r>
            <a:r>
              <a:rPr lang="pl-PL" dirty="0" smtClean="0"/>
              <a:t>závazný</a:t>
            </a:r>
          </a:p>
          <a:p>
            <a:r>
              <a:rPr lang="pl-PL" dirty="0" smtClean="0"/>
              <a:t>při posuzování snížení zvl. </a:t>
            </a:r>
            <a:r>
              <a:rPr lang="pl-PL" dirty="0"/>
              <a:t>příplatku, odkaz na rozsudek </a:t>
            </a:r>
            <a:r>
              <a:rPr lang="pl-PL" dirty="0" smtClean="0"/>
              <a:t>NSS ze </a:t>
            </a:r>
            <a:r>
              <a:rPr lang="pl-PL" dirty="0"/>
              <a:t>dne 27. 11. 2013, čj. 6 Ads 137/2012-41 - jediným důvodem pro snížení nebo odnětí zvláštního příplatku </a:t>
            </a:r>
            <a:r>
              <a:rPr lang="pl-PL" dirty="0" smtClean="0"/>
              <a:t>může </a:t>
            </a:r>
            <a:r>
              <a:rPr lang="pl-PL" dirty="0"/>
              <a:t>být jen snížení míry rizik nebo jejich zánik - nemůže být </a:t>
            </a:r>
            <a:r>
              <a:rPr lang="pl-PL" dirty="0" smtClean="0"/>
              <a:t>odůvodněno </a:t>
            </a:r>
            <a:r>
              <a:rPr lang="pl-PL" dirty="0"/>
              <a:t>omezeným objemem mzdových prostředků</a:t>
            </a:r>
            <a:endParaRPr lang="pl-PL" dirty="0" smtClean="0"/>
          </a:p>
        </p:txBody>
      </p:sp>
    </p:spTree>
    <p:extLst>
      <p:ext uri="{BB962C8B-B14F-4D97-AF65-F5344CB8AC3E}">
        <p14:creationId xmlns:p14="http://schemas.microsoft.com/office/powerpoint/2010/main" val="227965902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Subsidiární použití </a:t>
            </a:r>
            <a:r>
              <a:rPr lang="cs-CZ" dirty="0" err="1" smtClean="0"/>
              <a:t>spr</a:t>
            </a:r>
            <a:r>
              <a:rPr lang="cs-CZ" dirty="0" smtClean="0"/>
              <a:t>. ř. (§ 160)</a:t>
            </a:r>
            <a:endParaRPr lang="cs-CZ" dirty="0"/>
          </a:p>
        </p:txBody>
      </p:sp>
      <p:sp>
        <p:nvSpPr>
          <p:cNvPr id="3" name="Zástupný symbol pro obsah 2"/>
          <p:cNvSpPr>
            <a:spLocks noGrp="1"/>
          </p:cNvSpPr>
          <p:nvPr>
            <p:ph sz="quarter" idx="1"/>
          </p:nvPr>
        </p:nvSpPr>
        <p:spPr/>
        <p:txBody>
          <a:bodyPr>
            <a:normAutofit fontScale="92500"/>
          </a:bodyPr>
          <a:lstStyle/>
          <a:p>
            <a:r>
              <a:rPr lang="cs-CZ" dirty="0" smtClean="0"/>
              <a:t>rozsudek NSS </a:t>
            </a:r>
            <a:r>
              <a:rPr lang="pl-PL" dirty="0"/>
              <a:t>ze dne </a:t>
            </a:r>
            <a:r>
              <a:rPr lang="pl-PL" dirty="0" smtClean="0"/>
              <a:t>19. </a:t>
            </a:r>
            <a:r>
              <a:rPr lang="pl-PL" dirty="0"/>
              <a:t>7. 2018, čj. 7 Ads </a:t>
            </a:r>
            <a:r>
              <a:rPr lang="pl-PL" dirty="0" smtClean="0"/>
              <a:t>89/2018-23</a:t>
            </a:r>
            <a:r>
              <a:rPr lang="pl-PL" dirty="0"/>
              <a:t>, JUDr. A. J</a:t>
            </a:r>
            <a:r>
              <a:rPr lang="pl-PL" dirty="0" smtClean="0"/>
              <a:t>. </a:t>
            </a:r>
            <a:r>
              <a:rPr lang="pl-PL" dirty="0"/>
              <a:t>proti </a:t>
            </a:r>
            <a:r>
              <a:rPr lang="pl-PL" dirty="0" smtClean="0"/>
              <a:t>Českému úřadu zeměměřickému </a:t>
            </a:r>
            <a:r>
              <a:rPr lang="pl-PL" dirty="0"/>
              <a:t>a </a:t>
            </a:r>
            <a:r>
              <a:rPr lang="pl-PL" dirty="0" smtClean="0"/>
              <a:t>katastrálnímu (nesprávné označení žalovaného)</a:t>
            </a:r>
          </a:p>
          <a:p>
            <a:r>
              <a:rPr lang="cs-CZ" dirty="0" smtClean="0"/>
              <a:t>rozhodování </a:t>
            </a:r>
            <a:r>
              <a:rPr lang="cs-CZ" dirty="0"/>
              <a:t>o poskytnutí </a:t>
            </a:r>
            <a:r>
              <a:rPr lang="cs-CZ" dirty="0" smtClean="0"/>
              <a:t>volna pro další překážky </a:t>
            </a:r>
            <a:r>
              <a:rPr lang="cs-CZ" dirty="0"/>
              <a:t>ve státní službě, za které přísluší státnímu zaměstnanci plat </a:t>
            </a:r>
            <a:r>
              <a:rPr lang="cs-CZ" dirty="0" smtClean="0"/>
              <a:t>– do doby účinnosti novely </a:t>
            </a:r>
            <a:r>
              <a:rPr lang="da-DK" dirty="0" smtClean="0"/>
              <a:t>č.</a:t>
            </a:r>
            <a:r>
              <a:rPr lang="cs-CZ" dirty="0" smtClean="0"/>
              <a:t> 1</a:t>
            </a:r>
            <a:r>
              <a:rPr lang="da-DK" dirty="0" smtClean="0"/>
              <a:t>44/2017 Sb</a:t>
            </a:r>
            <a:r>
              <a:rPr lang="cs-CZ" dirty="0" smtClean="0"/>
              <a:t>, bylo mezi výlukami podle § 159 odst. </a:t>
            </a:r>
            <a:r>
              <a:rPr lang="cs-CZ" dirty="0"/>
              <a:t>2 pouze povolení neplaceného služebního </a:t>
            </a:r>
            <a:r>
              <a:rPr lang="cs-CZ" dirty="0" smtClean="0"/>
              <a:t>volna (nicméně nebylo výslovně uvedeno v § 159 odst. 1)</a:t>
            </a:r>
            <a:endParaRPr lang="cs-CZ" dirty="0"/>
          </a:p>
        </p:txBody>
      </p:sp>
    </p:spTree>
    <p:extLst>
      <p:ext uri="{BB962C8B-B14F-4D97-AF65-F5344CB8AC3E}">
        <p14:creationId xmlns:p14="http://schemas.microsoft.com/office/powerpoint/2010/main" val="18938496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Subsidiární použití </a:t>
            </a:r>
            <a:r>
              <a:rPr lang="cs-CZ" dirty="0" err="1" smtClean="0"/>
              <a:t>spr</a:t>
            </a:r>
            <a:r>
              <a:rPr lang="cs-CZ" dirty="0" smtClean="0"/>
              <a:t>. ř. (§ 160)</a:t>
            </a:r>
            <a:endParaRPr lang="cs-CZ" dirty="0"/>
          </a:p>
        </p:txBody>
      </p:sp>
      <p:sp>
        <p:nvSpPr>
          <p:cNvPr id="3" name="Zástupný symbol pro obsah 2"/>
          <p:cNvSpPr>
            <a:spLocks noGrp="1"/>
          </p:cNvSpPr>
          <p:nvPr>
            <p:ph sz="quarter" idx="1"/>
          </p:nvPr>
        </p:nvSpPr>
        <p:spPr/>
        <p:txBody>
          <a:bodyPr>
            <a:normAutofit fontScale="92500"/>
          </a:bodyPr>
          <a:lstStyle/>
          <a:p>
            <a:r>
              <a:rPr lang="cs-CZ" dirty="0" smtClean="0"/>
              <a:t>NSS: dnem </a:t>
            </a:r>
            <a:r>
              <a:rPr lang="cs-CZ" dirty="0"/>
              <a:t>podání žádosti </a:t>
            </a:r>
            <a:r>
              <a:rPr lang="cs-CZ" dirty="0" smtClean="0"/>
              <a:t>došlo </a:t>
            </a:r>
            <a:r>
              <a:rPr lang="cs-CZ" dirty="0"/>
              <a:t>k zahájení správního řízení ve věci poskytnutí placeného služebního </a:t>
            </a:r>
            <a:r>
              <a:rPr lang="cs-CZ" dirty="0" smtClean="0"/>
              <a:t>volna</a:t>
            </a:r>
          </a:p>
          <a:p>
            <a:r>
              <a:rPr lang="cs-CZ" dirty="0" smtClean="0"/>
              <a:t>v žádosti toliko </a:t>
            </a:r>
            <a:r>
              <a:rPr lang="cs-CZ" dirty="0"/>
              <a:t>doslovně </a:t>
            </a:r>
            <a:r>
              <a:rPr lang="cs-CZ" dirty="0" smtClean="0"/>
              <a:t>citován text </a:t>
            </a:r>
            <a:r>
              <a:rPr lang="cs-CZ" dirty="0"/>
              <a:t>nařízení vlády, aniž by blíže ozřejmil avizovanou překážku ve </a:t>
            </a:r>
            <a:r>
              <a:rPr lang="cs-CZ" dirty="0" smtClean="0"/>
              <a:t>službě - žádost trpěla nedostatkem</a:t>
            </a:r>
            <a:r>
              <a:rPr lang="cs-CZ" dirty="0"/>
              <a:t>, pro který o ní služební orgán nemohl </a:t>
            </a:r>
            <a:r>
              <a:rPr lang="cs-CZ" dirty="0" smtClean="0"/>
              <a:t>rozhodnout, proto služební </a:t>
            </a:r>
            <a:r>
              <a:rPr lang="cs-CZ" dirty="0"/>
              <a:t>orgán vyzval k odstranění nedostatků </a:t>
            </a:r>
            <a:r>
              <a:rPr lang="cs-CZ" dirty="0" smtClean="0"/>
              <a:t>žádosti</a:t>
            </a:r>
          </a:p>
          <a:p>
            <a:r>
              <a:rPr lang="cs-CZ" dirty="0"/>
              <a:t>zákon ukládá zaměstnanci povinnost existenci překážky </a:t>
            </a:r>
            <a:r>
              <a:rPr lang="cs-CZ" dirty="0" smtClean="0"/>
              <a:t>prokázat - </a:t>
            </a:r>
            <a:r>
              <a:rPr lang="cs-CZ" dirty="0"/>
              <a:t>služební orgán </a:t>
            </a:r>
            <a:r>
              <a:rPr lang="cs-CZ" dirty="0" smtClean="0"/>
              <a:t>správně zaměstnance vyzval</a:t>
            </a:r>
            <a:endParaRPr lang="cs-CZ" dirty="0"/>
          </a:p>
        </p:txBody>
      </p:sp>
    </p:spTree>
    <p:extLst>
      <p:ext uri="{BB962C8B-B14F-4D97-AF65-F5344CB8AC3E}">
        <p14:creationId xmlns:p14="http://schemas.microsoft.com/office/powerpoint/2010/main" val="305019481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Subsidiární použití </a:t>
            </a:r>
            <a:r>
              <a:rPr lang="cs-CZ" dirty="0" err="1" smtClean="0"/>
              <a:t>spr</a:t>
            </a:r>
            <a:r>
              <a:rPr lang="cs-CZ" dirty="0" smtClean="0"/>
              <a:t>. ř. (§ 160)</a:t>
            </a:r>
            <a:endParaRPr lang="cs-CZ" dirty="0"/>
          </a:p>
        </p:txBody>
      </p:sp>
      <p:sp>
        <p:nvSpPr>
          <p:cNvPr id="3" name="Zástupný symbol pro obsah 2"/>
          <p:cNvSpPr>
            <a:spLocks noGrp="1"/>
          </p:cNvSpPr>
          <p:nvPr>
            <p:ph sz="quarter" idx="1"/>
          </p:nvPr>
        </p:nvSpPr>
        <p:spPr/>
        <p:txBody>
          <a:bodyPr>
            <a:normAutofit fontScale="70000" lnSpcReduction="20000"/>
          </a:bodyPr>
          <a:lstStyle/>
          <a:p>
            <a:r>
              <a:rPr lang="cs-CZ" dirty="0" smtClean="0"/>
              <a:t>vzhledem k důkazní povinnosti zaměstnance služební </a:t>
            </a:r>
            <a:r>
              <a:rPr lang="cs-CZ" dirty="0"/>
              <a:t>orgán nemohl </a:t>
            </a:r>
            <a:r>
              <a:rPr lang="cs-CZ" dirty="0" smtClean="0"/>
              <a:t>dávat návod, </a:t>
            </a:r>
            <a:r>
              <a:rPr lang="cs-CZ" dirty="0"/>
              <a:t>co má tvrdit nebo jakým konkrétním způsobem má být jakákoliv myslitelná překážka doložena. </a:t>
            </a:r>
            <a:endParaRPr lang="cs-CZ" dirty="0" smtClean="0"/>
          </a:p>
          <a:p>
            <a:r>
              <a:rPr lang="cs-CZ" dirty="0" smtClean="0"/>
              <a:t>formulace, </a:t>
            </a:r>
            <a:r>
              <a:rPr lang="cs-CZ" dirty="0"/>
              <a:t>že je nutné žádost doplnit o </a:t>
            </a:r>
            <a:r>
              <a:rPr lang="cs-CZ" i="1" dirty="0"/>
              <a:t>„doklad, ze kterého bude patrný důvod čerpání volna</a:t>
            </a:r>
            <a:r>
              <a:rPr lang="cs-CZ" dirty="0" smtClean="0"/>
              <a:t>“ - </a:t>
            </a:r>
            <a:r>
              <a:rPr lang="cs-CZ" dirty="0"/>
              <a:t>obecné vyjádření požadavku na doplnění žádosti, </a:t>
            </a:r>
            <a:r>
              <a:rPr lang="cs-CZ" dirty="0" smtClean="0"/>
              <a:t>nemuselo jít nutně o listinný důkaz - služební </a:t>
            </a:r>
            <a:r>
              <a:rPr lang="cs-CZ" dirty="0"/>
              <a:t>orgán nemohl s ohledem na absenci důvodů v žádosti předvídat, proč stěžovatel služební volno požaduje, a mohl tedy předpokládat, že tento důvod lze doložit. </a:t>
            </a:r>
            <a:endParaRPr lang="cs-CZ" dirty="0" smtClean="0"/>
          </a:p>
          <a:p>
            <a:r>
              <a:rPr lang="cs-CZ" dirty="0" smtClean="0"/>
              <a:t>pokud by skutečně nešlo doložit žádnou listinou - mohl zaměstnanec reagovat. Namísto </a:t>
            </a:r>
            <a:r>
              <a:rPr lang="cs-CZ" dirty="0"/>
              <a:t>toho zaslal služebnímu orgánu urgenci na vyřízení žádosti, opět bez bližšího </a:t>
            </a:r>
            <a:r>
              <a:rPr lang="cs-CZ" dirty="0" err="1" smtClean="0"/>
              <a:t>ozřejmení</a:t>
            </a:r>
            <a:r>
              <a:rPr lang="cs-CZ" dirty="0" smtClean="0"/>
              <a:t> </a:t>
            </a:r>
            <a:r>
              <a:rPr lang="cs-CZ" dirty="0"/>
              <a:t>jejího </a:t>
            </a:r>
            <a:r>
              <a:rPr lang="cs-CZ" dirty="0" smtClean="0"/>
              <a:t>důvodu</a:t>
            </a:r>
          </a:p>
          <a:p>
            <a:r>
              <a:rPr lang="cs-CZ" dirty="0" smtClean="0"/>
              <a:t>pokud zaměstnanec </a:t>
            </a:r>
            <a:r>
              <a:rPr lang="cs-CZ" dirty="0"/>
              <a:t>na výzvu služebního orgánu adekvátně </a:t>
            </a:r>
            <a:r>
              <a:rPr lang="cs-CZ" dirty="0" smtClean="0"/>
              <a:t>nereagoval, </a:t>
            </a:r>
            <a:r>
              <a:rPr lang="cs-CZ" dirty="0"/>
              <a:t>nastala podmínka pro zastavení řízení dle § 66 odst. 1 písm. c) </a:t>
            </a:r>
            <a:r>
              <a:rPr lang="cs-CZ" dirty="0" err="1" smtClean="0"/>
              <a:t>spr</a:t>
            </a:r>
            <a:r>
              <a:rPr lang="cs-CZ" dirty="0" smtClean="0"/>
              <a:t>. řádu, neboť  neodstranil podstatnou </a:t>
            </a:r>
            <a:r>
              <a:rPr lang="cs-CZ" dirty="0"/>
              <a:t>vadu své </a:t>
            </a:r>
            <a:r>
              <a:rPr lang="cs-CZ" dirty="0" smtClean="0"/>
              <a:t>žádosti a </a:t>
            </a:r>
            <a:r>
              <a:rPr lang="cs-CZ" dirty="0"/>
              <a:t>to bez ohledu na to, zda služební orgán ve výzvě požadoval doložení </a:t>
            </a:r>
            <a:r>
              <a:rPr lang="cs-CZ" dirty="0" smtClean="0"/>
              <a:t>případně i jiných skutečností, které nebyly opodstatněné</a:t>
            </a:r>
          </a:p>
        </p:txBody>
      </p:sp>
    </p:spTree>
    <p:extLst>
      <p:ext uri="{BB962C8B-B14F-4D97-AF65-F5344CB8AC3E}">
        <p14:creationId xmlns:p14="http://schemas.microsoft.com/office/powerpoint/2010/main" val="334174548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Příslušnost služebního orgánu (§ 162)</a:t>
            </a:r>
            <a:endParaRPr lang="cs-CZ" dirty="0"/>
          </a:p>
        </p:txBody>
      </p:sp>
      <p:sp>
        <p:nvSpPr>
          <p:cNvPr id="3" name="Zástupný symbol pro obsah 2"/>
          <p:cNvSpPr>
            <a:spLocks noGrp="1"/>
          </p:cNvSpPr>
          <p:nvPr>
            <p:ph sz="quarter" idx="1"/>
          </p:nvPr>
        </p:nvSpPr>
        <p:spPr/>
        <p:txBody>
          <a:bodyPr>
            <a:normAutofit/>
          </a:bodyPr>
          <a:lstStyle/>
          <a:p>
            <a:r>
              <a:rPr lang="cs-CZ" dirty="0" smtClean="0"/>
              <a:t>rozsudek NSS </a:t>
            </a:r>
            <a:r>
              <a:rPr lang="pl-PL" dirty="0"/>
              <a:t>ze dne 10. 7. 2018, čj. Komp </a:t>
            </a:r>
            <a:r>
              <a:rPr lang="pl-PL" dirty="0" smtClean="0"/>
              <a:t>3/2017-3, č. 3774/2018 Sb. NSS, kompetenční spor ČSÚ proti MV</a:t>
            </a:r>
          </a:p>
          <a:p>
            <a:r>
              <a:rPr lang="pl-PL" dirty="0" smtClean="0"/>
              <a:t>§ 162 odst. 4 [v textu chybně odst. 1) písm. a)] nadřízený správní orgán vedoucího služebního </a:t>
            </a:r>
            <a:r>
              <a:rPr lang="pl-PL" dirty="0"/>
              <a:t>úřadu, který nemá nadřízený služební </a:t>
            </a:r>
            <a:r>
              <a:rPr lang="pl-PL" dirty="0" smtClean="0"/>
              <a:t>úřad – náměstek pro </a:t>
            </a:r>
            <a:r>
              <a:rPr lang="pl-PL" dirty="0"/>
              <a:t>státní službu vůči </a:t>
            </a:r>
            <a:r>
              <a:rPr lang="pl-PL" dirty="0" smtClean="0"/>
              <a:t>vedoucímu</a:t>
            </a:r>
            <a:endParaRPr lang="cs-CZ" dirty="0"/>
          </a:p>
          <a:p>
            <a:r>
              <a:rPr lang="cs-CZ" dirty="0" smtClean="0"/>
              <a:t>zvláštní pravidlo oproti obecnému § 178 SŘ o nadřízeném správním orgánu</a:t>
            </a:r>
            <a:endParaRPr lang="cs-CZ" dirty="0"/>
          </a:p>
        </p:txBody>
      </p:sp>
    </p:spTree>
    <p:extLst>
      <p:ext uri="{BB962C8B-B14F-4D97-AF65-F5344CB8AC3E}">
        <p14:creationId xmlns:p14="http://schemas.microsoft.com/office/powerpoint/2010/main" val="36414928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Příslušnost služebního orgánu (§ 162)</a:t>
            </a:r>
            <a:endParaRPr lang="cs-CZ" dirty="0"/>
          </a:p>
        </p:txBody>
      </p:sp>
      <p:sp>
        <p:nvSpPr>
          <p:cNvPr id="3" name="Zástupný symbol pro obsah 2"/>
          <p:cNvSpPr>
            <a:spLocks noGrp="1"/>
          </p:cNvSpPr>
          <p:nvPr>
            <p:ph sz="quarter" idx="1"/>
          </p:nvPr>
        </p:nvSpPr>
        <p:spPr/>
        <p:txBody>
          <a:bodyPr>
            <a:normAutofit/>
          </a:bodyPr>
          <a:lstStyle/>
          <a:p>
            <a:r>
              <a:rPr lang="cs-CZ" dirty="0" smtClean="0"/>
              <a:t>nelze dovodit ani z požadavku nezávislosti ČSÚ</a:t>
            </a:r>
          </a:p>
          <a:p>
            <a:r>
              <a:rPr lang="cs-CZ" dirty="0" smtClean="0"/>
              <a:t>nevyplývá z nálezu ÚS </a:t>
            </a:r>
            <a:r>
              <a:rPr lang="cs-CZ" dirty="0"/>
              <a:t>ze dne 30. 6. 2015, </a:t>
            </a:r>
            <a:r>
              <a:rPr lang="cs-CZ" dirty="0" err="1"/>
              <a:t>sp</a:t>
            </a:r>
            <a:r>
              <a:rPr lang="cs-CZ" dirty="0"/>
              <a:t>. zn. </a:t>
            </a:r>
            <a:r>
              <a:rPr lang="cs-CZ" dirty="0" err="1"/>
              <a:t>Pl</a:t>
            </a:r>
            <a:r>
              <a:rPr lang="cs-CZ" dirty="0"/>
              <a:t>. ÚS 21/14, ve věci návrhu na zrušení zákona o státní </a:t>
            </a:r>
            <a:r>
              <a:rPr lang="cs-CZ" dirty="0" smtClean="0"/>
              <a:t>službě</a:t>
            </a:r>
          </a:p>
          <a:p>
            <a:r>
              <a:rPr lang="cs-CZ" dirty="0" smtClean="0"/>
              <a:t>neplyne z požadavků práva EU – nařízení o evropské statistice požaduje obecně profesionální nezávislost, ale nechává na členských státech postavení statistických orgánů vzhledem k tradicím uspořádání státní služby</a:t>
            </a:r>
            <a:endParaRPr lang="cs-CZ" dirty="0"/>
          </a:p>
        </p:txBody>
      </p:sp>
    </p:spTree>
    <p:extLst>
      <p:ext uri="{BB962C8B-B14F-4D97-AF65-F5344CB8AC3E}">
        <p14:creationId xmlns:p14="http://schemas.microsoft.com/office/powerpoint/2010/main" val="376939525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Příslušnost služebního orgánu (§ 162)</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t>rozsudek NSS </a:t>
            </a:r>
            <a:r>
              <a:rPr lang="pl-PL" dirty="0"/>
              <a:t>ze dne </a:t>
            </a:r>
            <a:r>
              <a:rPr lang="pt-BR" dirty="0"/>
              <a:t>12. 9. 2018, čj. 1 As 110/2018-37</a:t>
            </a:r>
            <a:r>
              <a:rPr lang="pl-PL" dirty="0" smtClean="0"/>
              <a:t>, č. 3804/2018 Sb. NSS, </a:t>
            </a:r>
            <a:r>
              <a:rPr lang="pl-PL" dirty="0"/>
              <a:t>Aleš V. proti náměstkyni ministryně obrany pro řízení sekce </a:t>
            </a:r>
            <a:r>
              <a:rPr lang="pl-PL" dirty="0" smtClean="0"/>
              <a:t>správní</a:t>
            </a:r>
          </a:p>
          <a:p>
            <a:r>
              <a:rPr lang="pl-PL" dirty="0" smtClean="0"/>
              <a:t>spor bývalého vojáka z povolání ohledně ztížení společenského uplatnění v důsledku služebního úrazu</a:t>
            </a:r>
          </a:p>
          <a:p>
            <a:r>
              <a:rPr lang="pl-PL" dirty="0" smtClean="0"/>
              <a:t>sjednocení nejednotné praxe ohledně toho, zda má být žalovaným konkrétní služební orgán, nebo správní orgán jako celek (MO x náměstkyně)</a:t>
            </a:r>
          </a:p>
        </p:txBody>
      </p:sp>
    </p:spTree>
    <p:extLst>
      <p:ext uri="{BB962C8B-B14F-4D97-AF65-F5344CB8AC3E}">
        <p14:creationId xmlns:p14="http://schemas.microsoft.com/office/powerpoint/2010/main" val="1111663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Důsledky hodnocení služebního vztahu jako veřejnoprávního </a:t>
            </a:r>
            <a:endParaRPr lang="cs-CZ" dirty="0"/>
          </a:p>
        </p:txBody>
      </p:sp>
      <p:sp>
        <p:nvSpPr>
          <p:cNvPr id="3" name="Zástupný symbol pro obsah 2"/>
          <p:cNvSpPr>
            <a:spLocks noGrp="1"/>
          </p:cNvSpPr>
          <p:nvPr>
            <p:ph sz="quarter" idx="1"/>
          </p:nvPr>
        </p:nvSpPr>
        <p:spPr/>
        <p:txBody>
          <a:bodyPr>
            <a:normAutofit/>
          </a:bodyPr>
          <a:lstStyle/>
          <a:p>
            <a:r>
              <a:rPr lang="cs-CZ" dirty="0" smtClean="0"/>
              <a:t>služební zákon </a:t>
            </a:r>
          </a:p>
          <a:p>
            <a:r>
              <a:rPr lang="cs-CZ" dirty="0" smtClean="0"/>
              <a:t>vztahy ryze veřejnoprávní bez subsidiárního použití ZP – například vznik, změny a zánik služebního poměru, kárné řízení</a:t>
            </a:r>
          </a:p>
          <a:p>
            <a:r>
              <a:rPr lang="cs-CZ" dirty="0" smtClean="0"/>
              <a:t>vztahy, které se </a:t>
            </a:r>
            <a:r>
              <a:rPr lang="cs-CZ" dirty="0" err="1" smtClean="0"/>
              <a:t>hmotněprávně</a:t>
            </a:r>
            <a:r>
              <a:rPr lang="cs-CZ" dirty="0" smtClean="0"/>
              <a:t> řídí </a:t>
            </a:r>
            <a:r>
              <a:rPr lang="cs-CZ" dirty="0" err="1" smtClean="0"/>
              <a:t>subsidiáráně</a:t>
            </a:r>
            <a:r>
              <a:rPr lang="cs-CZ" dirty="0" smtClean="0"/>
              <a:t> ZP, nicméně zůstávají součástí veřejnoprávního vztahu</a:t>
            </a:r>
            <a:endParaRPr lang="cs-CZ" dirty="0"/>
          </a:p>
        </p:txBody>
      </p:sp>
    </p:spTree>
    <p:extLst>
      <p:ext uri="{BB962C8B-B14F-4D97-AF65-F5344CB8AC3E}">
        <p14:creationId xmlns:p14="http://schemas.microsoft.com/office/powerpoint/2010/main" val="326078652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Příslušnost služebního orgánu (§ 162)</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dirty="0"/>
              <a:t>NSS: </a:t>
            </a:r>
            <a:r>
              <a:rPr lang="cs-CZ" dirty="0" smtClean="0"/>
              <a:t>jednotlivé </a:t>
            </a:r>
            <a:r>
              <a:rPr lang="cs-CZ" dirty="0"/>
              <a:t>zákony shodně svěřují kompetence rozhodování ve věcech služebních poměrů přímo vyjmenovaným služebním </a:t>
            </a:r>
            <a:r>
              <a:rPr lang="cs-CZ" dirty="0" smtClean="0"/>
              <a:t>funkcionářům, včetně služebního zákona</a:t>
            </a:r>
          </a:p>
          <a:p>
            <a:r>
              <a:rPr lang="pl-PL" dirty="0"/>
              <a:t>usnesení </a:t>
            </a:r>
            <a:r>
              <a:rPr lang="pl-PL" dirty="0" smtClean="0"/>
              <a:t>RS NSS z 5</a:t>
            </a:r>
            <a:r>
              <a:rPr lang="pl-PL" dirty="0"/>
              <a:t>. 5. 2015, čj. Nad 288/2014-58, č. 3257/2015 Sb. NSS - </a:t>
            </a:r>
            <a:r>
              <a:rPr lang="pl-PL" dirty="0" smtClean="0"/>
              <a:t>pojem </a:t>
            </a:r>
            <a:r>
              <a:rPr lang="pl-PL" dirty="0"/>
              <a:t>správního orgánu </a:t>
            </a:r>
            <a:r>
              <a:rPr lang="pl-PL" dirty="0" smtClean="0"/>
              <a:t>nutno </a:t>
            </a:r>
            <a:r>
              <a:rPr lang="pl-PL" dirty="0"/>
              <a:t>vnímat pro účely </a:t>
            </a:r>
            <a:r>
              <a:rPr lang="pl-PL" dirty="0" smtClean="0"/>
              <a:t>s. ř. s. především </a:t>
            </a:r>
            <a:r>
              <a:rPr lang="pl-PL" dirty="0"/>
              <a:t>v rovině kompetenční – správním orgánem </a:t>
            </a:r>
            <a:r>
              <a:rPr lang="pl-PL" dirty="0" smtClean="0"/>
              <a:t>je </a:t>
            </a:r>
            <a:r>
              <a:rPr lang="pl-PL" dirty="0"/>
              <a:t>svazek kompetencí určitého typu. Institucionální uspořádání či dokonce právní osobnost entity, jejíž součástí je uvedený svazek kompetencí, je pro posouzení, zda se u tohoto svazku jedná o správní orgán, zpravidla irelevantní či pouze pomocné kritérium</a:t>
            </a:r>
            <a:endParaRPr lang="cs-CZ" dirty="0"/>
          </a:p>
          <a:p>
            <a:r>
              <a:rPr lang="cs-CZ" dirty="0" smtClean="0"/>
              <a:t>v </a:t>
            </a:r>
            <a:r>
              <a:rPr lang="cs-CZ" dirty="0"/>
              <a:t>řízení o žalobě proti rozhodnutí služebního funkcionáře ve věcech služebních poměrů dle § 69 </a:t>
            </a:r>
            <a:r>
              <a:rPr lang="cs-CZ" dirty="0" smtClean="0"/>
              <a:t>s. ř. s. je </a:t>
            </a:r>
            <a:r>
              <a:rPr lang="cs-CZ" dirty="0"/>
              <a:t>žalovaným správním orgánem služební funkcionář, který ve věci rozhodl v posledním </a:t>
            </a:r>
            <a:r>
              <a:rPr lang="cs-CZ" dirty="0" smtClean="0"/>
              <a:t>stupni</a:t>
            </a:r>
          </a:p>
          <a:p>
            <a:endParaRPr lang="pl-PL" dirty="0" smtClean="0"/>
          </a:p>
        </p:txBody>
      </p:sp>
    </p:spTree>
    <p:extLst>
      <p:ext uri="{BB962C8B-B14F-4D97-AF65-F5344CB8AC3E}">
        <p14:creationId xmlns:p14="http://schemas.microsoft.com/office/powerpoint/2010/main" val="272811951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Výběrové řízení (§ 164)</a:t>
            </a:r>
            <a:endParaRPr lang="cs-CZ" dirty="0"/>
          </a:p>
        </p:txBody>
      </p:sp>
      <p:sp>
        <p:nvSpPr>
          <p:cNvPr id="3" name="Zástupný symbol pro obsah 2"/>
          <p:cNvSpPr>
            <a:spLocks noGrp="1"/>
          </p:cNvSpPr>
          <p:nvPr>
            <p:ph sz="quarter" idx="1"/>
          </p:nvPr>
        </p:nvSpPr>
        <p:spPr/>
        <p:txBody>
          <a:bodyPr>
            <a:normAutofit/>
          </a:bodyPr>
          <a:lstStyle/>
          <a:p>
            <a:r>
              <a:rPr lang="cs-CZ" dirty="0" smtClean="0"/>
              <a:t>rozsudek NSS z 6. 6. 2022</a:t>
            </a:r>
            <a:r>
              <a:rPr lang="pt-BR" dirty="0" smtClean="0"/>
              <a:t>, </a:t>
            </a:r>
            <a:r>
              <a:rPr lang="pt-BR" dirty="0"/>
              <a:t>čj. </a:t>
            </a:r>
            <a:r>
              <a:rPr lang="cs-CZ" dirty="0"/>
              <a:t>3 </a:t>
            </a:r>
            <a:r>
              <a:rPr lang="cs-CZ" dirty="0" err="1"/>
              <a:t>Ads</a:t>
            </a:r>
            <a:r>
              <a:rPr lang="cs-CZ" dirty="0"/>
              <a:t> </a:t>
            </a:r>
            <a:r>
              <a:rPr lang="cs-CZ" dirty="0" smtClean="0"/>
              <a:t>22/2020-53</a:t>
            </a:r>
            <a:r>
              <a:rPr lang="pl-PL" dirty="0" smtClean="0"/>
              <a:t>, Ludmila K. proti státnímu tajemníkovi v MF</a:t>
            </a:r>
          </a:p>
          <a:p>
            <a:r>
              <a:rPr lang="pl-PL" dirty="0"/>
              <a:t>usnesení o zrušení výběrového řízení (§ 164 odst. 7) </a:t>
            </a:r>
            <a:r>
              <a:rPr lang="pl-PL" dirty="0" smtClean="0"/>
              <a:t>na </a:t>
            </a:r>
            <a:r>
              <a:rPr lang="pl-PL" dirty="0"/>
              <a:t>místo vrchního ministerského rady </a:t>
            </a:r>
            <a:r>
              <a:rPr lang="pl-PL" dirty="0" smtClean="0"/>
              <a:t>není </a:t>
            </a:r>
            <a:r>
              <a:rPr lang="pl-PL" dirty="0"/>
              <a:t>rozhodnutím ve smyslu § 65 odst. 1 s. ř. s., neboť nezakládá, nemění ani neruší práva či povinnosti účastníků, a tudíž je podle § 70 písm. a) s. ř. s. ze soudního přezkumu vyloučeno</a:t>
            </a:r>
            <a:endParaRPr lang="pl-PL" dirty="0" smtClean="0"/>
          </a:p>
        </p:txBody>
      </p:sp>
    </p:spTree>
    <p:extLst>
      <p:ext uri="{BB962C8B-B14F-4D97-AF65-F5344CB8AC3E}">
        <p14:creationId xmlns:p14="http://schemas.microsoft.com/office/powerpoint/2010/main" val="364049931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Náhrada nákladů řízení (§ 166)</a:t>
            </a:r>
            <a:endParaRPr lang="cs-CZ" dirty="0"/>
          </a:p>
        </p:txBody>
      </p:sp>
      <p:sp>
        <p:nvSpPr>
          <p:cNvPr id="3" name="Zástupný symbol pro obsah 2"/>
          <p:cNvSpPr>
            <a:spLocks noGrp="1"/>
          </p:cNvSpPr>
          <p:nvPr>
            <p:ph sz="quarter" idx="1"/>
          </p:nvPr>
        </p:nvSpPr>
        <p:spPr/>
        <p:txBody>
          <a:bodyPr/>
          <a:lstStyle/>
          <a:p>
            <a:r>
              <a:rPr lang="cs-CZ" dirty="0" smtClean="0"/>
              <a:t>rozsudek NSS z 16. 9. 2021, čj. </a:t>
            </a:r>
            <a:r>
              <a:rPr lang="cs-CZ" dirty="0"/>
              <a:t>3 As </a:t>
            </a:r>
            <a:r>
              <a:rPr lang="cs-CZ" dirty="0" smtClean="0"/>
              <a:t>457/2019-82, Roman Š. </a:t>
            </a:r>
            <a:r>
              <a:rPr lang="cs-CZ" dirty="0"/>
              <a:t>proti </a:t>
            </a:r>
            <a:r>
              <a:rPr lang="cs-CZ" dirty="0" smtClean="0"/>
              <a:t>náměstkovi </a:t>
            </a:r>
            <a:r>
              <a:rPr lang="cs-CZ" dirty="0"/>
              <a:t>ministra vnitra pro státní </a:t>
            </a:r>
            <a:r>
              <a:rPr lang="cs-CZ" dirty="0" smtClean="0"/>
              <a:t>službu</a:t>
            </a:r>
          </a:p>
          <a:p>
            <a:r>
              <a:rPr lang="cs-CZ" dirty="0" smtClean="0"/>
              <a:t>NSS: § 166 stanoví jen právo na náhradu nákladů řízení, nikoliv její výši</a:t>
            </a:r>
          </a:p>
          <a:p>
            <a:r>
              <a:rPr lang="cs-CZ" dirty="0" smtClean="0"/>
              <a:t>výše určována podle advokátního tarifu (§ </a:t>
            </a:r>
            <a:r>
              <a:rPr lang="cs-CZ" dirty="0"/>
              <a:t>1 odst. 2 advokátního tarifu</a:t>
            </a:r>
            <a:r>
              <a:rPr lang="cs-CZ" dirty="0" smtClean="0"/>
              <a:t>)</a:t>
            </a:r>
            <a:endParaRPr lang="cs-CZ" dirty="0"/>
          </a:p>
          <a:p>
            <a:endParaRPr lang="cs-CZ" dirty="0"/>
          </a:p>
        </p:txBody>
      </p:sp>
    </p:spTree>
    <p:extLst>
      <p:ext uri="{BB962C8B-B14F-4D97-AF65-F5344CB8AC3E}">
        <p14:creationId xmlns:p14="http://schemas.microsoft.com/office/powerpoint/2010/main" val="190263590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Systemizace a organizační struktura služebního úřadu (§ 17 – 19)</a:t>
            </a:r>
            <a:endParaRPr lang="cs-CZ" dirty="0"/>
          </a:p>
        </p:txBody>
      </p:sp>
      <p:sp>
        <p:nvSpPr>
          <p:cNvPr id="3" name="Zástupný symbol pro obsah 2"/>
          <p:cNvSpPr>
            <a:spLocks noGrp="1"/>
          </p:cNvSpPr>
          <p:nvPr>
            <p:ph sz="quarter" idx="1"/>
          </p:nvPr>
        </p:nvSpPr>
        <p:spPr/>
        <p:txBody>
          <a:bodyPr>
            <a:normAutofit/>
          </a:bodyPr>
          <a:lstStyle/>
          <a:p>
            <a:r>
              <a:rPr lang="cs-CZ" dirty="0"/>
              <a:t>rozsudek NSS ze dne </a:t>
            </a:r>
            <a:r>
              <a:rPr lang="en-US" dirty="0"/>
              <a:t>9. 10. 2019, </a:t>
            </a:r>
            <a:r>
              <a:rPr lang="en-US" dirty="0" err="1"/>
              <a:t>čj</a:t>
            </a:r>
            <a:r>
              <a:rPr lang="en-US" dirty="0"/>
              <a:t>. 8 Ads 301/2018-45</a:t>
            </a:r>
            <a:r>
              <a:rPr lang="cs-CZ" dirty="0"/>
              <a:t>, č. 3945/2019 Sb. NSS, žalovatelnost </a:t>
            </a:r>
            <a:r>
              <a:rPr lang="cs-CZ" dirty="0" smtClean="0"/>
              <a:t>systemizace</a:t>
            </a:r>
          </a:p>
          <a:p>
            <a:r>
              <a:rPr lang="cs-CZ" dirty="0" smtClean="0"/>
              <a:t>spor o možnost žalovat přímo systemizaci (její úpravu) jako nezákonné rozhodnutí nebo nezákonný zásah</a:t>
            </a:r>
          </a:p>
          <a:p>
            <a:r>
              <a:rPr lang="cs-CZ" dirty="0" smtClean="0"/>
              <a:t>podmínkou žalovatelnosti rozhodnutí i zásahu přímé zkrácení na právech (§ 65 a § 82 s. ř. s.)</a:t>
            </a:r>
            <a:endParaRPr lang="cs-CZ" dirty="0"/>
          </a:p>
        </p:txBody>
      </p:sp>
    </p:spTree>
    <p:extLst>
      <p:ext uri="{BB962C8B-B14F-4D97-AF65-F5344CB8AC3E}">
        <p14:creationId xmlns:p14="http://schemas.microsoft.com/office/powerpoint/2010/main" val="2214636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Systemizace a organizační struktura služebního úřadu (§ 17 – 19)</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dirty="0" smtClean="0"/>
              <a:t>podle </a:t>
            </a:r>
            <a:r>
              <a:rPr lang="cs-CZ" dirty="0"/>
              <a:t>§ 17 odst. 1 </a:t>
            </a:r>
            <a:r>
              <a:rPr lang="cs-CZ" dirty="0" smtClean="0"/>
              <a:t>pouze </a:t>
            </a:r>
            <a:r>
              <a:rPr lang="cs-CZ" dirty="0"/>
              <a:t>souhrnné počty služebních míst s určitými specifiky a objem prostředků na platy státních zaměstnanců pro jednotlivé služební </a:t>
            </a:r>
            <a:r>
              <a:rPr lang="cs-CZ" dirty="0" smtClean="0"/>
              <a:t>úřady - </a:t>
            </a:r>
            <a:r>
              <a:rPr lang="cs-CZ" dirty="0"/>
              <a:t>její dosah </a:t>
            </a:r>
            <a:r>
              <a:rPr lang="cs-CZ" dirty="0" smtClean="0"/>
              <a:t>však výrazně závažnější</a:t>
            </a:r>
          </a:p>
          <a:p>
            <a:r>
              <a:rPr lang="cs-CZ" dirty="0" smtClean="0"/>
              <a:t>vypracována </a:t>
            </a:r>
            <a:r>
              <a:rPr lang="cs-CZ" dirty="0"/>
              <a:t>na základě návrhů služebních </a:t>
            </a:r>
            <a:r>
              <a:rPr lang="cs-CZ" dirty="0" smtClean="0"/>
              <a:t>orgánů (§ 17 odst. </a:t>
            </a:r>
            <a:r>
              <a:rPr lang="cs-CZ" dirty="0"/>
              <a:t>2) - musí </a:t>
            </a:r>
            <a:r>
              <a:rPr lang="cs-CZ" dirty="0" smtClean="0"/>
              <a:t>vycházet </a:t>
            </a:r>
            <a:r>
              <a:rPr lang="cs-CZ" dirty="0"/>
              <a:t>již </a:t>
            </a:r>
            <a:r>
              <a:rPr lang="cs-CZ" dirty="0" smtClean="0"/>
              <a:t>z </a:t>
            </a:r>
            <a:r>
              <a:rPr lang="cs-CZ" dirty="0"/>
              <a:t>konkrétních potřeb a tudíž předběžně plánované organizační struktury, kterou musí </a:t>
            </a:r>
            <a:r>
              <a:rPr lang="cs-CZ" dirty="0" smtClean="0"/>
              <a:t>zpracovávat </a:t>
            </a:r>
            <a:r>
              <a:rPr lang="cs-CZ" dirty="0"/>
              <a:t>podle schválené </a:t>
            </a:r>
            <a:r>
              <a:rPr lang="cs-CZ" dirty="0" smtClean="0"/>
              <a:t>systemizace (§ </a:t>
            </a:r>
            <a:r>
              <a:rPr lang="cs-CZ" dirty="0"/>
              <a:t>19) </a:t>
            </a:r>
            <a:endParaRPr lang="cs-CZ" dirty="0" smtClean="0"/>
          </a:p>
          <a:p>
            <a:r>
              <a:rPr lang="cs-CZ" dirty="0" smtClean="0"/>
              <a:t>vláda oprávněna </a:t>
            </a:r>
            <a:r>
              <a:rPr lang="cs-CZ" dirty="0"/>
              <a:t>upravit v souvislosti se schvalováním systemizace organizační strukturu služebního </a:t>
            </a:r>
            <a:r>
              <a:rPr lang="cs-CZ" dirty="0" smtClean="0"/>
              <a:t>úřadu (§ </a:t>
            </a:r>
            <a:r>
              <a:rPr lang="cs-CZ" dirty="0"/>
              <a:t>17 odst. 3) </a:t>
            </a:r>
            <a:r>
              <a:rPr lang="cs-CZ" dirty="0" smtClean="0"/>
              <a:t>- usnesením </a:t>
            </a:r>
            <a:r>
              <a:rPr lang="cs-CZ" dirty="0"/>
              <a:t>tedy </a:t>
            </a:r>
            <a:r>
              <a:rPr lang="cs-CZ" dirty="0" smtClean="0"/>
              <a:t>buď změní organizační strukturu, </a:t>
            </a:r>
            <a:r>
              <a:rPr lang="cs-CZ" dirty="0"/>
              <a:t>nebo nepřímo </a:t>
            </a:r>
            <a:r>
              <a:rPr lang="cs-CZ" dirty="0" smtClean="0"/>
              <a:t>souhlasí </a:t>
            </a:r>
            <a:r>
              <a:rPr lang="cs-CZ" dirty="0"/>
              <a:t>s návrhem organizační struktury tak, jak byl předložen v rámci přípravy systemizace služebním </a:t>
            </a:r>
            <a:r>
              <a:rPr lang="cs-CZ" dirty="0" smtClean="0"/>
              <a:t>orgánem </a:t>
            </a:r>
          </a:p>
          <a:p>
            <a:r>
              <a:rPr lang="cs-CZ" dirty="0" smtClean="0"/>
              <a:t>bez </a:t>
            </a:r>
            <a:r>
              <a:rPr lang="cs-CZ" dirty="0"/>
              <a:t>faktického schválení </a:t>
            </a:r>
            <a:r>
              <a:rPr lang="cs-CZ" dirty="0" smtClean="0"/>
              <a:t>organizační </a:t>
            </a:r>
            <a:r>
              <a:rPr lang="cs-CZ" dirty="0"/>
              <a:t>struktury nebo naopak zásahu do ní </a:t>
            </a:r>
            <a:r>
              <a:rPr lang="cs-CZ" dirty="0" smtClean="0"/>
              <a:t>by </a:t>
            </a:r>
            <a:r>
              <a:rPr lang="cs-CZ" dirty="0"/>
              <a:t>nebylo možné agregované údaje o celkových </a:t>
            </a:r>
            <a:r>
              <a:rPr lang="cs-CZ" dirty="0" smtClean="0"/>
              <a:t>počtech </a:t>
            </a:r>
            <a:r>
              <a:rPr lang="cs-CZ" dirty="0"/>
              <a:t>služebních míst a objemu finančních </a:t>
            </a:r>
            <a:r>
              <a:rPr lang="cs-CZ" dirty="0" smtClean="0"/>
              <a:t>prostředků schvalovat</a:t>
            </a:r>
            <a:endParaRPr lang="cs-CZ" dirty="0"/>
          </a:p>
        </p:txBody>
      </p:sp>
    </p:spTree>
    <p:extLst>
      <p:ext uri="{BB962C8B-B14F-4D97-AF65-F5344CB8AC3E}">
        <p14:creationId xmlns:p14="http://schemas.microsoft.com/office/powerpoint/2010/main" val="186698808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Systemizace a organizační struktura služebního úřadu (§ 17 – 19)</a:t>
            </a:r>
            <a:endParaRPr lang="cs-CZ" dirty="0"/>
          </a:p>
        </p:txBody>
      </p:sp>
      <p:sp>
        <p:nvSpPr>
          <p:cNvPr id="3" name="Zástupný symbol pro obsah 2"/>
          <p:cNvSpPr>
            <a:spLocks noGrp="1"/>
          </p:cNvSpPr>
          <p:nvPr>
            <p:ph sz="quarter" idx="1"/>
          </p:nvPr>
        </p:nvSpPr>
        <p:spPr/>
        <p:txBody>
          <a:bodyPr>
            <a:normAutofit/>
          </a:bodyPr>
          <a:lstStyle/>
          <a:p>
            <a:r>
              <a:rPr lang="cs-CZ" dirty="0"/>
              <a:t>nelze </a:t>
            </a:r>
            <a:r>
              <a:rPr lang="cs-CZ" dirty="0" smtClean="0"/>
              <a:t>si představit</a:t>
            </a:r>
            <a:r>
              <a:rPr lang="cs-CZ" dirty="0"/>
              <a:t>, že by </a:t>
            </a:r>
            <a:r>
              <a:rPr lang="cs-CZ" dirty="0" smtClean="0"/>
              <a:t>byla </a:t>
            </a:r>
            <a:r>
              <a:rPr lang="cs-CZ" dirty="0"/>
              <a:t>vláda schopna </a:t>
            </a:r>
            <a:r>
              <a:rPr lang="cs-CZ" dirty="0" smtClean="0"/>
              <a:t>vymezit počty služebních míst i platovými třídami, </a:t>
            </a:r>
            <a:r>
              <a:rPr lang="cs-CZ" dirty="0"/>
              <a:t>aniž by vycházela z návrhu organizační struktury, což </a:t>
            </a:r>
            <a:r>
              <a:rPr lang="cs-CZ" dirty="0" smtClean="0"/>
              <a:t>zprostředkovaně </a:t>
            </a:r>
            <a:r>
              <a:rPr lang="cs-CZ" dirty="0"/>
              <a:t>platí i pro objem prostředků na </a:t>
            </a:r>
            <a:r>
              <a:rPr lang="cs-CZ" dirty="0" smtClean="0"/>
              <a:t>platy</a:t>
            </a:r>
          </a:p>
          <a:p>
            <a:r>
              <a:rPr lang="cs-CZ" dirty="0"/>
              <a:t>zpracování organizační struktury služebního úřadu </a:t>
            </a:r>
            <a:r>
              <a:rPr lang="cs-CZ" dirty="0" smtClean="0"/>
              <a:t>(§ 19) fakticky </a:t>
            </a:r>
            <a:r>
              <a:rPr lang="cs-CZ" dirty="0"/>
              <a:t>nedává služebnímu orgánu </a:t>
            </a:r>
            <a:r>
              <a:rPr lang="cs-CZ" dirty="0" smtClean="0"/>
              <a:t>mnoho </a:t>
            </a:r>
            <a:r>
              <a:rPr lang="cs-CZ" dirty="0"/>
              <a:t>prostoru pro </a:t>
            </a:r>
            <a:r>
              <a:rPr lang="cs-CZ" dirty="0" smtClean="0"/>
              <a:t>nezávislé vytvoření organizační struktury – musí respektovat </a:t>
            </a:r>
            <a:r>
              <a:rPr lang="cs-CZ" dirty="0"/>
              <a:t>schválenou </a:t>
            </a:r>
            <a:r>
              <a:rPr lang="cs-CZ" dirty="0" smtClean="0"/>
              <a:t>systemizaci</a:t>
            </a:r>
          </a:p>
          <a:p>
            <a:pPr marL="0" indent="0">
              <a:buNone/>
            </a:pPr>
            <a:endParaRPr lang="cs-CZ" dirty="0"/>
          </a:p>
        </p:txBody>
      </p:sp>
    </p:spTree>
    <p:extLst>
      <p:ext uri="{BB962C8B-B14F-4D97-AF65-F5344CB8AC3E}">
        <p14:creationId xmlns:p14="http://schemas.microsoft.com/office/powerpoint/2010/main" val="298500318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Systemizace a organizační struktura služebního úřadu (§ 17 – 19)</a:t>
            </a:r>
            <a:endParaRPr lang="cs-CZ" dirty="0"/>
          </a:p>
        </p:txBody>
      </p:sp>
      <p:sp>
        <p:nvSpPr>
          <p:cNvPr id="3" name="Zástupný symbol pro obsah 2"/>
          <p:cNvSpPr>
            <a:spLocks noGrp="1"/>
          </p:cNvSpPr>
          <p:nvPr>
            <p:ph sz="quarter" idx="1"/>
          </p:nvPr>
        </p:nvSpPr>
        <p:spPr/>
        <p:txBody>
          <a:bodyPr>
            <a:normAutofit fontScale="85000" lnSpcReduction="20000"/>
          </a:bodyPr>
          <a:lstStyle/>
          <a:p>
            <a:r>
              <a:rPr lang="cs-CZ" dirty="0"/>
              <a:t>předjímání organizační struktury vyplývá i z </a:t>
            </a:r>
            <a:r>
              <a:rPr lang="cs-CZ" dirty="0" smtClean="0"/>
              <a:t>ochrany účelu </a:t>
            </a:r>
            <a:r>
              <a:rPr lang="cs-CZ" dirty="0"/>
              <a:t>služebních míst a finančních prostředků dle </a:t>
            </a:r>
            <a:r>
              <a:rPr lang="cs-CZ" dirty="0" smtClean="0"/>
              <a:t>systemizace (§ 17 odst. </a:t>
            </a:r>
            <a:r>
              <a:rPr lang="cs-CZ" dirty="0"/>
              <a:t>5) a </a:t>
            </a:r>
            <a:r>
              <a:rPr lang="cs-CZ" dirty="0" smtClean="0"/>
              <a:t>projednání návrhů </a:t>
            </a:r>
            <a:r>
              <a:rPr lang="cs-CZ" dirty="0"/>
              <a:t>ve věcech systemizace služebních </a:t>
            </a:r>
            <a:r>
              <a:rPr lang="cs-CZ" dirty="0" smtClean="0"/>
              <a:t>úřadů s odborovou organizací [</a:t>
            </a:r>
            <a:r>
              <a:rPr lang="pl-PL" dirty="0" smtClean="0"/>
              <a:t>§ </a:t>
            </a:r>
            <a:r>
              <a:rPr lang="pl-PL" dirty="0"/>
              <a:t>132 odst. 3 písm. a</a:t>
            </a:r>
            <a:r>
              <a:rPr lang="pl-PL" dirty="0" smtClean="0"/>
              <a:t>)]</a:t>
            </a:r>
          </a:p>
          <a:p>
            <a:r>
              <a:rPr lang="cs-CZ" dirty="0"/>
              <a:t>provázanosti mezi systemizací a organizační strukturou služebního úřadu odpovídají i podkladové materiály k úpravě </a:t>
            </a:r>
            <a:r>
              <a:rPr lang="cs-CZ" dirty="0" smtClean="0"/>
              <a:t>systemizace </a:t>
            </a:r>
            <a:r>
              <a:rPr lang="cs-CZ" dirty="0"/>
              <a:t>v projednávané věci - úprava systemizace </a:t>
            </a:r>
            <a:r>
              <a:rPr lang="cs-CZ" dirty="0" smtClean="0"/>
              <a:t>schválena </a:t>
            </a:r>
            <a:r>
              <a:rPr lang="cs-CZ" dirty="0"/>
              <a:t>s tím, že má být provedena podle části III příslušného </a:t>
            </a:r>
            <a:r>
              <a:rPr lang="cs-CZ" dirty="0" smtClean="0"/>
              <a:t>materiálu – v </a:t>
            </a:r>
            <a:r>
              <a:rPr lang="cs-CZ" dirty="0"/>
              <a:t>ní popsány </a:t>
            </a:r>
            <a:r>
              <a:rPr lang="cs-CZ" dirty="0" smtClean="0"/>
              <a:t>konkrétní </a:t>
            </a:r>
            <a:r>
              <a:rPr lang="cs-CZ" dirty="0"/>
              <a:t>organizační úpravy </a:t>
            </a:r>
            <a:r>
              <a:rPr lang="cs-CZ" dirty="0" smtClean="0"/>
              <a:t>připravené </a:t>
            </a:r>
            <a:r>
              <a:rPr lang="cs-CZ" dirty="0"/>
              <a:t>v jednotlivých služebních úřadech, </a:t>
            </a:r>
            <a:r>
              <a:rPr lang="cs-CZ" dirty="0" smtClean="0"/>
              <a:t>vč. </a:t>
            </a:r>
            <a:r>
              <a:rPr lang="cs-CZ" dirty="0"/>
              <a:t>organizační změny v </a:t>
            </a:r>
            <a:r>
              <a:rPr lang="cs-CZ" dirty="0" err="1" smtClean="0"/>
              <a:t>MZe</a:t>
            </a:r>
            <a:r>
              <a:rPr lang="cs-CZ" dirty="0" smtClean="0"/>
              <a:t> – mj. zrušení </a:t>
            </a:r>
            <a:r>
              <a:rPr lang="cs-CZ" dirty="0"/>
              <a:t>systemizovaného místa stěžovatele</a:t>
            </a:r>
            <a:endParaRPr lang="cs-CZ" dirty="0" smtClean="0"/>
          </a:p>
          <a:p>
            <a:pPr marL="0" indent="0">
              <a:buNone/>
            </a:pPr>
            <a:endParaRPr lang="cs-CZ" dirty="0"/>
          </a:p>
        </p:txBody>
      </p:sp>
    </p:spTree>
    <p:extLst>
      <p:ext uri="{BB962C8B-B14F-4D97-AF65-F5344CB8AC3E}">
        <p14:creationId xmlns:p14="http://schemas.microsoft.com/office/powerpoint/2010/main" val="129098386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Systemizace a organizační struktura služebního úřadu (§ 17 – 19)</a:t>
            </a:r>
            <a:endParaRPr lang="cs-CZ" dirty="0"/>
          </a:p>
        </p:txBody>
      </p:sp>
      <p:sp>
        <p:nvSpPr>
          <p:cNvPr id="3" name="Zástupný symbol pro obsah 2"/>
          <p:cNvSpPr>
            <a:spLocks noGrp="1"/>
          </p:cNvSpPr>
          <p:nvPr>
            <p:ph sz="quarter" idx="1"/>
          </p:nvPr>
        </p:nvSpPr>
        <p:spPr/>
        <p:txBody>
          <a:bodyPr>
            <a:normAutofit fontScale="85000" lnSpcReduction="10000"/>
          </a:bodyPr>
          <a:lstStyle/>
          <a:p>
            <a:r>
              <a:rPr lang="cs-CZ" dirty="0"/>
              <a:t>ke změnám s dopady do služebních poměrů </a:t>
            </a:r>
            <a:r>
              <a:rPr lang="cs-CZ" dirty="0" smtClean="0"/>
              <a:t>však dochází až </a:t>
            </a:r>
            <a:r>
              <a:rPr lang="cs-CZ" dirty="0"/>
              <a:t>v návaznosti na změny organizační struktury služebního </a:t>
            </a:r>
            <a:r>
              <a:rPr lang="cs-CZ" dirty="0" smtClean="0"/>
              <a:t>úřadu podle § 19 bez ohledu na to, že </a:t>
            </a:r>
            <a:r>
              <a:rPr lang="cs-CZ" dirty="0"/>
              <a:t>systemizace velký prostor pro samostatnou činnost služebních orgánů při schvalování organizační </a:t>
            </a:r>
            <a:r>
              <a:rPr lang="cs-CZ" dirty="0" smtClean="0"/>
              <a:t>struktury nedává</a:t>
            </a:r>
          </a:p>
          <a:p>
            <a:r>
              <a:rPr lang="cs-CZ" dirty="0"/>
              <a:t>není podstatné, zda ke zrušení služebního místa dochází již systemizací nebo až schválením organizační </a:t>
            </a:r>
            <a:r>
              <a:rPr lang="cs-CZ" dirty="0" smtClean="0"/>
              <a:t>struktury  - ani </a:t>
            </a:r>
            <a:r>
              <a:rPr lang="cs-CZ" dirty="0"/>
              <a:t>v jednom případě </a:t>
            </a:r>
            <a:r>
              <a:rPr lang="cs-CZ" dirty="0" smtClean="0"/>
              <a:t>nejde o přímé </a:t>
            </a:r>
            <a:r>
              <a:rPr lang="cs-CZ" dirty="0"/>
              <a:t>zkrácení na právech státního </a:t>
            </a:r>
            <a:r>
              <a:rPr lang="cs-CZ" dirty="0" smtClean="0"/>
              <a:t>zaměstnance</a:t>
            </a:r>
          </a:p>
          <a:p>
            <a:r>
              <a:rPr lang="cs-CZ" dirty="0" smtClean="0"/>
              <a:t>oba akty - interní organizační akty, kterými </a:t>
            </a:r>
            <a:r>
              <a:rPr lang="cs-CZ" dirty="0"/>
              <a:t>se projevuje organizační moc nadřízených organizovat výkon veřejné správy v rámci právními předpisy zřízených správních úřadů</a:t>
            </a:r>
          </a:p>
        </p:txBody>
      </p:sp>
    </p:spTree>
    <p:extLst>
      <p:ext uri="{BB962C8B-B14F-4D97-AF65-F5344CB8AC3E}">
        <p14:creationId xmlns:p14="http://schemas.microsoft.com/office/powerpoint/2010/main" val="147833127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Systemizace a organizační struktura služebního úřadu (§ 17 – 19)</a:t>
            </a:r>
          </a:p>
        </p:txBody>
      </p:sp>
      <p:sp>
        <p:nvSpPr>
          <p:cNvPr id="3" name="Zástupný symbol pro obsah 2"/>
          <p:cNvSpPr>
            <a:spLocks noGrp="1"/>
          </p:cNvSpPr>
          <p:nvPr>
            <p:ph sz="quarter" idx="1"/>
          </p:nvPr>
        </p:nvSpPr>
        <p:spPr/>
        <p:txBody>
          <a:bodyPr>
            <a:normAutofit/>
          </a:bodyPr>
          <a:lstStyle/>
          <a:p>
            <a:r>
              <a:rPr lang="cs-CZ" dirty="0" smtClean="0"/>
              <a:t>systemizace </a:t>
            </a:r>
            <a:r>
              <a:rPr lang="cs-CZ" dirty="0"/>
              <a:t>služebních úřadů </a:t>
            </a:r>
            <a:r>
              <a:rPr lang="cs-CZ" dirty="0" smtClean="0"/>
              <a:t>- klíčový </a:t>
            </a:r>
            <a:r>
              <a:rPr lang="cs-CZ" dirty="0"/>
              <a:t>prostředek, kterým vláda může dostát své odpovědnosti ústavně zakotveného vrcholného orgánu výkonné moci za řádné fungování státní správy, jejímž personálním základem </a:t>
            </a:r>
            <a:r>
              <a:rPr lang="cs-CZ" dirty="0" smtClean="0"/>
              <a:t>jsou zaměstnanci </a:t>
            </a:r>
            <a:r>
              <a:rPr lang="cs-CZ" dirty="0"/>
              <a:t>na služebních místech klasifikovaných platovými </a:t>
            </a:r>
            <a:r>
              <a:rPr lang="cs-CZ" dirty="0" smtClean="0"/>
              <a:t>třídami </a:t>
            </a:r>
            <a:r>
              <a:rPr lang="cs-CZ" dirty="0"/>
              <a:t>(nález </a:t>
            </a:r>
            <a:r>
              <a:rPr lang="cs-CZ" dirty="0" smtClean="0"/>
              <a:t>ÚS ze </a:t>
            </a:r>
            <a:r>
              <a:rPr lang="cs-CZ" dirty="0"/>
              <a:t>dne 30. 6. 2015, </a:t>
            </a:r>
            <a:r>
              <a:rPr lang="cs-CZ" dirty="0" err="1"/>
              <a:t>sp</a:t>
            </a:r>
            <a:r>
              <a:rPr lang="cs-CZ" dirty="0"/>
              <a:t>. zn. </a:t>
            </a:r>
            <a:r>
              <a:rPr lang="cs-CZ" dirty="0" err="1"/>
              <a:t>Pl</a:t>
            </a:r>
            <a:r>
              <a:rPr lang="cs-CZ" dirty="0"/>
              <a:t>. ÚS 21/14, č. 199/2015 Sb. ve věci návrhu na zrušení zákona o státní </a:t>
            </a:r>
            <a:r>
              <a:rPr lang="cs-CZ" dirty="0" smtClean="0"/>
              <a:t>službě)</a:t>
            </a:r>
            <a:endParaRPr lang="cs-CZ" dirty="0"/>
          </a:p>
        </p:txBody>
      </p:sp>
    </p:spTree>
    <p:extLst>
      <p:ext uri="{BB962C8B-B14F-4D97-AF65-F5344CB8AC3E}">
        <p14:creationId xmlns:p14="http://schemas.microsoft.com/office/powerpoint/2010/main" val="294458708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Systemizace a organizační struktura služebního úřadu (§ 17 – 19)</a:t>
            </a:r>
          </a:p>
        </p:txBody>
      </p:sp>
      <p:sp>
        <p:nvSpPr>
          <p:cNvPr id="3" name="Zástupný symbol pro obsah 2"/>
          <p:cNvSpPr>
            <a:spLocks noGrp="1"/>
          </p:cNvSpPr>
          <p:nvPr>
            <p:ph sz="quarter" idx="1"/>
          </p:nvPr>
        </p:nvSpPr>
        <p:spPr/>
        <p:txBody>
          <a:bodyPr>
            <a:normAutofit fontScale="92500" lnSpcReduction="20000"/>
          </a:bodyPr>
          <a:lstStyle/>
          <a:p>
            <a:r>
              <a:rPr lang="cs-CZ" dirty="0"/>
              <a:t> schválení systemizace nebo organizační struktury samo o sobě </a:t>
            </a:r>
            <a:r>
              <a:rPr lang="cs-CZ" dirty="0" smtClean="0"/>
              <a:t>nevede k </a:t>
            </a:r>
            <a:r>
              <a:rPr lang="cs-CZ" dirty="0"/>
              <a:t>zásahu do práv a povinností konkrétního </a:t>
            </a:r>
            <a:r>
              <a:rPr lang="cs-CZ" dirty="0" smtClean="0"/>
              <a:t>zaměstnance (např. nedochází ke </a:t>
            </a:r>
            <a:r>
              <a:rPr lang="cs-CZ" dirty="0"/>
              <a:t>změně </a:t>
            </a:r>
            <a:r>
              <a:rPr lang="cs-CZ" dirty="0" smtClean="0"/>
              <a:t>služebního zařazení - jde </a:t>
            </a:r>
            <a:r>
              <a:rPr lang="cs-CZ" dirty="0"/>
              <a:t>o obecné interní organizační akty, tedy akty dopadající na předem neurčitý okruh </a:t>
            </a:r>
            <a:r>
              <a:rPr lang="cs-CZ" dirty="0" smtClean="0"/>
              <a:t>adresátů, i když lze někdy předem zjistit, na koho konkrétně dopadnou</a:t>
            </a:r>
          </a:p>
          <a:p>
            <a:r>
              <a:rPr lang="cs-CZ" dirty="0"/>
              <a:t>k dotčení práv a povinností státního zaměstnance může schválení systemizace i organizační struktury </a:t>
            </a:r>
            <a:r>
              <a:rPr lang="cs-CZ" dirty="0" smtClean="0"/>
              <a:t>vést –pouze </a:t>
            </a:r>
            <a:r>
              <a:rPr lang="cs-CZ" dirty="0"/>
              <a:t>nepřímo, </a:t>
            </a:r>
            <a:r>
              <a:rPr lang="cs-CZ" dirty="0" smtClean="0"/>
              <a:t>přímé dotčení až </a:t>
            </a:r>
            <a:r>
              <a:rPr lang="cs-CZ" dirty="0"/>
              <a:t>rozhodnutím ve věcech </a:t>
            </a:r>
            <a:r>
              <a:rPr lang="cs-CZ" dirty="0" smtClean="0"/>
              <a:t>služby, případně faktickým postupem </a:t>
            </a:r>
            <a:r>
              <a:rPr lang="cs-CZ" dirty="0"/>
              <a:t>služebních orgánů </a:t>
            </a:r>
            <a:r>
              <a:rPr lang="cs-CZ" dirty="0" smtClean="0"/>
              <a:t>(např. bránění </a:t>
            </a:r>
            <a:r>
              <a:rPr lang="cs-CZ" dirty="0"/>
              <a:t>ve výkonu </a:t>
            </a:r>
            <a:r>
              <a:rPr lang="cs-CZ" dirty="0" smtClean="0"/>
              <a:t>funkce bez odvolání z ní)</a:t>
            </a:r>
            <a:endParaRPr lang="cs-CZ" dirty="0"/>
          </a:p>
        </p:txBody>
      </p:sp>
    </p:spTree>
    <p:extLst>
      <p:ext uri="{BB962C8B-B14F-4D97-AF65-F5344CB8AC3E}">
        <p14:creationId xmlns:p14="http://schemas.microsoft.com/office/powerpoint/2010/main" val="248015087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án">
  <a:themeElements>
    <a:clrScheme name="Mediá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á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á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Median</Template>
  <TotalTime>17823</TotalTime>
  <Words>10382</Words>
  <Application>Microsoft Office PowerPoint</Application>
  <PresentationFormat>Předvádění na obrazovce (4:3)</PresentationFormat>
  <Paragraphs>545</Paragraphs>
  <Slides>130</Slides>
  <Notes>8</Notes>
  <HiddenSlides>0</HiddenSlides>
  <MMClips>0</MMClips>
  <ScaleCrop>false</ScaleCrop>
  <HeadingPairs>
    <vt:vector size="4" baseType="variant">
      <vt:variant>
        <vt:lpstr>Motiv</vt:lpstr>
      </vt:variant>
      <vt:variant>
        <vt:i4>1</vt:i4>
      </vt:variant>
      <vt:variant>
        <vt:lpstr>Nadpisy snímků</vt:lpstr>
      </vt:variant>
      <vt:variant>
        <vt:i4>130</vt:i4>
      </vt:variant>
    </vt:vector>
  </HeadingPairs>
  <TitlesOfParts>
    <vt:vector size="131" baseType="lpstr">
      <vt:lpstr>Medián</vt:lpstr>
      <vt:lpstr>Některé aspekty služby státních zaměstnanců pohledem judikatury NSS</vt:lpstr>
      <vt:lpstr>Důvody pro podpůrnou aplikaci dalších právních předpisů</vt:lpstr>
      <vt:lpstr>Důvody pro podpůrnou aplikaci dalších právních předpisů</vt:lpstr>
      <vt:lpstr>Rozdíl mezi pracovním a služebním poměrem</vt:lpstr>
      <vt:lpstr>Rozdíl mezi pracovním a služebním poměrem</vt:lpstr>
      <vt:lpstr>Rozdíl mezi pracovním a služebním poměrem</vt:lpstr>
      <vt:lpstr>Rozdíl mezi pracovním a služebním poměrem</vt:lpstr>
      <vt:lpstr>Rozdíl mezi pracovním a služebním poměrem</vt:lpstr>
      <vt:lpstr>Důsledky hodnocení služebního vztahu jako veřejnoprávního </vt:lpstr>
      <vt:lpstr>Důsledky hodnocení služebního vztahu jako veřejnoprávního </vt:lpstr>
      <vt:lpstr>Důsledky hodnocení služebního vztahu jako veřejnoprávního </vt:lpstr>
      <vt:lpstr>Důsledky hodnocení služebního vztahu jako veřejnoprávního </vt:lpstr>
      <vt:lpstr>Důsledky hodnocení služebního vztahu jako veřejnoprávního </vt:lpstr>
      <vt:lpstr>Důsledky hodnocení služebního vztahu jako veřejnoprávního </vt:lpstr>
      <vt:lpstr>Důsledky hodnocení služebního vztahu jako veřejnoprávního </vt:lpstr>
      <vt:lpstr>Důsledky hodnocení služebního vztahu jako veřejnoprávního </vt:lpstr>
      <vt:lpstr>Důsledky hodnocení služebního vztahu jako veřejnoprávního </vt:lpstr>
      <vt:lpstr>Důsledky hodnocení služebního vztahu jako veřejnoprávního </vt:lpstr>
      <vt:lpstr>Důsledky hodnocení služebního vztahu jako veřejnoprávního </vt:lpstr>
      <vt:lpstr>Ústavní záruky státních zaměstnanců</vt:lpstr>
      <vt:lpstr>Ústavní záruky státních zaměstnanců</vt:lpstr>
      <vt:lpstr>Ústavní záruky státních zaměstnanců</vt:lpstr>
      <vt:lpstr>Zrušení služebního předpisu (§ 12)</vt:lpstr>
      <vt:lpstr>Výběrové řízení (§ 24 - 29)</vt:lpstr>
      <vt:lpstr>Výběrové řízení (§ 24 - 29)</vt:lpstr>
      <vt:lpstr>Výběrové řízení (§ 24 - 29)</vt:lpstr>
      <vt:lpstr>Výběrové řízení (§ 24 - 29)</vt:lpstr>
      <vt:lpstr>Výběrové řízení (§ 24 - 29)</vt:lpstr>
      <vt:lpstr>Výběrové řízení (§ 24 - 29)</vt:lpstr>
      <vt:lpstr>Výběrové řízení (§ 24 - 29)</vt:lpstr>
      <vt:lpstr>Výběrové řízení (§ 24 - 29)</vt:lpstr>
      <vt:lpstr>Výběrové řízení (§ 24 - 29)</vt:lpstr>
      <vt:lpstr>Výběrové řízení (§ 24 - 29)</vt:lpstr>
      <vt:lpstr>Výběrové řízení (§ 24 - 29)</vt:lpstr>
      <vt:lpstr>Výběrové řízení (§ 24 - 29)</vt:lpstr>
      <vt:lpstr>Výběrové řízení (§ 24 - 29)</vt:lpstr>
      <vt:lpstr>Náležitosti oznámení o vyhlášení výběrového řízení (§ 24 odst. 7)</vt:lpstr>
      <vt:lpstr>Náležitosti oznámení o vyhlášení výběrového řízení (§ 24 odst. 7)</vt:lpstr>
      <vt:lpstr>Náležitosti oznámení o vyhlášení výběrového řízení (§ 24 odst. 7)</vt:lpstr>
      <vt:lpstr>Zproštění výkonu služby (§ 48)</vt:lpstr>
      <vt:lpstr>Skončení služebního poměru rozhodnutím služebního orgánu (§ 72)</vt:lpstr>
      <vt:lpstr>Skončení služebního poměru rozhodnutím služebního orgánu (§ 72)</vt:lpstr>
      <vt:lpstr>Skončení služebního poměru rozhodnutím služebního orgánu (§ 72)</vt:lpstr>
      <vt:lpstr>Skončení služebního poměru rozhodnutím služebního orgánu (§ 72)</vt:lpstr>
      <vt:lpstr>Skončení služebního poměru rozhodnutím služebního orgánu (§ 72)</vt:lpstr>
      <vt:lpstr>Skončení služebního poměru rozhodnutím služebního orgánu (§ 72)</vt:lpstr>
      <vt:lpstr>Skončení služebního poměru rozhodnutím služebního orgánu (§ 72)</vt:lpstr>
      <vt:lpstr>Skončení služebního poměru ze zákona (§ 74)</vt:lpstr>
      <vt:lpstr>Skončení služebního poměru ze zákona (§ 74)</vt:lpstr>
      <vt:lpstr>Skončení služebního poměru ze zákona (§ 74)</vt:lpstr>
      <vt:lpstr>Práva státních zaměstnanců (§ 79)</vt:lpstr>
      <vt:lpstr>Práva státních zaměstnanců (§ 79)</vt:lpstr>
      <vt:lpstr>Práva státních zaměstnanců (§ 79)</vt:lpstr>
      <vt:lpstr>Práva státních zaměstnanců (§ 79)</vt:lpstr>
      <vt:lpstr>Kárné provinění (§ 88)</vt:lpstr>
      <vt:lpstr>Kárné provinění (§ 88)</vt:lpstr>
      <vt:lpstr>Kárné provinění (§ 88)</vt:lpstr>
      <vt:lpstr>Výtka (§ 88 odst. 3)</vt:lpstr>
      <vt:lpstr>Výtka (§ 88 odst. 3)</vt:lpstr>
      <vt:lpstr>Výtka (§ 88 odst. 3)</vt:lpstr>
      <vt:lpstr>Výtka (§ 88 odst. 3)</vt:lpstr>
      <vt:lpstr>Výtka (§ 88 odst. 3)</vt:lpstr>
      <vt:lpstr>Výtka (§ 88 odst. 3)</vt:lpstr>
      <vt:lpstr>Překážky ve službě na straně státního zaměstnance (§ 104)</vt:lpstr>
      <vt:lpstr>Překážky ve službě na straně státního zaměstnance (§ 104)</vt:lpstr>
      <vt:lpstr>Překážky ve službě na straně státního zaměstnance (§ 104)</vt:lpstr>
      <vt:lpstr>Překážky ve službě na straně státního zaměstnance (§ 104)</vt:lpstr>
      <vt:lpstr>Překážky ve službě na straně státního zaměstnance (§ 104)</vt:lpstr>
      <vt:lpstr>Překážky ve službě na straně státního zaměstnance (§ 104)</vt:lpstr>
      <vt:lpstr>Překážky ve službě na straně státního zaměstnance (§ 104)</vt:lpstr>
      <vt:lpstr>Odp. úřadu za škodu a služ. úraz nebo nemoc z povolání (§ 124)</vt:lpstr>
      <vt:lpstr>Odp. úřadu za škodu a služ. úraz nebo nemoc z povolání (§ 124)</vt:lpstr>
      <vt:lpstr>Odp. úřadu za škodu a služ. úraz nebo nemoc z povolání (§ 124)</vt:lpstr>
      <vt:lpstr>Odp. úřadu za škodu a služ. úraz nebo nemoc z povolání (§ 124)</vt:lpstr>
      <vt:lpstr>Odp. úřadu za škodu a služ. úraz nebo nemoc z povolání (§ 124)</vt:lpstr>
      <vt:lpstr>Odp. úřadu za škodu a služ. úraz nebo nemoc z povolání (§ 124)</vt:lpstr>
      <vt:lpstr>Obecná ustanovení o platu a odměně za služební pohotovost (§ 144)</vt:lpstr>
      <vt:lpstr>Obecná ustanovení o platu a odměně za služební pohotovost (§ 144)</vt:lpstr>
      <vt:lpstr>Zvl. ustanovení o zvl. příplatku a osobním příplatku (§ 148 a 149)</vt:lpstr>
      <vt:lpstr>Zvl. ustanovení o zvl. příplatku a osobním příplatku (§ 148 a 149)</vt:lpstr>
      <vt:lpstr>Zvl. ustanovení o zvl. příplatku a osobním příplatku (§ 148 a 149)</vt:lpstr>
      <vt:lpstr>Zvl. ustanovení o zvl. příplatku a osobním příplatku (§ 148 a 149)</vt:lpstr>
      <vt:lpstr>Zvl. ustanovení o zvl. příplatku a osobním příplatku (§ 148 a 149)</vt:lpstr>
      <vt:lpstr>Subsidiární použití spr. ř. (§ 160)</vt:lpstr>
      <vt:lpstr>Subsidiární použití spr. ř. (§ 160)</vt:lpstr>
      <vt:lpstr>Subsidiární použití spr. ř. (§ 160)</vt:lpstr>
      <vt:lpstr>Příslušnost služebního orgánu (§ 162)</vt:lpstr>
      <vt:lpstr>Příslušnost služebního orgánu (§ 162)</vt:lpstr>
      <vt:lpstr>Příslušnost služebního orgánu (§ 162)</vt:lpstr>
      <vt:lpstr>Příslušnost služebního orgánu (§ 162)</vt:lpstr>
      <vt:lpstr>Výběrové řízení (§ 164)</vt:lpstr>
      <vt:lpstr>Náhrada nákladů řízení (§ 166)</vt:lpstr>
      <vt:lpstr>Systemizace a organizační struktura služebního úřadu (§ 17 – 19)</vt:lpstr>
      <vt:lpstr>Systemizace a organizační struktura služebního úřadu (§ 17 – 19)</vt:lpstr>
      <vt:lpstr>Systemizace a organizační struktura služebního úřadu (§ 17 – 19)</vt:lpstr>
      <vt:lpstr>Systemizace a organizační struktura služebního úřadu (§ 17 – 19)</vt:lpstr>
      <vt:lpstr>Systemizace a organizační struktura služebního úřadu (§ 17 – 19)</vt:lpstr>
      <vt:lpstr>Systemizace a organizační struktura služebního úřadu (§ 17 – 19)</vt:lpstr>
      <vt:lpstr>Systemizace a organizační struktura služebního úřadu (§ 17 – 19)</vt:lpstr>
      <vt:lpstr>Systemizace a organizační struktura služebního úřadu (§ 17 – 19)</vt:lpstr>
      <vt:lpstr>Systemizace a organizační struktura služebního úřadu (§ 17 – 19)</vt:lpstr>
      <vt:lpstr>Systemizace a organizační struktura služebního úřadu (§ 17 – 19)</vt:lpstr>
      <vt:lpstr>Systemizace a organizační struktura služebního úřadu (§ 17 – 19)</vt:lpstr>
      <vt:lpstr>Systemizace a organizační struktura služebního úřadu (§ 17 – 19)</vt:lpstr>
      <vt:lpstr>Systemizace a organizační struktura služebního úřadu (§ 17 – 19)</vt:lpstr>
      <vt:lpstr>Systemizace a organizační struktura služebního úřadu (§ 17 – 19)</vt:lpstr>
      <vt:lpstr>Systemizace a organizační struktura služebního úřadu (§ 17 – 19)</vt:lpstr>
      <vt:lpstr>Systemizace a organizační struktura služebního úřadu (§ 17 – 19)</vt:lpstr>
      <vt:lpstr>Systemizace a organizační struktura služebního úřadu (§ 17 – 19)</vt:lpstr>
      <vt:lpstr>Systemizace a organizační struktura služebního úřadu (§ 17 – 19)</vt:lpstr>
      <vt:lpstr>Systemizace a organizační struktura služebního úřadu (§ 17 – 19)</vt:lpstr>
      <vt:lpstr>Systemizace a organizační struktura služebního úřadu (§ 17 – 19)</vt:lpstr>
      <vt:lpstr>Systemizace a organizační struktura služebního úřadu (§ 17 – 19)</vt:lpstr>
      <vt:lpstr>Systemizace a organizační struktura služebního úřadu (§ 17 – 19)</vt:lpstr>
      <vt:lpstr>Systemizace a organizační struktura služebního úřadu (§ 17 – 19)</vt:lpstr>
      <vt:lpstr>Děkuji za pozornost</vt:lpstr>
      <vt:lpstr>Prezentace aplikace PowerPoint</vt:lpstr>
      <vt:lpstr>Posouzení a způsob vyhledání vhodných služebních míst v případě odvolání státního zaměstnance ze služebního místa představeného v důsledku přijaté systemizace</vt:lpstr>
      <vt:lpstr>Systemizace a organizační struktura služebního úřadu (§ 17 – § 19) - doplnění judikatury</vt:lpstr>
      <vt:lpstr>Vhodnost služebního místa</vt:lpstr>
      <vt:lpstr>Vhodnost služebního místa</vt:lpstr>
      <vt:lpstr>Vhodnost služebního místa</vt:lpstr>
      <vt:lpstr>Vhodnost služebního místa</vt:lpstr>
      <vt:lpstr>Vhodnost služebního místa</vt:lpstr>
      <vt:lpstr>Vhodnost služebního místa</vt:lpstr>
      <vt:lpstr>Vhodnost služebního místa</vt:lpstr>
      <vt:lpstr>Změna služebního místa</vt:lpstr>
      <vt:lpstr>Změna služebního místa</vt:lpstr>
      <vt:lpstr>Změna služebního místa</vt:lpstr>
      <vt:lpstr>Nicotnost rozhodnutí o převedení</vt:lpstr>
    </vt:vector>
  </TitlesOfParts>
  <Company>MSP ČR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Některé aspekty služby státních zaměstnanců pohledem judikatury NSS</dc:title>
  <dc:creator>Petr Mikeš</dc:creator>
  <cp:lastModifiedBy>Soudce</cp:lastModifiedBy>
  <cp:revision>161</cp:revision>
  <dcterms:created xsi:type="dcterms:W3CDTF">2020-04-22T11:23:44Z</dcterms:created>
  <dcterms:modified xsi:type="dcterms:W3CDTF">2022-09-15T05:04:54Z</dcterms:modified>
</cp:coreProperties>
</file>