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256" r:id="rId2"/>
    <p:sldId id="262" r:id="rId3"/>
    <p:sldId id="320" r:id="rId4"/>
    <p:sldId id="363" r:id="rId5"/>
    <p:sldId id="387" r:id="rId6"/>
    <p:sldId id="386" r:id="rId7"/>
    <p:sldId id="375" r:id="rId8"/>
    <p:sldId id="372" r:id="rId9"/>
    <p:sldId id="337" r:id="rId10"/>
    <p:sldId id="382" r:id="rId11"/>
    <p:sldId id="339" r:id="rId12"/>
    <p:sldId id="345" r:id="rId13"/>
    <p:sldId id="346" r:id="rId14"/>
    <p:sldId id="347" r:id="rId15"/>
    <p:sldId id="388" r:id="rId16"/>
    <p:sldId id="348" r:id="rId17"/>
    <p:sldId id="389" r:id="rId18"/>
    <p:sldId id="349" r:id="rId19"/>
    <p:sldId id="350" r:id="rId20"/>
    <p:sldId id="351" r:id="rId21"/>
    <p:sldId id="352" r:id="rId22"/>
    <p:sldId id="390" r:id="rId23"/>
    <p:sldId id="353" r:id="rId24"/>
    <p:sldId id="354" r:id="rId25"/>
    <p:sldId id="355" r:id="rId26"/>
    <p:sldId id="357" r:id="rId27"/>
    <p:sldId id="358" r:id="rId28"/>
    <p:sldId id="359" r:id="rId29"/>
    <p:sldId id="362" r:id="rId30"/>
    <p:sldId id="360" r:id="rId31"/>
    <p:sldId id="361" r:id="rId32"/>
    <p:sldId id="323" r:id="rId33"/>
    <p:sldId id="31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69372" autoAdjust="0"/>
  </p:normalViewPr>
  <p:slideViewPr>
    <p:cSldViewPr>
      <p:cViewPr varScale="1">
        <p:scale>
          <a:sx n="80" d="100"/>
          <a:sy n="80" d="100"/>
        </p:scale>
        <p:origin x="23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07534-CBBA-459B-A25D-196C25418406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0A839-93C2-40C0-AB52-8AD66C4AD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Zadavatel</a:t>
            </a:r>
            <a:r>
              <a:rPr lang="cs-CZ" baseline="0" dirty="0" smtClean="0"/>
              <a:t> namítal, že chtěl dát prostor pro návrh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který co nejlépe ochrání žáky školy a zachová provoz školy při výstavbě. Jednalo se zřejmě o první tak rozsáhlou přestavbu přímo v objektu školy za plného provozu v České republice. Vzhledem k nedostatku zkušeností v této oblasti stěžovatelka nechtěla předem žádným způsobem určovat, která opatření lze a která nelze mít za  vhodnější, a to ani příkladem. Tím by se omezila kreativita uchazečů a  mohla se ochudit o některé z opatření, které by uchazeči jako profesionálové navrhli.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ÚOHS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nebyla pokutována za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tvrzený záměr umožnit dodavatelům navrhnout kreativní způsob řešení k minimalizaci zásahů do provozu školy, nýbrž s ohledem na přílišnou abstraktnost, potažmo neuvedení konkrétních kritérií, podle kterých mají být tato zadavateli navržená kreativní řešení posuzována co do předpokládaného výsledku, stupně splnění daného požadavku a stanovení následného pořadí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43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6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zadavatel může být veden v zásadě správnou myšlenkou, kdy se snaží dosáhnout zajištění bezpečnosti žáků a minimalizaci omezení provozu školy, nelze tímto snižovat požadavek transparentnosti veřejného zadávání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993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podle ÚOHS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znemožňuje jednoznačně určit, jaká nabídka bude lépe hodnocena, a který tudíž zároveň nezamezuje možné svévoli zadavatele při hodnocení nabídek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 bodem D byly obsaženy ještě další 3 odrážky, které však krajský soud a následně i NSS vyhodnotil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dirty="0" smtClean="0"/>
              <a:t>jako podmínky, kde z povahy věci jde o tvrdou obchodní podmínku, neboť koncesionář nemá prostor nabídnout nic jiného – fakticky předmětem hodnocení jen první dvě odrážky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98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můj komentář v bodě 31 rozsudku SDEU však uvedl: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vyloučení všech rizik upřednostňování nelze metodu hodnocení, kterou použije veřejný zadavatel při posuzování a konkrétním seřazení nabídek, podle zásad, jimiž se řídí zadávání zakázek a které jsou uvedeny v článku 2 směrnice 2004/18, v zásadě určit po otevření nabídek veřejným zadavatelem. Není-li však stanovení této metody z prokazatelných důvodů před otevřením nabídek možné, jak uvádí belgická vláda, nelze veřejnému zadavateli vytýkat, že ji stanovil až poté, co se on či jeho výbor pro hodnocení seznámili s obsahem nabídek.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862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A839-93C2-40C0-AB52-8AD66C4AD41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2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7722ED-5D1F-485E-A004-DD1F0D4000AB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0CBEE4-A875-4FAD-AE98-0512D2AB9B7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Judikatura NSS ke kvalitě plnění a souvisejícím otázkám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Petr Mikeš,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89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kvalitní dodavatel – technické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</a:t>
            </a:r>
            <a:r>
              <a:rPr lang="cs-CZ" dirty="0" smtClean="0"/>
              <a:t>važovat rozumně nad požadovaným vybavením</a:t>
            </a:r>
          </a:p>
          <a:p>
            <a:r>
              <a:rPr lang="cs-CZ" b="1" dirty="0" smtClean="0"/>
              <a:t>rozsudek NSS </a:t>
            </a:r>
            <a:r>
              <a:rPr lang="cs-CZ" b="1" dirty="0"/>
              <a:t>z </a:t>
            </a:r>
            <a:r>
              <a:rPr lang="cs-CZ" b="1" dirty="0" smtClean="0"/>
              <a:t>20. 12. 2012, </a:t>
            </a:r>
            <a:r>
              <a:rPr lang="cs-CZ" b="1" dirty="0"/>
              <a:t>čj. 1 </a:t>
            </a:r>
            <a:r>
              <a:rPr lang="cs-CZ" b="1" dirty="0" err="1"/>
              <a:t>Afs</a:t>
            </a:r>
            <a:r>
              <a:rPr lang="cs-CZ" b="1" dirty="0"/>
              <a:t> </a:t>
            </a:r>
            <a:r>
              <a:rPr lang="cs-CZ" b="1" dirty="0" smtClean="0"/>
              <a:t>66/2012-64</a:t>
            </a:r>
            <a:r>
              <a:rPr lang="cs-CZ" b="1" dirty="0"/>
              <a:t>, </a:t>
            </a:r>
            <a:r>
              <a:rPr lang="cs-CZ" b="1" i="1" dirty="0"/>
              <a:t>FIRESTA-Fišer, rekonstrukce, stavby a. </a:t>
            </a:r>
            <a:r>
              <a:rPr lang="cs-CZ" b="1" i="1" dirty="0" smtClean="0"/>
              <a:t>s. - </a:t>
            </a:r>
            <a:r>
              <a:rPr lang="cs-CZ" dirty="0" smtClean="0"/>
              <a:t>VZ na rekonstrukci 2 mostů a výstavbu dvou nových namísto stávajících - přehled </a:t>
            </a:r>
            <a:r>
              <a:rPr lang="cs-CZ" dirty="0"/>
              <a:t>zařízení - obalovny živičných </a:t>
            </a:r>
            <a:r>
              <a:rPr lang="cs-CZ" dirty="0" smtClean="0"/>
              <a:t>směsí – doklad o vlastnictví či smlouva budoucí – dojezd podle dalších parametrů od 1 do 2 hod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92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plnění - technické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parametry vyžadované odůvodněnou potřebou zadavatele, tj. objektivně </a:t>
            </a:r>
            <a:r>
              <a:rPr lang="cs-CZ" dirty="0" smtClean="0"/>
              <a:t>zdůvodnitelné a nepřiměřeně neomezující hospodářskou soutěž</a:t>
            </a:r>
            <a:endParaRPr lang="cs-CZ" b="1" dirty="0" smtClean="0"/>
          </a:p>
          <a:p>
            <a:r>
              <a:rPr lang="cs-CZ" b="1" dirty="0" smtClean="0"/>
              <a:t>rozsudek NSS z 11. 2. 2016, čj. 7 As 7/2016-44, </a:t>
            </a:r>
            <a:r>
              <a:rPr lang="cs-CZ" b="1" i="1" dirty="0" smtClean="0"/>
              <a:t>Povodí Labe – rekonstrukce sídla - </a:t>
            </a:r>
            <a:r>
              <a:rPr lang="cs-CZ" dirty="0" smtClean="0"/>
              <a:t>odolnost více než 30 min pod maximální hodnotou teploty 70 °C při relativní vlhkosti vzduchu 85 %</a:t>
            </a:r>
          </a:p>
          <a:p>
            <a:r>
              <a:rPr lang="cs-CZ" b="1" dirty="0"/>
              <a:t>rozsudek NSS z 23. 2. 2022, čj. 6 As 295/2020-143, </a:t>
            </a:r>
            <a:r>
              <a:rPr lang="cs-CZ" b="1" i="1" dirty="0"/>
              <a:t>Dopravní společnost Ústeckého kraje - nákup linkových autobusů pro regionální </a:t>
            </a:r>
            <a:r>
              <a:rPr lang="cs-CZ" b="1" i="1" dirty="0" smtClean="0"/>
              <a:t>dopravu </a:t>
            </a:r>
            <a:r>
              <a:rPr lang="cs-CZ" dirty="0"/>
              <a:t>minimální objem palivových nádrží autobusů 300 </a:t>
            </a:r>
            <a:r>
              <a:rPr lang="cs-CZ" dirty="0" smtClean="0"/>
              <a:t>l – rozlišení podmínek běžných a komplikovaných</a:t>
            </a:r>
            <a:endParaRPr lang="cs-CZ" dirty="0"/>
          </a:p>
          <a:p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47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rozsudek NSS z 12.3.2015, čj. 9 As 115/2014 – 36, </a:t>
            </a:r>
            <a:r>
              <a:rPr lang="cs-CZ" b="1" i="1" dirty="0" smtClean="0"/>
              <a:t>obec Rohozná</a:t>
            </a:r>
          </a:p>
          <a:p>
            <a:r>
              <a:rPr lang="cs-CZ" dirty="0" smtClean="0"/>
              <a:t>jedním z dílčích hodnotících kritérií byla záruční a pozáruční doba v měsících – pojem pozáruční doba ani pozáruční servis nebyl v obchodních podmínkách nijak upraven</a:t>
            </a:r>
          </a:p>
          <a:p>
            <a:r>
              <a:rPr lang="cs-CZ" dirty="0" smtClean="0"/>
              <a:t>vítězný uchazeč nabídl záruční dobu 60 měsíců a pozáruční dobu 600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76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kvalitní plnění - kritéria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NSS: záruční doba a s tím spojená práva a povinnosti jsou z právní úpravy zřejmé a toto kritérium je tedy ekonomicky odůvodnitelné</a:t>
            </a:r>
          </a:p>
          <a:p>
            <a:r>
              <a:rPr lang="cs-CZ" dirty="0" smtClean="0"/>
              <a:t>pozáruční doba či pozáruční servis jsou pojmy, které právní řád nezná </a:t>
            </a:r>
            <a:r>
              <a:rPr lang="cs-CZ" dirty="0"/>
              <a:t>– </a:t>
            </a:r>
            <a:r>
              <a:rPr lang="cs-CZ" dirty="0" smtClean="0"/>
              <a:t> své podoby nabývají vždy ve spojení s konkrétně vymezenými právy a povinnostmi v konkrétní smlouvě</a:t>
            </a:r>
          </a:p>
          <a:p>
            <a:r>
              <a:rPr lang="cs-CZ" dirty="0" smtClean="0"/>
              <a:t>pokud podmínky vymezeny nebyly – kritérium nesvědčilo o jakékoliv kvalitě nabídky</a:t>
            </a:r>
          </a:p>
          <a:p>
            <a:r>
              <a:rPr lang="cs-CZ" dirty="0" smtClean="0"/>
              <a:t>jiná situace, pokud je pojem servis vymezen zvl. zákonem (rozsudek NSS z 25. 9. 2019, čj. </a:t>
            </a:r>
            <a:r>
              <a:rPr lang="cs-CZ" dirty="0"/>
              <a:t>6 As 113/2019-32, Krajská zdravotní - </a:t>
            </a:r>
            <a:r>
              <a:rPr lang="cs-CZ" dirty="0" smtClean="0"/>
              <a:t>modernizace </a:t>
            </a:r>
            <a:r>
              <a:rPr lang="cs-CZ" dirty="0"/>
              <a:t>a obnova přístrojového </a:t>
            </a:r>
            <a:r>
              <a:rPr lang="cs-CZ" dirty="0" smtClean="0"/>
              <a:t>vybavení)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29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rozsudek NSS z 3. 4. 2017, čj. 5 As 173/2016-24, </a:t>
            </a:r>
            <a:r>
              <a:rPr lang="cs-CZ" b="1" i="1" dirty="0" smtClean="0"/>
              <a:t>Integrovaná střední škola technická a ekonomická Sokolov</a:t>
            </a:r>
          </a:p>
          <a:p>
            <a:r>
              <a:rPr lang="cs-CZ" dirty="0" smtClean="0"/>
              <a:t>hodnotící kritérium </a:t>
            </a:r>
            <a:r>
              <a:rPr lang="cs-CZ" i="1" dirty="0" smtClean="0"/>
              <a:t>Návrh postupu s cílem zamezení kolizí při průběhu výstavby s provozem školy</a:t>
            </a:r>
          </a:p>
          <a:p>
            <a:r>
              <a:rPr lang="cs-CZ" i="1" dirty="0"/>
              <a:t>Uchazeč uvede postup a seznam opatření, které minimalizují rizika spojená s výstavbou s ohledem na prostředí školy a také minimalizují dopad výstavby na řádný chod výuky a provoz školy. Zadavatel při hodnocení daného kritéria zvýhodní nejefektivnější opatření, které minimalizují rizika spojená s výstavbou a také minimalizují dopad výstavby na řádný chod výuky a provoz školy</a:t>
            </a:r>
            <a:r>
              <a:rPr lang="cs-CZ" i="1" dirty="0" smtClean="0"/>
              <a:t>..“</a:t>
            </a:r>
          </a:p>
          <a:p>
            <a:r>
              <a:rPr lang="cs-CZ" i="1" dirty="0" smtClean="0"/>
              <a:t>„</a:t>
            </a:r>
            <a:r>
              <a:rPr lang="cs-CZ" i="1" dirty="0"/>
              <a:t>Pro toto kritérium sestaví hodnotící komise pořadí nabídek od nejvhodnější k nejméně vhodné a přiřadí nejvhodnější nabídce 100 bodů a každé následující nabídce přiřadí takové bodové ohodnocení, které vyjadřuje míru splnění dílčího kritéria ve vztahu k nejvhodnější nabídce.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NSS: hodnotící kritéria musí být kritérii: </a:t>
            </a:r>
          </a:p>
          <a:p>
            <a:r>
              <a:rPr lang="cs-CZ" dirty="0" smtClean="0"/>
              <a:t>určitými (zřejmé, co zadavatel zamýšlí preferovat)</a:t>
            </a:r>
          </a:p>
          <a:p>
            <a:r>
              <a:rPr lang="cs-CZ" dirty="0" smtClean="0"/>
              <a:t>jednoznačnými (nesmějí připouštět dvojí výklad)</a:t>
            </a:r>
          </a:p>
          <a:p>
            <a:r>
              <a:rPr lang="cs-CZ" dirty="0" smtClean="0"/>
              <a:t> schopnými být předmětem hodnocení za předem jasně stanovených pravidel </a:t>
            </a:r>
          </a:p>
          <a:p>
            <a:r>
              <a:rPr lang="cs-CZ" dirty="0" smtClean="0"/>
              <a:t>nediskriminačními</a:t>
            </a:r>
          </a:p>
          <a:p>
            <a:r>
              <a:rPr lang="cs-CZ" dirty="0"/>
              <a:t>třeba preferovat objektivní dílčí hodnotící </a:t>
            </a:r>
            <a:r>
              <a:rPr lang="cs-CZ" dirty="0" smtClean="0"/>
              <a:t>kritéria </a:t>
            </a:r>
            <a:r>
              <a:rPr lang="cs-CZ" dirty="0"/>
              <a:t>a objektivní způsoby hodnocení před </a:t>
            </a:r>
            <a:r>
              <a:rPr lang="cs-CZ" dirty="0" smtClean="0"/>
              <a:t>kritérii </a:t>
            </a:r>
            <a:r>
              <a:rPr lang="cs-CZ" dirty="0"/>
              <a:t>a způsoby hodnocení subjektivními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500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není stanoveno, jak se nejefektivnější opatření budou určovat a </a:t>
            </a:r>
            <a:r>
              <a:rPr lang="cs-CZ" dirty="0" smtClean="0"/>
              <a:t>hodnotit</a:t>
            </a:r>
          </a:p>
          <a:p>
            <a:r>
              <a:rPr lang="cs-CZ" dirty="0" smtClean="0"/>
              <a:t>právě </a:t>
            </a:r>
            <a:r>
              <a:rPr lang="cs-CZ" dirty="0"/>
              <a:t>a jen na </a:t>
            </a:r>
            <a:r>
              <a:rPr lang="cs-CZ" dirty="0" smtClean="0"/>
              <a:t>zadavatelově </a:t>
            </a:r>
            <a:r>
              <a:rPr lang="cs-CZ" dirty="0"/>
              <a:t>subjektivním posouzení, které opatření </a:t>
            </a:r>
            <a:r>
              <a:rPr lang="cs-CZ" dirty="0" smtClean="0"/>
              <a:t>je</a:t>
            </a:r>
            <a:r>
              <a:rPr lang="cs-CZ" dirty="0"/>
              <a:t> dle </a:t>
            </a:r>
            <a:r>
              <a:rPr lang="cs-CZ" dirty="0" smtClean="0"/>
              <a:t>jeho názoru </a:t>
            </a:r>
            <a:r>
              <a:rPr lang="cs-CZ" dirty="0"/>
              <a:t>„objektivně“ </a:t>
            </a:r>
            <a:r>
              <a:rPr lang="cs-CZ" dirty="0" smtClean="0"/>
              <a:t>nejefektivnější</a:t>
            </a:r>
          </a:p>
          <a:p>
            <a:r>
              <a:rPr lang="cs-CZ" dirty="0"/>
              <a:t>v rozporu se zásadou </a:t>
            </a:r>
            <a:r>
              <a:rPr lang="cs-CZ" dirty="0" smtClean="0"/>
              <a:t>transparentnosti </a:t>
            </a:r>
            <a:r>
              <a:rPr lang="cs-CZ" dirty="0"/>
              <a:t>– </a:t>
            </a:r>
            <a:r>
              <a:rPr lang="cs-CZ" dirty="0" smtClean="0"/>
              <a:t>pro </a:t>
            </a:r>
            <a:r>
              <a:rPr lang="cs-CZ" dirty="0"/>
              <a:t>porušení </a:t>
            </a:r>
            <a:r>
              <a:rPr lang="cs-CZ" dirty="0" smtClean="0"/>
              <a:t>postačí</a:t>
            </a:r>
            <a:r>
              <a:rPr lang="cs-CZ" dirty="0"/>
              <a:t>, že okolnosti případu vzbuzují odůvodněnou pochybnost o férovosti průběhu </a:t>
            </a:r>
            <a:r>
              <a:rPr lang="cs-CZ" dirty="0" smtClean="0"/>
              <a:t> (rozsudek NSS </a:t>
            </a:r>
            <a:r>
              <a:rPr lang="nl-NL" dirty="0"/>
              <a:t>20. 6. 2012, čj. 7 Afs </a:t>
            </a:r>
            <a:r>
              <a:rPr lang="nl-NL" dirty="0" smtClean="0"/>
              <a:t>31/2012-55</a:t>
            </a:r>
            <a:r>
              <a:rPr lang="cs-CZ" dirty="0" smtClean="0"/>
              <a:t>, č. 2714/2012 Sb. NSS, Přerovská </a:t>
            </a:r>
            <a:r>
              <a:rPr lang="cs-CZ" dirty="0" err="1" smtClean="0"/>
              <a:t>losovačka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9937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cs-CZ" dirty="0" smtClean="0"/>
              <a:t>uchazeči </a:t>
            </a:r>
            <a:r>
              <a:rPr lang="cs-CZ" dirty="0"/>
              <a:t>musí být v rovném postavení </a:t>
            </a:r>
            <a:r>
              <a:rPr lang="cs-CZ" dirty="0" smtClean="0"/>
              <a:t>ve </a:t>
            </a:r>
            <a:r>
              <a:rPr lang="cs-CZ" dirty="0"/>
              <a:t>fázi přípravy </a:t>
            </a:r>
            <a:r>
              <a:rPr lang="cs-CZ" dirty="0" smtClean="0"/>
              <a:t>nabídek i</a:t>
            </a:r>
            <a:r>
              <a:rPr lang="cs-CZ" dirty="0"/>
              <a:t> v průběhu jejich </a:t>
            </a:r>
            <a:r>
              <a:rPr lang="cs-CZ" dirty="0" smtClean="0"/>
              <a:t>hodnocení – zahrnuje zásadu transparentnosti – formulace hodnotících kritérií v</a:t>
            </a:r>
            <a:r>
              <a:rPr lang="cs-CZ" dirty="0"/>
              <a:t> </a:t>
            </a:r>
            <a:r>
              <a:rPr lang="cs-CZ" dirty="0" smtClean="0"/>
              <a:t>ZD, aby umožnila uchazečům </a:t>
            </a:r>
            <a:r>
              <a:rPr lang="cs-CZ" dirty="0"/>
              <a:t>vykládat </a:t>
            </a:r>
            <a:r>
              <a:rPr lang="cs-CZ" dirty="0" smtClean="0"/>
              <a:t>stejným způsobem – i zadavatel </a:t>
            </a:r>
            <a:r>
              <a:rPr lang="cs-CZ" dirty="0"/>
              <a:t>musí </a:t>
            </a:r>
            <a:r>
              <a:rPr lang="cs-CZ" dirty="0" smtClean="0"/>
              <a:t>interpretovat stejně v</a:t>
            </a:r>
            <a:r>
              <a:rPr lang="cs-CZ" dirty="0"/>
              <a:t> průběhu celého </a:t>
            </a:r>
            <a:r>
              <a:rPr lang="cs-CZ" dirty="0" smtClean="0"/>
              <a:t>ZŘ (rozsudek SD z 18. 10. </a:t>
            </a:r>
            <a:r>
              <a:rPr lang="cs-CZ" dirty="0"/>
              <a:t>2001, </a:t>
            </a:r>
            <a:r>
              <a:rPr lang="cs-CZ" dirty="0" smtClean="0"/>
              <a:t>C-19/00, </a:t>
            </a:r>
            <a:r>
              <a:rPr lang="cs-CZ" i="1" dirty="0"/>
              <a:t>SIAC </a:t>
            </a:r>
            <a:r>
              <a:rPr lang="cs-CZ" i="1" dirty="0" err="1"/>
              <a:t>Construction</a:t>
            </a:r>
            <a:endParaRPr lang="cs-CZ" i="1" dirty="0"/>
          </a:p>
          <a:p>
            <a:r>
              <a:rPr lang="cs-CZ" dirty="0" smtClean="0"/>
              <a:t>návrh postupu a řešení samotnými uchazeči - </a:t>
            </a:r>
            <a:r>
              <a:rPr lang="cs-CZ" dirty="0"/>
              <a:t>možné pouze v soutěžním dialogu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31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400" dirty="0" smtClean="0"/>
              <a:t>obdobné závěry k </a:t>
            </a:r>
            <a:r>
              <a:rPr lang="cs-CZ" sz="3400" dirty="0"/>
              <a:t>hodnotícímu kritériu </a:t>
            </a:r>
            <a:r>
              <a:rPr lang="cs-CZ" sz="3400" dirty="0" smtClean="0"/>
              <a:t>„Plán </a:t>
            </a:r>
            <a:r>
              <a:rPr lang="cs-CZ" sz="3400" dirty="0"/>
              <a:t>organizace </a:t>
            </a:r>
            <a:r>
              <a:rPr lang="cs-CZ" sz="3400" dirty="0" smtClean="0"/>
              <a:t>výstavby“ v rozsudku NSS z 30. 5. 2019, čj. 5 As 169/2018-39, DP </a:t>
            </a:r>
            <a:r>
              <a:rPr lang="cs-CZ" sz="3400" dirty="0" err="1" smtClean="0"/>
              <a:t>hl.m</a:t>
            </a:r>
            <a:r>
              <a:rPr lang="cs-CZ" sz="3400" dirty="0" smtClean="0"/>
              <a:t>. Prahy – </a:t>
            </a:r>
            <a:r>
              <a:rPr lang="cs-CZ" sz="3400" dirty="0"/>
              <a:t>výstavba metra: ZVZ sice nechává zadavateli při nastavení subjektivních hodnotících kritérií volnost, nicméně právě proto musí být způsob hodnocení nabídek popsán v </a:t>
            </a:r>
            <a:r>
              <a:rPr lang="cs-CZ" sz="3400" dirty="0" smtClean="0"/>
              <a:t>ZD natolik </a:t>
            </a:r>
            <a:r>
              <a:rPr lang="cs-CZ" sz="3400" dirty="0"/>
              <a:t>přesně a srozumitelně, aby si případní zájemci o </a:t>
            </a:r>
            <a:r>
              <a:rPr lang="cs-CZ" sz="3400" dirty="0" smtClean="0"/>
              <a:t>VZ mohli </a:t>
            </a:r>
            <a:r>
              <a:rPr lang="cs-CZ" sz="3400" dirty="0"/>
              <a:t>vytvořit jasnou představu o metodě, která bude při hodnocení jednotlivých hodnotících kritérií </a:t>
            </a:r>
            <a:r>
              <a:rPr lang="cs-CZ" sz="3400" dirty="0" smtClean="0"/>
              <a:t>použita</a:t>
            </a:r>
            <a:r>
              <a:rPr lang="cs-CZ" sz="3400" dirty="0"/>
              <a:t>, nebyl </a:t>
            </a:r>
            <a:r>
              <a:rPr lang="cs-CZ" sz="3400" dirty="0" smtClean="0"/>
              <a:t>však dostatečně </a:t>
            </a:r>
            <a:r>
              <a:rPr lang="cs-CZ" sz="3400" dirty="0"/>
              <a:t>stanoven klíč k hodnocení </a:t>
            </a:r>
            <a:r>
              <a:rPr lang="cs-CZ" sz="3400" dirty="0" smtClean="0"/>
              <a:t>tohoto </a:t>
            </a:r>
            <a:r>
              <a:rPr lang="cs-CZ" sz="3400" dirty="0"/>
              <a:t>hodnotícího kritéria </a:t>
            </a:r>
            <a:endParaRPr lang="cs-CZ" sz="3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62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rozsudek NSS z 16. 9. 2020, čj</a:t>
            </a:r>
            <a:r>
              <a:rPr lang="cs-CZ" b="1" dirty="0"/>
              <a:t>. 4 As </a:t>
            </a:r>
            <a:r>
              <a:rPr lang="cs-CZ" b="1" dirty="0" smtClean="0"/>
              <a:t>85/2020-38</a:t>
            </a:r>
            <a:r>
              <a:rPr lang="cs-CZ" b="1" dirty="0"/>
              <a:t>, </a:t>
            </a:r>
            <a:r>
              <a:rPr lang="cs-CZ" b="1" i="1" dirty="0"/>
              <a:t>MZV - </a:t>
            </a:r>
            <a:r>
              <a:rPr lang="cs-CZ" b="1" i="1" dirty="0" smtClean="0"/>
              <a:t>externí </a:t>
            </a:r>
            <a:r>
              <a:rPr lang="cs-CZ" b="1" i="1" dirty="0"/>
              <a:t>poskytování služeb ke zpracování žádostí o krátkodobá víza</a:t>
            </a:r>
            <a:endParaRPr lang="cs-CZ" b="1" i="1" dirty="0" smtClean="0"/>
          </a:p>
          <a:p>
            <a:r>
              <a:rPr lang="cs-CZ" dirty="0" smtClean="0"/>
              <a:t>hodnotící kritérium v koncesním řízení:</a:t>
            </a:r>
          </a:p>
          <a:p>
            <a:pPr marL="0" indent="0">
              <a:buNone/>
            </a:pPr>
            <a:r>
              <a:rPr lang="cs-CZ" i="1" dirty="0" smtClean="0"/>
              <a:t>D</a:t>
            </a:r>
            <a:r>
              <a:rPr lang="cs-CZ" i="1" dirty="0"/>
              <a:t>. Způsob řešení </a:t>
            </a:r>
            <a:r>
              <a:rPr lang="cs-CZ" i="1" dirty="0" err="1"/>
              <a:t>workflow</a:t>
            </a:r>
            <a:r>
              <a:rPr lang="cs-CZ" i="1" dirty="0"/>
              <a:t> a efektivita činnosti - váha 25%</a:t>
            </a:r>
          </a:p>
          <a:p>
            <a:pPr marL="0" indent="0">
              <a:buNone/>
            </a:pPr>
            <a:r>
              <a:rPr lang="cs-CZ" i="1" dirty="0" smtClean="0"/>
              <a:t>o </a:t>
            </a:r>
            <a:r>
              <a:rPr lang="cs-CZ" i="1" dirty="0" smtClean="0"/>
              <a:t>přiměřená </a:t>
            </a:r>
            <a:r>
              <a:rPr lang="cs-CZ" i="1" dirty="0"/>
              <a:t>opatření pro boj proti </a:t>
            </a:r>
            <a:r>
              <a:rPr lang="cs-CZ" i="1" dirty="0" smtClean="0"/>
              <a:t>korupci, kterými </a:t>
            </a:r>
            <a:r>
              <a:rPr lang="cs-CZ" i="1" dirty="0"/>
              <a:t>se rozumí zejména přijetí a důsledné uplatňování pravidel pro odměňování zaměstnanců, </a:t>
            </a:r>
            <a:r>
              <a:rPr lang="cs-CZ" i="1" dirty="0" smtClean="0"/>
              <a:t>pravidel pro </a:t>
            </a:r>
            <a:r>
              <a:rPr lang="cs-CZ" i="1" dirty="0"/>
              <a:t>výběr zaměstnanců; tzv. pravidlo čtyř očí (tedy dvojí kontrola prováděných úkonů), zásada </a:t>
            </a:r>
            <a:r>
              <a:rPr lang="cs-CZ" i="1" dirty="0" smtClean="0"/>
              <a:t>rotace pracovníků </a:t>
            </a:r>
            <a:r>
              <a:rPr lang="cs-CZ" i="1" dirty="0"/>
              <a:t>apod. Způsob zabezpečení těchto povinností bude předmětem hodnocení v rámci tohoto </a:t>
            </a:r>
            <a:r>
              <a:rPr lang="cs-CZ" i="1" dirty="0" smtClean="0"/>
              <a:t>dílčího hodnotícího </a:t>
            </a:r>
            <a:r>
              <a:rPr lang="cs-CZ" i="1" dirty="0"/>
              <a:t>kritéria. Lépe bude hodnocena nabídka, která bude mít podrobně popsán </a:t>
            </a:r>
            <a:r>
              <a:rPr lang="cs-CZ" i="1" dirty="0" smtClean="0"/>
              <a:t>systém protikorupčních opatření.</a:t>
            </a:r>
          </a:p>
          <a:p>
            <a:pPr marL="0" indent="0">
              <a:buNone/>
            </a:pPr>
            <a:r>
              <a:rPr lang="cs-CZ" i="1" dirty="0"/>
              <a:t>o Mimo míry naplnění požadavků uvedených v předchozím odstavci bude předmětem hodnocení i míra naplnění požadavků na pravidelné školení a vzdělávání zaměstnanců, systém kontroly a systém řízení v rámci každého Vízového centra i v rámci organizace Koncesionáře.</a:t>
            </a:r>
          </a:p>
          <a:p>
            <a:pPr marL="0" indent="0">
              <a:buNone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37896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získat kvalitu?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kvalitní dodavatel</a:t>
            </a:r>
          </a:p>
          <a:p>
            <a:r>
              <a:rPr lang="cs-CZ" sz="4800" dirty="0" smtClean="0"/>
              <a:t>kvalitní plnění</a:t>
            </a:r>
          </a:p>
          <a:p>
            <a:r>
              <a:rPr lang="cs-CZ" sz="4800" dirty="0" smtClean="0"/>
              <a:t>kvalitní smlouva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318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Bod </a:t>
            </a:r>
            <a:r>
              <a:rPr lang="cs-CZ" dirty="0"/>
              <a:t>6.4 koncesní dokumentace </a:t>
            </a:r>
            <a:r>
              <a:rPr lang="cs-CZ" dirty="0" smtClean="0"/>
              <a:t>: </a:t>
            </a:r>
            <a:r>
              <a:rPr lang="cs-CZ" i="1" dirty="0"/>
              <a:t>„Při hodnocení nabídek dle </a:t>
            </a:r>
            <a:r>
              <a:rPr lang="cs-CZ" i="1" dirty="0" smtClean="0"/>
              <a:t>dílčího hodnotícího </a:t>
            </a:r>
            <a:r>
              <a:rPr lang="cs-CZ" i="1" dirty="0"/>
              <a:t>kritéria C. a D. bude hodnotící komise posuzovat míru naplnění definovaných potřeb s ohledem na předmět plnění koncese ze strany dodavatele. Potřebou zadavatele je co nejlepší zabezpečení kvality a výkonu předmětu koncese se současnou maximalizací komfortu obsluhy žadatelů. Za každé jednotlivé kritérium (C. a D.) obdrží účastník maximálně 100 bodů, které přidělí hodnotící komise jako kolektivní orgán. Hodnocená nabídka následně získá bodovou hodnotu, která vznikne násobkem 100 a poměru hodnoty hodnocené nabídky k nejvhodnější nabídce a násobkem váhy kritéria.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16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ÚOHS zrušil koncesní řízení, KS zrušil rozhodnutí ÚOHS, NSS zamítl kasační stížnost</a:t>
            </a:r>
          </a:p>
          <a:p>
            <a:r>
              <a:rPr lang="cs-CZ" dirty="0" smtClean="0"/>
              <a:t>NSS: vyšel zejména </a:t>
            </a:r>
            <a:r>
              <a:rPr lang="cs-CZ" dirty="0"/>
              <a:t>z rozsudku </a:t>
            </a:r>
            <a:r>
              <a:rPr lang="cs-CZ" dirty="0" smtClean="0"/>
              <a:t>SDEU z  </a:t>
            </a:r>
            <a:r>
              <a:rPr lang="cs-CZ" dirty="0"/>
              <a:t>14. 7. 2016, </a:t>
            </a:r>
            <a:r>
              <a:rPr lang="cs-CZ" dirty="0" smtClean="0"/>
              <a:t>C-6/15</a:t>
            </a:r>
            <a:r>
              <a:rPr lang="cs-CZ" dirty="0"/>
              <a:t>, </a:t>
            </a:r>
            <a:r>
              <a:rPr lang="cs-CZ" i="1" dirty="0"/>
              <a:t>TNS </a:t>
            </a:r>
            <a:r>
              <a:rPr lang="cs-CZ" i="1" dirty="0" err="1"/>
              <a:t>Dimarso</a:t>
            </a:r>
            <a:r>
              <a:rPr lang="cs-CZ" i="1" dirty="0"/>
              <a:t> </a:t>
            </a:r>
            <a:r>
              <a:rPr lang="cs-CZ" i="1" dirty="0" smtClean="0"/>
              <a:t>NV</a:t>
            </a:r>
            <a:r>
              <a:rPr lang="cs-CZ" dirty="0"/>
              <a:t> </a:t>
            </a:r>
            <a:r>
              <a:rPr lang="cs-CZ" dirty="0" smtClean="0"/>
              <a:t>- veřejný </a:t>
            </a:r>
            <a:r>
              <a:rPr lang="cs-CZ" dirty="0"/>
              <a:t>zadavatel není </a:t>
            </a:r>
            <a:r>
              <a:rPr lang="cs-CZ" dirty="0" smtClean="0"/>
              <a:t>povinen </a:t>
            </a:r>
            <a:r>
              <a:rPr lang="cs-CZ" dirty="0"/>
              <a:t>seznámit </a:t>
            </a:r>
            <a:r>
              <a:rPr lang="cs-CZ" dirty="0" smtClean="0"/>
              <a:t>uchazeče </a:t>
            </a:r>
            <a:r>
              <a:rPr lang="cs-CZ" dirty="0"/>
              <a:t>v </a:t>
            </a:r>
            <a:r>
              <a:rPr lang="cs-CZ" dirty="0" smtClean="0"/>
              <a:t>ZD o </a:t>
            </a:r>
            <a:r>
              <a:rPr lang="cs-CZ" dirty="0"/>
              <a:t>metodě hodnocení, kterou použije při posuzování a konkrétním seřazení nabídek. Uvedená metoda však nemůže vést ke změně kritérií pro zadání zakázky a jejich poměrné </a:t>
            </a:r>
            <a:r>
              <a:rPr lang="cs-CZ" dirty="0" smtClean="0"/>
              <a:t>váhy</a:t>
            </a:r>
          </a:p>
          <a:p>
            <a:r>
              <a:rPr lang="cs-CZ" dirty="0"/>
              <a:t>není </a:t>
            </a:r>
            <a:r>
              <a:rPr lang="cs-CZ" dirty="0" smtClean="0"/>
              <a:t>tedy nezbytné </a:t>
            </a:r>
            <a:r>
              <a:rPr lang="cs-CZ" dirty="0"/>
              <a:t>stanovovat kritéria kvality tak, aby hodnocení nabídek bylo vždy výsledkem matematického výpočtu či jednoznačného </a:t>
            </a:r>
            <a:r>
              <a:rPr lang="cs-CZ" dirty="0" smtClean="0"/>
              <a:t>měření</a:t>
            </a:r>
          </a:p>
          <a:p>
            <a:r>
              <a:rPr lang="cs-CZ" dirty="0"/>
              <a:t>v</a:t>
            </a:r>
            <a:r>
              <a:rPr lang="cs-CZ" dirty="0"/>
              <a:t> rámci kritérií kvality může zadavatel vznášet řadu požadavků, které nebudou exaktně měřitelné.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24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možnost jistého uvážení hodnotící komise považuje </a:t>
            </a:r>
            <a:r>
              <a:rPr lang="cs-CZ" dirty="0" smtClean="0"/>
              <a:t>NSS za</a:t>
            </a:r>
            <a:r>
              <a:rPr lang="cs-CZ" dirty="0"/>
              <a:t> prospěšnou, pohybuje-li </a:t>
            </a:r>
            <a:r>
              <a:rPr lang="cs-CZ" dirty="0" smtClean="0"/>
              <a:t>v</a:t>
            </a:r>
            <a:r>
              <a:rPr lang="cs-CZ" dirty="0"/>
              <a:t> rozsahu nezakládajícím pochybnosti o možné </a:t>
            </a:r>
            <a:r>
              <a:rPr lang="cs-CZ" dirty="0" smtClean="0"/>
              <a:t>svévoli</a:t>
            </a:r>
          </a:p>
          <a:p>
            <a:r>
              <a:rPr lang="cs-CZ" dirty="0"/>
              <a:t>role hodnotící komise </a:t>
            </a:r>
            <a:r>
              <a:rPr lang="cs-CZ" dirty="0" smtClean="0"/>
              <a:t>se nemusí omezovat </a:t>
            </a:r>
            <a:r>
              <a:rPr lang="cs-CZ" dirty="0"/>
              <a:t>na přidělení bodů podle předem stanoveného zcela jednoznačného algoritmu a následné vybrání nabídky </a:t>
            </a:r>
            <a:endParaRPr lang="cs-CZ" dirty="0" smtClean="0"/>
          </a:p>
          <a:p>
            <a:r>
              <a:rPr lang="cs-CZ" dirty="0"/>
              <a:t>ÚOHS uznává, že hodnotící komise by měla mít k dispozici jistý prostor pro uvážení, avšak striktním výkladem požadavků na kvalitu ZD tento prostor zcela eliminuje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563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zřejmé, že komfort se vztahuje ke kritériu C, zatímco pro kritérium D je podstatná kvalita – nejsou ve vzájemném vztahu</a:t>
            </a:r>
          </a:p>
          <a:p>
            <a:r>
              <a:rPr lang="cs-CZ" dirty="0" smtClean="0"/>
              <a:t>požadavek </a:t>
            </a:r>
            <a:r>
              <a:rPr lang="cs-CZ" dirty="0"/>
              <a:t>na kvalitní školení </a:t>
            </a:r>
            <a:r>
              <a:rPr lang="cs-CZ" dirty="0" smtClean="0"/>
              <a:t>není netransparentní pokud nestanoven do </a:t>
            </a:r>
            <a:r>
              <a:rPr lang="cs-CZ" dirty="0" smtClean="0"/>
              <a:t>detailů</a:t>
            </a:r>
            <a:r>
              <a:rPr lang="cs-CZ" dirty="0" smtClean="0"/>
              <a:t>. </a:t>
            </a:r>
            <a:r>
              <a:rPr lang="cs-CZ" dirty="0"/>
              <a:t>Ani od zadavatele </a:t>
            </a:r>
            <a:r>
              <a:rPr lang="cs-CZ" dirty="0" smtClean="0"/>
              <a:t>nelze </a:t>
            </a:r>
            <a:r>
              <a:rPr lang="cs-CZ" dirty="0"/>
              <a:t>očekávat, že bude mít zcela jasnou </a:t>
            </a:r>
            <a:r>
              <a:rPr lang="cs-CZ" dirty="0" smtClean="0"/>
              <a:t>představu, </a:t>
            </a:r>
            <a:r>
              <a:rPr lang="cs-CZ" dirty="0"/>
              <a:t>jaký způsob školení pracovníků vízových center je nejvhodnější. </a:t>
            </a:r>
            <a:r>
              <a:rPr lang="cs-CZ" dirty="0" smtClean="0"/>
              <a:t>Pokud  </a:t>
            </a:r>
            <a:r>
              <a:rPr lang="cs-CZ" dirty="0"/>
              <a:t>výběr konkrétního způsobu nechá na dodavateli a učiní jej součástí hodnocení </a:t>
            </a:r>
            <a:r>
              <a:rPr lang="cs-CZ" dirty="0" smtClean="0"/>
              <a:t>nabídek -  </a:t>
            </a:r>
            <a:r>
              <a:rPr lang="cs-CZ" dirty="0"/>
              <a:t>může </a:t>
            </a:r>
            <a:r>
              <a:rPr lang="cs-CZ" dirty="0" smtClean="0"/>
              <a:t>dosáhnout </a:t>
            </a:r>
            <a:r>
              <a:rPr lang="cs-CZ" dirty="0"/>
              <a:t>vyšší kvality poskytovaných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855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míra </a:t>
            </a:r>
            <a:r>
              <a:rPr lang="cs-CZ" dirty="0"/>
              <a:t>transparentnosti </a:t>
            </a:r>
            <a:r>
              <a:rPr lang="cs-CZ" dirty="0" smtClean="0"/>
              <a:t>závisí na </a:t>
            </a:r>
            <a:r>
              <a:rPr lang="cs-CZ" dirty="0"/>
              <a:t>rozsahu </a:t>
            </a:r>
            <a:r>
              <a:rPr lang="cs-CZ" dirty="0" smtClean="0"/>
              <a:t>uvážení – pokud kritérium </a:t>
            </a:r>
            <a:r>
              <a:rPr lang="cs-CZ" dirty="0"/>
              <a:t>kvality či způsob jeho hodnocení natolik vágní či </a:t>
            </a:r>
            <a:r>
              <a:rPr lang="cs-CZ" dirty="0" smtClean="0"/>
              <a:t>nejednoznačné, </a:t>
            </a:r>
            <a:r>
              <a:rPr lang="cs-CZ" dirty="0"/>
              <a:t>že umožňuje svévoli hodnotící </a:t>
            </a:r>
            <a:r>
              <a:rPr lang="cs-CZ" dirty="0" smtClean="0"/>
              <a:t>komise - netransparentní x pokud ponechávají </a:t>
            </a:r>
            <a:r>
              <a:rPr lang="cs-CZ" dirty="0"/>
              <a:t>hodnotící komisi </a:t>
            </a:r>
            <a:r>
              <a:rPr lang="cs-CZ" dirty="0" smtClean="0"/>
              <a:t>právem </a:t>
            </a:r>
            <a:r>
              <a:rPr lang="cs-CZ" dirty="0"/>
              <a:t>aprobovaný prostor pro </a:t>
            </a:r>
            <a:r>
              <a:rPr lang="cs-CZ" dirty="0" smtClean="0"/>
              <a:t>uvážení - transparentní</a:t>
            </a:r>
          </a:p>
          <a:p>
            <a:r>
              <a:rPr lang="cs-CZ" dirty="0" smtClean="0"/>
              <a:t>vždy </a:t>
            </a:r>
            <a:r>
              <a:rPr lang="cs-CZ" dirty="0"/>
              <a:t>nutné posuzovat s ohledem na jedinečné aspekty </a:t>
            </a:r>
            <a:r>
              <a:rPr lang="cs-CZ" dirty="0" smtClean="0"/>
              <a:t>každé VZ</a:t>
            </a:r>
          </a:p>
          <a:p>
            <a:r>
              <a:rPr lang="cs-CZ" dirty="0" smtClean="0"/>
              <a:t>volit </a:t>
            </a:r>
            <a:r>
              <a:rPr lang="cs-CZ" dirty="0"/>
              <a:t>taková kritéria, která jsou schopna naplnit účel </a:t>
            </a:r>
            <a:r>
              <a:rPr lang="cs-CZ" dirty="0" smtClean="0"/>
              <a:t>VZ a </a:t>
            </a:r>
            <a:r>
              <a:rPr lang="cs-CZ" dirty="0"/>
              <a:t>zároveň dosahují nejvyšší možné míry </a:t>
            </a:r>
            <a:r>
              <a:rPr lang="cs-CZ" dirty="0" smtClean="0"/>
              <a:t>transparentnosti</a:t>
            </a:r>
          </a:p>
          <a:p>
            <a:r>
              <a:rPr lang="cs-CZ" dirty="0" smtClean="0"/>
              <a:t>přednostně kvantitativní </a:t>
            </a:r>
            <a:r>
              <a:rPr lang="cs-CZ" dirty="0"/>
              <a:t>kritéria, u nichž </a:t>
            </a:r>
            <a:r>
              <a:rPr lang="cs-CZ" dirty="0" smtClean="0"/>
              <a:t>dodavatelům </a:t>
            </a:r>
            <a:r>
              <a:rPr lang="cs-CZ" dirty="0"/>
              <a:t>zcela jasné, jakým způsobem bude jejich nabídka </a:t>
            </a:r>
            <a:r>
              <a:rPr lang="cs-CZ" dirty="0" smtClean="0"/>
              <a:t>hodnocena </a:t>
            </a:r>
          </a:p>
          <a:p>
            <a:r>
              <a:rPr lang="cs-CZ" dirty="0" smtClean="0"/>
              <a:t>subjektivní kritéria pouze </a:t>
            </a:r>
            <a:r>
              <a:rPr lang="cs-CZ" dirty="0"/>
              <a:t>tehdy, pokud kvantitativními kritérii </a:t>
            </a:r>
            <a:r>
              <a:rPr lang="cs-CZ" dirty="0" smtClean="0"/>
              <a:t>nelze zcela </a:t>
            </a:r>
            <a:r>
              <a:rPr lang="cs-CZ" dirty="0"/>
              <a:t>vystihnout podstatu daného aspektu </a:t>
            </a:r>
            <a:r>
              <a:rPr lang="cs-CZ" dirty="0" smtClean="0"/>
              <a:t>VZ -  i tehdy </a:t>
            </a:r>
            <a:r>
              <a:rPr lang="cs-CZ" dirty="0"/>
              <a:t>usilovat o to, aby dodavatelé věděli, na co se při tvorbě svých nabídek mají </a:t>
            </a:r>
            <a:r>
              <a:rPr lang="cs-CZ" dirty="0" smtClean="0"/>
              <a:t>zaměřit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05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pokud zadavatel ví, </a:t>
            </a:r>
            <a:r>
              <a:rPr lang="cs-CZ" dirty="0"/>
              <a:t>co přesně </a:t>
            </a:r>
            <a:r>
              <a:rPr lang="cs-CZ" dirty="0" smtClean="0"/>
              <a:t>očekává - zpravidla </a:t>
            </a:r>
            <a:r>
              <a:rPr lang="cs-CZ" dirty="0"/>
              <a:t>schopen hodnotící kritéria formulovat </a:t>
            </a:r>
            <a:r>
              <a:rPr lang="cs-CZ" dirty="0" smtClean="0"/>
              <a:t>precizněji - výhodou jednoznačnost </a:t>
            </a:r>
            <a:r>
              <a:rPr lang="cs-CZ" dirty="0"/>
              <a:t>a vyšší transparentnost. Nevýhodou </a:t>
            </a:r>
            <a:r>
              <a:rPr lang="cs-CZ" dirty="0" smtClean="0"/>
              <a:t>- dodavatelé </a:t>
            </a:r>
            <a:r>
              <a:rPr lang="cs-CZ" dirty="0"/>
              <a:t>nejsou motivováni </a:t>
            </a:r>
            <a:r>
              <a:rPr lang="cs-CZ" dirty="0" smtClean="0"/>
              <a:t>k řešením, </a:t>
            </a:r>
            <a:r>
              <a:rPr lang="cs-CZ" dirty="0"/>
              <a:t>která mohou být lepší, než řešení poptávané. </a:t>
            </a:r>
            <a:endParaRPr lang="cs-CZ" dirty="0" smtClean="0"/>
          </a:p>
          <a:p>
            <a:r>
              <a:rPr lang="cs-CZ" dirty="0" smtClean="0"/>
              <a:t>v částech, kde si </a:t>
            </a:r>
            <a:r>
              <a:rPr lang="cs-CZ" dirty="0"/>
              <a:t>zadavatel není </a:t>
            </a:r>
            <a:r>
              <a:rPr lang="cs-CZ" dirty="0" smtClean="0"/>
              <a:t>jist nejefektivnějším řešením </a:t>
            </a:r>
            <a:r>
              <a:rPr lang="cs-CZ" dirty="0"/>
              <a:t>(např. </a:t>
            </a:r>
            <a:r>
              <a:rPr lang="cs-CZ" dirty="0" smtClean="0"/>
              <a:t>několik </a:t>
            </a:r>
            <a:r>
              <a:rPr lang="cs-CZ" dirty="0"/>
              <a:t>srovnatelných obecně uznávaných postupů</a:t>
            </a:r>
            <a:r>
              <a:rPr lang="cs-CZ" dirty="0" smtClean="0"/>
              <a:t>) - méně </a:t>
            </a:r>
            <a:r>
              <a:rPr lang="cs-CZ" dirty="0"/>
              <a:t>precizní vymezení požadavků </a:t>
            </a:r>
            <a:r>
              <a:rPr lang="cs-CZ" dirty="0" smtClean="0"/>
              <a:t>legitimní</a:t>
            </a:r>
            <a:r>
              <a:rPr lang="cs-CZ" dirty="0"/>
              <a:t>, </a:t>
            </a:r>
            <a:r>
              <a:rPr lang="cs-CZ" dirty="0" smtClean="0"/>
              <a:t>právě to umožňuje </a:t>
            </a:r>
            <a:r>
              <a:rPr lang="cs-CZ" dirty="0"/>
              <a:t>dodavatelům řádně </a:t>
            </a:r>
            <a:r>
              <a:rPr lang="cs-CZ" dirty="0" smtClean="0"/>
              <a:t>soutěžit</a:t>
            </a:r>
          </a:p>
          <a:p>
            <a:r>
              <a:rPr lang="cs-CZ" dirty="0"/>
              <a:t>méně transparentní kritéria lze použít </a:t>
            </a:r>
            <a:r>
              <a:rPr lang="cs-CZ" b="1" dirty="0"/>
              <a:t>pouze tam</a:t>
            </a:r>
            <a:r>
              <a:rPr lang="cs-CZ" dirty="0"/>
              <a:t>, kde transparentnější kritéria nepostačují k dosažení legitimního </a:t>
            </a:r>
            <a:r>
              <a:rPr lang="cs-CZ" dirty="0" smtClean="0"/>
              <a:t>cíle</a:t>
            </a:r>
          </a:p>
          <a:p>
            <a:r>
              <a:rPr lang="cs-CZ" dirty="0" smtClean="0"/>
              <a:t>snižující </a:t>
            </a:r>
            <a:r>
              <a:rPr lang="cs-CZ" dirty="0"/>
              <a:t>se jednoznačností hodnotících kritérií stoupají požadavky na kvalitu odůvodnění závěrů hodnotící komise</a:t>
            </a:r>
          </a:p>
        </p:txBody>
      </p:sp>
    </p:spTree>
    <p:extLst>
      <p:ext uri="{BB962C8B-B14F-4D97-AF65-F5344CB8AC3E}">
        <p14:creationId xmlns:p14="http://schemas.microsoft.com/office/powerpoint/2010/main" val="1205991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400" b="1" dirty="0" smtClean="0"/>
              <a:t>rozsudek NSS z 11. 11. 2021, čj. 5 As 315/2018-53, </a:t>
            </a:r>
            <a:r>
              <a:rPr lang="cs-CZ" sz="3400" b="1" i="1" dirty="0" err="1" smtClean="0"/>
              <a:t>hl.m</a:t>
            </a:r>
            <a:r>
              <a:rPr lang="cs-CZ" sz="3400" b="1" i="1" dirty="0" smtClean="0"/>
              <a:t>. Praha – výstroj městské policie</a:t>
            </a:r>
          </a:p>
          <a:p>
            <a:r>
              <a:rPr lang="cs-CZ" sz="3400" dirty="0" smtClean="0"/>
              <a:t>hodnotící kritéria kvality:</a:t>
            </a:r>
          </a:p>
          <a:p>
            <a:r>
              <a:rPr lang="cs-CZ" sz="3400" dirty="0" smtClean="0"/>
              <a:t>„</a:t>
            </a:r>
            <a:r>
              <a:rPr lang="cs-CZ" sz="3400" dirty="0"/>
              <a:t>Hmotnost </a:t>
            </a:r>
            <a:r>
              <a:rPr lang="cs-CZ" sz="3400" dirty="0" smtClean="0"/>
              <a:t>zboží“: ideální doporučená </a:t>
            </a:r>
            <a:r>
              <a:rPr lang="cs-CZ" sz="3400" dirty="0"/>
              <a:t>gramáž </a:t>
            </a:r>
            <a:r>
              <a:rPr lang="cs-CZ" sz="3400" dirty="0" smtClean="0"/>
              <a:t>uvedená </a:t>
            </a:r>
            <a:r>
              <a:rPr lang="cs-CZ" sz="3400" dirty="0"/>
              <a:t>u jednotlivých výstrojních součástí </a:t>
            </a:r>
            <a:r>
              <a:rPr lang="cs-CZ" sz="3400" dirty="0" smtClean="0"/>
              <a:t>+/- 5%, neuvedeno jak bude hodnoceno vybočení</a:t>
            </a:r>
          </a:p>
          <a:p>
            <a:r>
              <a:rPr lang="cs-CZ" sz="3600" dirty="0" smtClean="0"/>
              <a:t>„Pohodlnost </a:t>
            </a:r>
            <a:r>
              <a:rPr lang="cs-CZ" sz="3600" dirty="0"/>
              <a:t>a </a:t>
            </a:r>
            <a:r>
              <a:rPr lang="cs-CZ" sz="3600" dirty="0" smtClean="0"/>
              <a:t>střih“: preferována </a:t>
            </a:r>
            <a:r>
              <a:rPr lang="cs-CZ" sz="3600" dirty="0"/>
              <a:t>vyšší pohodlnost výstrojních součástí, a to zejména při běžném užívání strážníky Městské policie </a:t>
            </a:r>
            <a:r>
              <a:rPr lang="cs-CZ" sz="3600" dirty="0" smtClean="0"/>
              <a:t>hl. m. Prahy</a:t>
            </a:r>
            <a:r>
              <a:rPr lang="cs-CZ" sz="3600" dirty="0"/>
              <a:t>. Dále bude v rámci tohoto kritéria hodnocen střih zboží, a to zejména se zaměřením na vzhled a funkčnost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pokuta za netransparentnost hodnotících kritérií</a:t>
            </a:r>
            <a:endParaRPr lang="cs-CZ" sz="3400" dirty="0" smtClean="0"/>
          </a:p>
          <a:p>
            <a:endParaRPr lang="cs-CZ" sz="3400" dirty="0" smtClean="0"/>
          </a:p>
        </p:txBody>
      </p:sp>
    </p:spTree>
    <p:extLst>
      <p:ext uri="{BB962C8B-B14F-4D97-AF65-F5344CB8AC3E}">
        <p14:creationId xmlns:p14="http://schemas.microsoft.com/office/powerpoint/2010/main" val="2764216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NSS: </a:t>
            </a:r>
            <a:r>
              <a:rPr lang="cs-CZ" sz="3600" dirty="0" smtClean="0"/>
              <a:t>zadavatel </a:t>
            </a:r>
            <a:r>
              <a:rPr lang="cs-CZ" sz="3600" dirty="0"/>
              <a:t>má </a:t>
            </a:r>
            <a:r>
              <a:rPr lang="cs-CZ" sz="3600" dirty="0" smtClean="0"/>
              <a:t>možnost </a:t>
            </a:r>
            <a:r>
              <a:rPr lang="cs-CZ" sz="3600" dirty="0"/>
              <a:t>promítnout do hodnotících kritérií </a:t>
            </a:r>
            <a:r>
              <a:rPr lang="cs-CZ" sz="3600" dirty="0" smtClean="0"/>
              <a:t>a způsobu hodnocení </a:t>
            </a:r>
            <a:r>
              <a:rPr lang="cs-CZ" sz="3600" dirty="0"/>
              <a:t>i </a:t>
            </a:r>
            <a:r>
              <a:rPr lang="cs-CZ" sz="3600" dirty="0" smtClean="0"/>
              <a:t>kvalitativní </a:t>
            </a:r>
            <a:r>
              <a:rPr lang="cs-CZ" sz="3600" dirty="0"/>
              <a:t>hlediska, nezřídka založená na subjektivním </a:t>
            </a:r>
            <a:r>
              <a:rPr lang="cs-CZ" sz="3600" dirty="0" smtClean="0"/>
              <a:t>názoru</a:t>
            </a:r>
          </a:p>
          <a:p>
            <a:r>
              <a:rPr lang="cs-CZ" sz="3600" dirty="0" smtClean="0"/>
              <a:t>i </a:t>
            </a:r>
            <a:r>
              <a:rPr lang="cs-CZ" sz="3600" dirty="0"/>
              <a:t>subjektivní kritérium se ale musí vázat k objektivním </a:t>
            </a:r>
            <a:r>
              <a:rPr lang="cs-CZ" sz="3600" dirty="0" smtClean="0"/>
              <a:t>skutečnostem, zadavatel </a:t>
            </a:r>
            <a:r>
              <a:rPr lang="cs-CZ" sz="3600" dirty="0"/>
              <a:t>musí v </a:t>
            </a:r>
            <a:r>
              <a:rPr lang="cs-CZ" sz="3600" dirty="0" smtClean="0"/>
              <a:t>ZD jasně </a:t>
            </a:r>
            <a:r>
              <a:rPr lang="cs-CZ" sz="3600" dirty="0"/>
              <a:t>a srozumitelně vymezit, jaké plnění požadovanou úroveň splňuje a to tak, aby jednotlivé nabídky byly vzájemně porovnatelné a uchazečům o zakázku bylo zřejmé, podle jakých hledisek a jakým způsobem budou jejich nabídky </a:t>
            </a:r>
            <a:r>
              <a:rPr lang="cs-CZ" sz="3600" dirty="0" smtClean="0"/>
              <a:t>hodnoceny</a:t>
            </a:r>
          </a:p>
          <a:p>
            <a:r>
              <a:rPr lang="cs-CZ" sz="3600" dirty="0"/>
              <a:t>zadavateli není vytýkáno, že vymezil subjektivně hodnocené </a:t>
            </a:r>
            <a:r>
              <a:rPr lang="cs-CZ" sz="3600" dirty="0" err="1"/>
              <a:t>subkritérium</a:t>
            </a:r>
            <a:r>
              <a:rPr lang="cs-CZ" sz="3600" dirty="0"/>
              <a:t>, ale to, že nepopsal, podle jakého klíče bude probíhat hodnocení nabídek, ani nenastínil konkrétní parametry, které bude zohledňovat</a:t>
            </a:r>
          </a:p>
        </p:txBody>
      </p:sp>
    </p:spTree>
    <p:extLst>
      <p:ext uri="{BB962C8B-B14F-4D97-AF65-F5344CB8AC3E}">
        <p14:creationId xmlns:p14="http://schemas.microsoft.com/office/powerpoint/2010/main" val="2570167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600" dirty="0" smtClean="0"/>
              <a:t>hmotnost - uvedeno, jaká </a:t>
            </a:r>
            <a:r>
              <a:rPr lang="cs-CZ" sz="3600" dirty="0"/>
              <a:t>gramáž </a:t>
            </a:r>
            <a:r>
              <a:rPr lang="cs-CZ" sz="3600" dirty="0" smtClean="0"/>
              <a:t>ideální</a:t>
            </a:r>
            <a:r>
              <a:rPr lang="cs-CZ" sz="3600" dirty="0"/>
              <a:t>, ale </a:t>
            </a:r>
            <a:r>
              <a:rPr lang="cs-CZ" sz="3600" dirty="0" smtClean="0"/>
              <a:t>chybí pravidlo, kdy se od ideální liší - nabídky zhodnoceny jako plně vyhovující, ačkoliv v </a:t>
            </a:r>
            <a:r>
              <a:rPr lang="cs-CZ" sz="3600" dirty="0"/>
              <a:t>některých případech nesplňovaly povolenou </a:t>
            </a:r>
            <a:r>
              <a:rPr lang="cs-CZ" sz="3600" dirty="0" smtClean="0"/>
              <a:t>odchylku</a:t>
            </a:r>
          </a:p>
          <a:p>
            <a:r>
              <a:rPr lang="cs-CZ" sz="3600" dirty="0" smtClean="0"/>
              <a:t>pohodlnost a střih – vysoké nároky na zadavatele, pokud volí kvalitativní kritéria</a:t>
            </a:r>
          </a:p>
          <a:p>
            <a:r>
              <a:rPr lang="cs-CZ" sz="3600" dirty="0"/>
              <a:t>vzorky </a:t>
            </a:r>
            <a:r>
              <a:rPr lang="cs-CZ" sz="3600" dirty="0" smtClean="0"/>
              <a:t>testovány </a:t>
            </a:r>
            <a:r>
              <a:rPr lang="cs-CZ" sz="3600" dirty="0"/>
              <a:t>strážníky </a:t>
            </a:r>
            <a:r>
              <a:rPr lang="cs-CZ" sz="3600" dirty="0" smtClean="0"/>
              <a:t>ve službě - do ZD se však způsob </a:t>
            </a:r>
            <a:r>
              <a:rPr lang="cs-CZ" sz="3600" dirty="0"/>
              <a:t>hodnocení nepromítl ani </a:t>
            </a:r>
            <a:r>
              <a:rPr lang="cs-CZ" sz="3600" dirty="0" smtClean="0"/>
              <a:t>obecně </a:t>
            </a:r>
            <a:r>
              <a:rPr lang="cs-CZ" sz="3600" dirty="0"/>
              <a:t>např. </a:t>
            </a:r>
            <a:r>
              <a:rPr lang="cs-CZ" sz="3600" dirty="0" smtClean="0"/>
              <a:t>popis </a:t>
            </a:r>
            <a:r>
              <a:rPr lang="cs-CZ" sz="3600" dirty="0"/>
              <a:t>na jaké parametry výstroje budou strážníci dotazováni a jak se </a:t>
            </a:r>
            <a:r>
              <a:rPr lang="cs-CZ" sz="3600" dirty="0" smtClean="0"/>
              <a:t>promítne </a:t>
            </a:r>
            <a:r>
              <a:rPr lang="cs-CZ" sz="3600" dirty="0"/>
              <a:t>do </a:t>
            </a:r>
            <a:r>
              <a:rPr lang="cs-CZ" sz="3600" dirty="0" smtClean="0"/>
              <a:t>hodnocení nabídek</a:t>
            </a:r>
          </a:p>
          <a:p>
            <a:r>
              <a:rPr lang="cs-CZ" sz="3600" dirty="0"/>
              <a:t>dodaným vzorkům při hodnocení vytknuty různé vlastnosti a parametry, avšak by tato hlediska byla dopředu známa a aniž by byla hodnocena u obou nabídek</a:t>
            </a:r>
          </a:p>
        </p:txBody>
      </p:sp>
    </p:spTree>
    <p:extLst>
      <p:ext uri="{BB962C8B-B14F-4D97-AF65-F5344CB8AC3E}">
        <p14:creationId xmlns:p14="http://schemas.microsoft.com/office/powerpoint/2010/main" val="1637972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plnění - hodnocení nabídek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rozsudek NSS z 1</a:t>
            </a:r>
            <a:r>
              <a:rPr lang="cs-CZ" b="1" dirty="0" smtClean="0"/>
              <a:t>. 6. 2017</a:t>
            </a:r>
            <a:r>
              <a:rPr lang="cs-CZ" b="1" dirty="0"/>
              <a:t>, čj. 6 As 89/2017 – 37, </a:t>
            </a:r>
            <a:r>
              <a:rPr lang="pl-PL" b="1" i="1" dirty="0"/>
              <a:t>VUT v Brně</a:t>
            </a:r>
          </a:p>
          <a:p>
            <a:r>
              <a:rPr lang="pl-PL" dirty="0"/>
              <a:t>hodnotící kritérium „Plán kvality upravený na podmínky této VZ“</a:t>
            </a:r>
          </a:p>
          <a:p>
            <a:r>
              <a:rPr lang="cs-CZ" dirty="0"/>
              <a:t>NSS: ze zprávy o posouzení a hodnocení nabídek není zřejmé, v jakém aspektu zadavatel shledal příslušnou kapitolu plánu implementovanou, popřípadě do jaké míry. </a:t>
            </a:r>
          </a:p>
          <a:p>
            <a:r>
              <a:rPr lang="cs-CZ" dirty="0"/>
              <a:t>ÚOHS není oprávněn vstupovat do myšlenkových pochodů členů hodnotící komise a přezkoumávat samotnou kvalitu výběru nejvhodnější nabídky - z toho důvodu však nelze zadavatele zprostit povinnosti tyto myšlenkové postupy ve zprávě o posouzení a hodnocení nabídek přezkoumatelným způsobem vyjádřit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18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Povedou mé požadavky k tomu, co chci docílit?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rozsudek NSS z 28. 8. 2018, </a:t>
            </a:r>
            <a:r>
              <a:rPr lang="cs-CZ" sz="4000" b="1" dirty="0" err="1" smtClean="0"/>
              <a:t>čj</a:t>
            </a:r>
            <a:r>
              <a:rPr lang="cs-CZ" sz="4000" b="1" dirty="0" smtClean="0"/>
              <a:t>. 9 As 195/2017-47, </a:t>
            </a:r>
            <a:r>
              <a:rPr lang="cs-CZ" sz="4000" b="1" i="1" dirty="0" smtClean="0"/>
              <a:t>Univerzita Pardubice - dodávka </a:t>
            </a:r>
            <a:r>
              <a:rPr lang="cs-CZ" sz="4000" b="1" i="1" dirty="0"/>
              <a:t>laboratorní technologie pro sekci dopravního stavitelství </a:t>
            </a:r>
            <a:r>
              <a:rPr lang="cs-CZ" sz="4000" i="1" dirty="0" smtClean="0"/>
              <a:t>–</a:t>
            </a:r>
            <a:r>
              <a:rPr lang="cs-CZ" sz="4000" b="1" i="1" dirty="0" smtClean="0"/>
              <a:t> </a:t>
            </a:r>
            <a:r>
              <a:rPr lang="cs-CZ" sz="4000" dirty="0" smtClean="0"/>
              <a:t>znamená požadavek na servis v ČR, že bude levnější a rychlejší?</a:t>
            </a:r>
          </a:p>
          <a:p>
            <a:endParaRPr lang="cs-CZ" sz="4000" dirty="0" smtClean="0"/>
          </a:p>
          <a:p>
            <a:endParaRPr lang="cs-CZ" sz="4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30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hodnocení nabídek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rozsudek NSS z 6.12.2017, čj. 6 As 138/2017-27, </a:t>
            </a:r>
            <a:r>
              <a:rPr lang="sv-SE" b="1" i="1" dirty="0" smtClean="0"/>
              <a:t>KonekTel, a.s.</a:t>
            </a:r>
            <a:endParaRPr lang="cs-CZ" b="1" i="1" dirty="0" smtClean="0"/>
          </a:p>
          <a:p>
            <a:r>
              <a:rPr lang="cs-CZ" dirty="0" smtClean="0"/>
              <a:t>VZ Vězeňské služby na pořízení radiostanic</a:t>
            </a:r>
          </a:p>
          <a:p>
            <a:r>
              <a:rPr lang="cs-CZ" dirty="0" smtClean="0"/>
              <a:t>dodavatelem namítáno netransparentní hodnocení subjektivních kritérií - uživatelské vlastnosti SW a ergonomické vlastností radiostanice</a:t>
            </a:r>
          </a:p>
          <a:p>
            <a:r>
              <a:rPr lang="cs-CZ" dirty="0" smtClean="0"/>
              <a:t>namítáno až ve fázi hodnocení </a:t>
            </a:r>
          </a:p>
          <a:p>
            <a:r>
              <a:rPr lang="cs-CZ" dirty="0" smtClean="0"/>
              <a:t>NSS: ÚOHS nemůže znovu přezkoumávat, jak se hodnotící komise rozhodla a proč – úkolem přezkoumat to, zda zadavatel dodržel povinnost tyto myšlenkové postupy hodnotící komise ve zprávě o posouzení a hodnocení nabídek </a:t>
            </a:r>
            <a:r>
              <a:rPr lang="cs-CZ" b="1" dirty="0" smtClean="0"/>
              <a:t>přezkoumatelným způsobem vyjádřit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996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plnění - hodnocení nabídek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kritérium výměny baterie radiostanice – 2 odlišná řešení - klips upevněný na tělo a klips umístěný přímo na baterii – i stanice bez klipsu (po výměně baterie) splnila hodnotící kritérium ve vztahu k výměně baterie a byla provozuschopná</a:t>
            </a:r>
          </a:p>
          <a:p>
            <a:r>
              <a:rPr lang="cs-CZ" dirty="0" smtClean="0"/>
              <a:t>zadávací podmínky stanoveny obecně - mohla je splnit obě technická provedení – pokud pro dodavatele nejasné – měl řešit dříve přes dodatečné informace</a:t>
            </a:r>
          </a:p>
          <a:p>
            <a:r>
              <a:rPr lang="pl-PL" dirty="0" smtClean="0"/>
              <a:t>logické, že pokud hodnotícím </a:t>
            </a:r>
            <a:r>
              <a:rPr lang="cs-CZ" dirty="0" smtClean="0"/>
              <a:t>kritériem rozměr radiostanice - nutné zkoumat celkové vnější rozměry, kam nepochybně patří i délka antény</a:t>
            </a:r>
          </a:p>
        </p:txBody>
      </p:sp>
    </p:spTree>
    <p:extLst>
      <p:ext uri="{BB962C8B-B14F-4D97-AF65-F5344CB8AC3E}">
        <p14:creationId xmlns:p14="http://schemas.microsoft.com/office/powerpoint/2010/main" val="12494529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kvalitní smlouva – přiměřenost smluvních podmínek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4000" b="1" dirty="0"/>
              <a:t>rozsudek NSS </a:t>
            </a:r>
            <a:r>
              <a:rPr lang="cs-CZ" sz="4000" b="1" dirty="0"/>
              <a:t>30. 4. 2014, čj. 9 </a:t>
            </a:r>
            <a:r>
              <a:rPr lang="cs-CZ" sz="4000" b="1" dirty="0" err="1"/>
              <a:t>Afs</a:t>
            </a:r>
            <a:r>
              <a:rPr lang="cs-CZ" sz="4000" b="1" dirty="0"/>
              <a:t> 21/2013-41, </a:t>
            </a:r>
            <a:r>
              <a:rPr lang="cs-CZ" sz="4000" b="1" i="1" dirty="0" smtClean="0"/>
              <a:t>TRIOS </a:t>
            </a:r>
            <a:r>
              <a:rPr lang="cs-CZ" sz="4000" i="1" dirty="0" smtClean="0"/>
              <a:t>-  </a:t>
            </a:r>
            <a:r>
              <a:rPr lang="cs-CZ" sz="4000" dirty="0" smtClean="0"/>
              <a:t>zásadně</a:t>
            </a:r>
            <a:r>
              <a:rPr lang="cs-CZ" sz="4000" i="1" dirty="0" smtClean="0"/>
              <a:t> </a:t>
            </a:r>
            <a:r>
              <a:rPr lang="pl-PL" sz="4000" dirty="0" smtClean="0"/>
              <a:t>na </a:t>
            </a:r>
            <a:r>
              <a:rPr lang="pl-PL" sz="4000" dirty="0"/>
              <a:t>zadavateli, aby určil, za jakých podmínek chce smlouvu uzavřít </a:t>
            </a:r>
            <a:r>
              <a:rPr lang="pl-PL" sz="4000" dirty="0" smtClean="0"/>
              <a:t>(</a:t>
            </a:r>
            <a:r>
              <a:rPr lang="cs-CZ" sz="4000" dirty="0" smtClean="0"/>
              <a:t>)</a:t>
            </a:r>
            <a:endParaRPr lang="cs-CZ" sz="4000" dirty="0"/>
          </a:p>
          <a:p>
            <a:r>
              <a:rPr lang="cs-CZ" sz="4000" b="1" dirty="0" smtClean="0"/>
              <a:t>rozsudek NSS z 31. 8. 2022, čj. </a:t>
            </a:r>
            <a:r>
              <a:rPr lang="cs-CZ" sz="4000" b="1" dirty="0"/>
              <a:t>8 </a:t>
            </a:r>
            <a:r>
              <a:rPr lang="cs-CZ" sz="4000" b="1" dirty="0" err="1"/>
              <a:t>Afs</a:t>
            </a:r>
            <a:r>
              <a:rPr lang="cs-CZ" sz="4000" b="1" dirty="0"/>
              <a:t> 166/2020-37</a:t>
            </a:r>
            <a:r>
              <a:rPr lang="cs-CZ" sz="4000" b="1" dirty="0" smtClean="0"/>
              <a:t>, </a:t>
            </a:r>
            <a:r>
              <a:rPr lang="cs-CZ" sz="4000" b="1" i="1" dirty="0"/>
              <a:t>Kontrol KOVO </a:t>
            </a:r>
            <a:r>
              <a:rPr lang="cs-CZ" sz="4000" b="1" i="1" dirty="0" smtClean="0"/>
              <a:t>s.r.o. - </a:t>
            </a:r>
            <a:r>
              <a:rPr lang="cs-CZ" sz="4000" dirty="0"/>
              <a:t>hrozba vysoké škody může mít odrazující účinek - legitimní </a:t>
            </a:r>
            <a:r>
              <a:rPr lang="cs-CZ" sz="4000" dirty="0" smtClean="0"/>
              <a:t>požadavek</a:t>
            </a:r>
            <a:endParaRPr lang="cs-CZ" sz="4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600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cs-CZ" sz="3600" b="1" i="1" dirty="0" smtClean="0"/>
          </a:p>
          <a:p>
            <a:pPr marL="68580" indent="0" algn="ctr">
              <a:buNone/>
            </a:pPr>
            <a:r>
              <a:rPr lang="cs-CZ" sz="3600" b="1" i="1" dirty="0" smtClean="0"/>
              <a:t>Děkuji za pozornost.</a:t>
            </a:r>
          </a:p>
          <a:p>
            <a:pPr marL="68580" indent="0" algn="ctr">
              <a:buNone/>
            </a:pPr>
            <a:r>
              <a:rPr lang="cs-CZ" dirty="0" smtClean="0"/>
              <a:t>petr.mikes@nssoud.cz</a:t>
            </a:r>
          </a:p>
        </p:txBody>
      </p:sp>
    </p:spTree>
    <p:extLst>
      <p:ext uri="{BB962C8B-B14F-4D97-AF65-F5344CB8AC3E}">
        <p14:creationId xmlns:p14="http://schemas.microsoft.com/office/powerpoint/2010/main" val="27149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dodavatel - 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vypovídá reference či zkušenost členů realizačního týmu </a:t>
            </a:r>
            <a:r>
              <a:rPr lang="cs-CZ" dirty="0" smtClean="0"/>
              <a:t>o </a:t>
            </a:r>
            <a:r>
              <a:rPr lang="cs-CZ" dirty="0"/>
              <a:t>nějaké specifické zkušenosti, kterou </a:t>
            </a:r>
            <a:r>
              <a:rPr lang="cs-CZ" dirty="0" smtClean="0"/>
              <a:t>zadavatel skutečně potřebuje?</a:t>
            </a:r>
          </a:p>
          <a:p>
            <a:r>
              <a:rPr lang="cs-CZ" b="1" dirty="0" smtClean="0"/>
              <a:t>rozsudek NSS z 30. 9. 2014, čj.3 As 63/2014 – 28, </a:t>
            </a:r>
            <a:r>
              <a:rPr lang="cs-CZ" b="1" i="1" dirty="0" smtClean="0"/>
              <a:t>Koordinační středisko pro resortní zdravotnické informační systémy </a:t>
            </a:r>
            <a:r>
              <a:rPr lang="cs-CZ" dirty="0" smtClean="0"/>
              <a:t>- IS </a:t>
            </a:r>
            <a:r>
              <a:rPr lang="cs-CZ" dirty="0"/>
              <a:t>v oblasti zdravotnictví pro subjekty, které nakládají s veřejnými prostředky, a které jsou založeny a regulovány předpisy veřejného </a:t>
            </a:r>
            <a:r>
              <a:rPr lang="cs-CZ" dirty="0" smtClean="0"/>
              <a:t>práva</a:t>
            </a:r>
          </a:p>
          <a:p>
            <a:r>
              <a:rPr lang="cs-CZ" b="1" dirty="0"/>
              <a:t>rozsudek NSS z 3. 12. 2019, čj. 4 </a:t>
            </a:r>
            <a:r>
              <a:rPr lang="cs-CZ" b="1" dirty="0" err="1"/>
              <a:t>Afs</a:t>
            </a:r>
            <a:r>
              <a:rPr lang="cs-CZ" b="1" dirty="0"/>
              <a:t> 294/2019-47, </a:t>
            </a:r>
            <a:r>
              <a:rPr lang="cs-CZ" b="1" i="1" dirty="0"/>
              <a:t>Svazek vodovodů a kanalizací Ivančice - činnost správce </a:t>
            </a:r>
            <a:r>
              <a:rPr lang="cs-CZ" b="1" i="1" dirty="0" smtClean="0"/>
              <a:t>stavby -</a:t>
            </a:r>
            <a:r>
              <a:rPr lang="cs-CZ" dirty="0" smtClean="0"/>
              <a:t>1 </a:t>
            </a:r>
            <a:r>
              <a:rPr lang="cs-CZ" dirty="0"/>
              <a:t>zakázka ve výši min. 400 mil. Kč bez DPH a financována z fondů </a:t>
            </a:r>
            <a:r>
              <a:rPr lang="cs-CZ" dirty="0" smtClean="0"/>
              <a:t>EU</a:t>
            </a:r>
          </a:p>
          <a:p>
            <a:r>
              <a:rPr lang="cs-CZ" b="1" dirty="0" smtClean="0"/>
              <a:t>rozsudek </a:t>
            </a:r>
            <a:r>
              <a:rPr lang="cs-CZ" b="1" dirty="0"/>
              <a:t>NSS z 26. 5. 2021, čj. 8 </a:t>
            </a:r>
            <a:r>
              <a:rPr lang="cs-CZ" b="1" dirty="0" err="1"/>
              <a:t>Afs</a:t>
            </a:r>
            <a:r>
              <a:rPr lang="cs-CZ" b="1" dirty="0"/>
              <a:t> 114/2019-52, </a:t>
            </a:r>
            <a:r>
              <a:rPr lang="cs-CZ" b="1" i="1" dirty="0" smtClean="0"/>
              <a:t>Chrastava</a:t>
            </a:r>
            <a:r>
              <a:rPr lang="cs-CZ" i="1" dirty="0" smtClean="0"/>
              <a:t> - </a:t>
            </a:r>
            <a:r>
              <a:rPr lang="cs-CZ" dirty="0" smtClean="0"/>
              <a:t>zhotovitel </a:t>
            </a:r>
            <a:r>
              <a:rPr lang="cs-CZ" dirty="0"/>
              <a:t>stavby </a:t>
            </a:r>
            <a:r>
              <a:rPr lang="pt-BR" dirty="0" smtClean="0"/>
              <a:t>financovan</a:t>
            </a:r>
            <a:r>
              <a:rPr lang="cs-CZ" dirty="0" smtClean="0"/>
              <a:t>é</a:t>
            </a:r>
            <a:r>
              <a:rPr lang="pt-BR" dirty="0" smtClean="0"/>
              <a:t> </a:t>
            </a:r>
            <a:r>
              <a:rPr lang="pt-BR" dirty="0"/>
              <a:t>s využitím fondů </a:t>
            </a:r>
            <a:r>
              <a:rPr lang="pt-BR" dirty="0" smtClean="0"/>
              <a:t>EU</a:t>
            </a:r>
            <a:r>
              <a:rPr lang="cs-CZ" dirty="0" smtClean="0"/>
              <a:t> </a:t>
            </a:r>
            <a:endParaRPr lang="cs-CZ" dirty="0"/>
          </a:p>
          <a:p>
            <a:endParaRPr lang="cs-CZ" b="1" i="1" dirty="0"/>
          </a:p>
          <a:p>
            <a:endParaRPr lang="cs-CZ" dirty="0" smtClean="0"/>
          </a:p>
          <a:p>
            <a:endParaRPr lang="cs-CZ" b="1" i="1" dirty="0"/>
          </a:p>
          <a:p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010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dodavatel - 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rozsudek </a:t>
            </a:r>
            <a:r>
              <a:rPr lang="cs-CZ" b="1" dirty="0"/>
              <a:t>NSS z 19. 12. 2019, čj. 4 </a:t>
            </a:r>
            <a:r>
              <a:rPr lang="cs-CZ" b="1" dirty="0" err="1"/>
              <a:t>Afs</a:t>
            </a:r>
            <a:r>
              <a:rPr lang="cs-CZ" b="1" dirty="0"/>
              <a:t> 240/2019-32, </a:t>
            </a:r>
            <a:r>
              <a:rPr lang="cs-CZ" b="1" i="1" dirty="0" smtClean="0"/>
              <a:t>Chotěboř </a:t>
            </a:r>
            <a:r>
              <a:rPr lang="cs-CZ" i="1" dirty="0" smtClean="0"/>
              <a:t>- </a:t>
            </a:r>
            <a:r>
              <a:rPr lang="cs-CZ" dirty="0" smtClean="0"/>
              <a:t>rozvoj </a:t>
            </a:r>
            <a:r>
              <a:rPr lang="cs-CZ" dirty="0"/>
              <a:t>klíčových kompetencí zaměstnanců – požadavek na financování z </a:t>
            </a:r>
            <a:r>
              <a:rPr lang="cs-CZ" dirty="0" smtClean="0"/>
              <a:t>ESF</a:t>
            </a:r>
          </a:p>
          <a:p>
            <a:r>
              <a:rPr lang="cs-CZ" b="1" dirty="0"/>
              <a:t>rozsudek NSS z 14. 4. 2020, čj. 4 </a:t>
            </a:r>
            <a:r>
              <a:rPr lang="cs-CZ" b="1" dirty="0" err="1"/>
              <a:t>Afs</a:t>
            </a:r>
            <a:r>
              <a:rPr lang="cs-CZ" b="1" dirty="0"/>
              <a:t> 421/2019-34, </a:t>
            </a:r>
            <a:r>
              <a:rPr lang="cs-CZ" b="1" i="1" dirty="0"/>
              <a:t>Letiště </a:t>
            </a:r>
            <a:r>
              <a:rPr lang="cs-CZ" b="1" i="1" dirty="0" smtClean="0"/>
              <a:t>Ostrava </a:t>
            </a:r>
            <a:r>
              <a:rPr lang="cs-CZ" i="1" dirty="0" smtClean="0"/>
              <a:t>- </a:t>
            </a:r>
            <a:r>
              <a:rPr lang="cs-CZ" dirty="0"/>
              <a:t>zimní zametač, sněhová fréza, vysokozdvižný nakladač </a:t>
            </a:r>
            <a:r>
              <a:rPr lang="cs-CZ" dirty="0" err="1"/>
              <a:t>highloader</a:t>
            </a:r>
            <a:r>
              <a:rPr lang="cs-CZ" dirty="0"/>
              <a:t>, samohybný pásový nakladač na zavazadla, vlečné nástupní </a:t>
            </a:r>
            <a:r>
              <a:rPr lang="cs-CZ" dirty="0" smtClean="0"/>
              <a:t>schody – </a:t>
            </a:r>
            <a:r>
              <a:rPr lang="cs-CZ" dirty="0"/>
              <a:t>dodávka obdobného charakteru pro letiště s počtem odbavených cestujících v počtu minimálně 300 tis./ročně (v případě zametačů letištní plochy muselo jít alespoň o 3 taková letiště)</a:t>
            </a:r>
          </a:p>
          <a:p>
            <a:pPr marL="0" indent="0">
              <a:buNone/>
            </a:pPr>
            <a:endParaRPr lang="cs-CZ" i="1" dirty="0"/>
          </a:p>
          <a:p>
            <a:endParaRPr lang="cs-CZ" dirty="0" smtClean="0"/>
          </a:p>
          <a:p>
            <a:endParaRPr lang="cs-CZ" b="1" i="1" dirty="0"/>
          </a:p>
          <a:p>
            <a:endParaRPr lang="cs-CZ" dirty="0" smtClean="0"/>
          </a:p>
          <a:p>
            <a:endParaRPr lang="cs-CZ" b="1" i="1" dirty="0"/>
          </a:p>
          <a:p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277110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dodavatel - 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rozsudek </a:t>
            </a:r>
            <a:r>
              <a:rPr lang="cs-CZ" b="1" dirty="0"/>
              <a:t>NSS z 20. 10. 2016, čj. 5 As 213/2015-38, </a:t>
            </a:r>
            <a:r>
              <a:rPr lang="cs-CZ" b="1" i="1" dirty="0"/>
              <a:t>AK Brož, Sedlatý s.r.o</a:t>
            </a:r>
            <a:r>
              <a:rPr lang="cs-CZ" b="1" i="1" dirty="0" smtClean="0"/>
              <a:t>. - </a:t>
            </a:r>
            <a:r>
              <a:rPr lang="cs-CZ" dirty="0" smtClean="0"/>
              <a:t>reference ověřuje „zázemí</a:t>
            </a:r>
            <a:r>
              <a:rPr lang="cs-CZ" dirty="0"/>
              <a:t>“ dodavatele pro realizaci VZ - </a:t>
            </a:r>
            <a:r>
              <a:rPr lang="cs-CZ" dirty="0" smtClean="0"/>
              <a:t>odborný aparát, rovněž </a:t>
            </a:r>
            <a:r>
              <a:rPr lang="cs-CZ" dirty="0"/>
              <a:t>technickými předpoklady, </a:t>
            </a:r>
            <a:r>
              <a:rPr lang="cs-CZ" dirty="0" smtClean="0"/>
              <a:t>zkušenosti </a:t>
            </a:r>
            <a:r>
              <a:rPr lang="cs-CZ" dirty="0"/>
              <a:t>a </a:t>
            </a:r>
            <a:r>
              <a:rPr lang="cs-CZ" dirty="0" smtClean="0"/>
              <a:t>celková způsobilost </a:t>
            </a:r>
            <a:r>
              <a:rPr lang="cs-CZ" dirty="0"/>
              <a:t>k poskytnutí služeb v požadované kvalitě a rozsahu </a:t>
            </a:r>
            <a:r>
              <a:rPr lang="cs-CZ" dirty="0" smtClean="0"/>
              <a:t>x čistá kompetentnost osob - realizační tým</a:t>
            </a:r>
            <a:endParaRPr lang="cs-CZ" dirty="0"/>
          </a:p>
          <a:p>
            <a:endParaRPr lang="cs-CZ" b="1" i="1" dirty="0"/>
          </a:p>
          <a:p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57277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kvalitní dodavatel - reference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rozsudek NSS </a:t>
            </a:r>
            <a:r>
              <a:rPr lang="cs-CZ" b="1" dirty="0" smtClean="0"/>
              <a:t>z 24. 3. 2020, </a:t>
            </a:r>
            <a:r>
              <a:rPr lang="cs-CZ" b="1" dirty="0"/>
              <a:t>čj</a:t>
            </a:r>
            <a:r>
              <a:rPr lang="cs-CZ" b="1" dirty="0" smtClean="0"/>
              <a:t>. </a:t>
            </a:r>
            <a:r>
              <a:rPr lang="cs-CZ" b="1" dirty="0"/>
              <a:t>9 As </a:t>
            </a:r>
            <a:r>
              <a:rPr lang="cs-CZ" b="1" dirty="0" smtClean="0"/>
              <a:t>269/2018-51, </a:t>
            </a:r>
            <a:r>
              <a:rPr lang="cs-CZ" b="1" i="1" dirty="0" smtClean="0"/>
              <a:t>DP hl. m. Prahy – úklid metra </a:t>
            </a:r>
            <a:r>
              <a:rPr lang="cs-CZ" i="1" dirty="0" smtClean="0"/>
              <a:t>– </a:t>
            </a:r>
            <a:r>
              <a:rPr lang="cs-CZ" dirty="0" smtClean="0"/>
              <a:t>ani relevantní požadavek nesmí </a:t>
            </a:r>
            <a:r>
              <a:rPr lang="cs-CZ" dirty="0"/>
              <a:t>zpravidla </a:t>
            </a:r>
            <a:r>
              <a:rPr lang="cs-CZ" dirty="0" smtClean="0"/>
              <a:t>nepřiměřeně omezit trh</a:t>
            </a:r>
            <a:r>
              <a:rPr lang="cs-CZ" dirty="0"/>
              <a:t>, nejsou-li pro to z objektivních důvodů mimořádné podmínky </a:t>
            </a:r>
            <a:r>
              <a:rPr lang="cs-CZ" dirty="0" smtClean="0"/>
              <a:t>- reference úklidu </a:t>
            </a:r>
            <a:r>
              <a:rPr lang="cs-CZ" dirty="0"/>
              <a:t>stanic podzemní hromadné </a:t>
            </a:r>
            <a:r>
              <a:rPr lang="cs-CZ" dirty="0" smtClean="0"/>
              <a:t>dopravy (+ obrat s</a:t>
            </a:r>
            <a:r>
              <a:rPr lang="cs-CZ" dirty="0"/>
              <a:t> ohledem na předmět </a:t>
            </a:r>
            <a:r>
              <a:rPr lang="cs-CZ" dirty="0" smtClean="0"/>
              <a:t>VZ - úklid </a:t>
            </a:r>
            <a:r>
              <a:rPr lang="cs-CZ" dirty="0"/>
              <a:t>stanic podzemní hromadné </a:t>
            </a:r>
            <a:r>
              <a:rPr lang="cs-CZ" dirty="0" smtClean="0"/>
              <a:t>dopravy)</a:t>
            </a:r>
          </a:p>
        </p:txBody>
      </p:sp>
    </p:spTree>
    <p:extLst>
      <p:ext uri="{BB962C8B-B14F-4D97-AF65-F5344CB8AC3E}">
        <p14:creationId xmlns:p14="http://schemas.microsoft.com/office/powerpoint/2010/main" val="345453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dodavatel - 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vždy požadavek na realizační tým skutečně vypovídající o kvalitách týmu?</a:t>
            </a:r>
          </a:p>
          <a:p>
            <a:r>
              <a:rPr lang="cs-CZ" b="1" dirty="0" smtClean="0"/>
              <a:t>rozsudek NSS z 30.9.2014, 3 As 63/2014-28, </a:t>
            </a:r>
            <a:r>
              <a:rPr lang="cs-CZ" b="1" i="1" dirty="0" smtClean="0"/>
              <a:t>Koordinační středisko pro resortní zdravotnické informační systémy - </a:t>
            </a:r>
            <a:r>
              <a:rPr lang="cs-CZ" dirty="0"/>
              <a:t>požadavek na ukončené vysokoškolské či středoškolské vzdělání technického </a:t>
            </a:r>
            <a:r>
              <a:rPr lang="cs-CZ" dirty="0" smtClean="0"/>
              <a:t>směru</a:t>
            </a:r>
          </a:p>
          <a:p>
            <a:r>
              <a:rPr lang="cs-CZ" b="1" dirty="0"/>
              <a:t>rozsudek NSS z 19.12.2019, čj. 4 </a:t>
            </a:r>
            <a:r>
              <a:rPr lang="cs-CZ" b="1" dirty="0" err="1"/>
              <a:t>Afs</a:t>
            </a:r>
            <a:r>
              <a:rPr lang="cs-CZ" b="1" dirty="0"/>
              <a:t> 240/2019-32, </a:t>
            </a:r>
            <a:r>
              <a:rPr lang="cs-CZ" b="1" i="1" dirty="0"/>
              <a:t>Chotěboř - rozvoj a zlepšování systému řízení lidských </a:t>
            </a:r>
            <a:r>
              <a:rPr lang="cs-CZ" b="1" i="1" dirty="0" smtClean="0"/>
              <a:t>zdrojů </a:t>
            </a:r>
            <a:r>
              <a:rPr lang="cs-CZ" dirty="0" smtClean="0"/>
              <a:t>– požadavek na akademika </a:t>
            </a:r>
            <a:r>
              <a:rPr lang="cs-CZ" dirty="0"/>
              <a:t>(přednášející, vyučující, interní doktorand apod</a:t>
            </a:r>
            <a:r>
              <a:rPr lang="cs-CZ" dirty="0" smtClean="0"/>
              <a:t>.) a na doložení alespoň 3 publikací </a:t>
            </a:r>
            <a:r>
              <a:rPr lang="cs-CZ" dirty="0"/>
              <a:t>v oblasti managementu a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686917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kvalitní dodavatel - 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</a:t>
            </a:r>
            <a:r>
              <a:rPr lang="cs-CZ" dirty="0" smtClean="0"/>
              <a:t>važovat rozumně nad požadovanou dobou praxe</a:t>
            </a:r>
          </a:p>
          <a:p>
            <a:r>
              <a:rPr lang="cs-CZ" b="1" dirty="0" smtClean="0"/>
              <a:t>rozsudek NSS </a:t>
            </a:r>
            <a:r>
              <a:rPr lang="cs-CZ" b="1" dirty="0"/>
              <a:t>z </a:t>
            </a:r>
            <a:r>
              <a:rPr lang="cs-CZ" b="1" dirty="0" smtClean="0"/>
              <a:t>25. 5. 2021, </a:t>
            </a:r>
            <a:r>
              <a:rPr lang="cs-CZ" b="1" dirty="0"/>
              <a:t>čj. 4 </a:t>
            </a:r>
            <a:r>
              <a:rPr lang="cs-CZ" b="1" dirty="0" err="1"/>
              <a:t>Afs</a:t>
            </a:r>
            <a:r>
              <a:rPr lang="cs-CZ" b="1" dirty="0"/>
              <a:t> </a:t>
            </a:r>
            <a:r>
              <a:rPr lang="cs-CZ" b="1" dirty="0" smtClean="0"/>
              <a:t>336/2020-48</a:t>
            </a:r>
            <a:r>
              <a:rPr lang="cs-CZ" b="1" dirty="0"/>
              <a:t>, </a:t>
            </a:r>
            <a:r>
              <a:rPr lang="cs-CZ" b="1" i="1" dirty="0"/>
              <a:t>Sdružení obcí Mikroregionu Vsetínsko - výkon správce stavby a na služby projektanta </a:t>
            </a:r>
            <a:r>
              <a:rPr lang="cs-CZ" dirty="0" smtClean="0"/>
              <a:t>- </a:t>
            </a:r>
            <a:r>
              <a:rPr lang="cs-CZ" dirty="0"/>
              <a:t>předchozí praxe klíčových odborníků v oboru v délce minimálně 20, resp. 15 let</a:t>
            </a:r>
          </a:p>
          <a:p>
            <a:r>
              <a:rPr lang="cs-CZ" b="1" dirty="0"/>
              <a:t>rozsudek NSS </a:t>
            </a:r>
            <a:r>
              <a:rPr lang="cs-CZ" b="1" dirty="0" smtClean="0"/>
              <a:t>ze </a:t>
            </a:r>
            <a:r>
              <a:rPr lang="nl-NL" b="1" dirty="0"/>
              <a:t>7. 12. 2011, čj. 9 Afs 37/2011-82</a:t>
            </a:r>
            <a:r>
              <a:rPr lang="cs-CZ" b="1" dirty="0"/>
              <a:t>, </a:t>
            </a:r>
            <a:r>
              <a:rPr lang="cs-CZ" b="1" i="1" dirty="0"/>
              <a:t>JUDr. </a:t>
            </a:r>
            <a:r>
              <a:rPr lang="cs-CZ" b="1" i="1" dirty="0" err="1"/>
              <a:t>Pavlok</a:t>
            </a:r>
            <a:r>
              <a:rPr lang="cs-CZ" b="1" i="1" dirty="0"/>
              <a:t> </a:t>
            </a:r>
            <a:r>
              <a:rPr lang="cs-CZ" dirty="0"/>
              <a:t>- požadavek minimální praxe v délce 20 let na poskytování běžných advokátních služeb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5359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21696</TotalTime>
  <Words>3194</Words>
  <Application>Microsoft Office PowerPoint</Application>
  <PresentationFormat>Předvádění na obrazovce (4:3)</PresentationFormat>
  <Paragraphs>151</Paragraphs>
  <Slides>33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Tw Cen MT</vt:lpstr>
      <vt:lpstr>Wingdings</vt:lpstr>
      <vt:lpstr>Wingdings 2</vt:lpstr>
      <vt:lpstr>Medián</vt:lpstr>
      <vt:lpstr>Judikatura NSS ke kvalitě plnění a souvisejícím otázkám</vt:lpstr>
      <vt:lpstr>Jak získat kvalitu?</vt:lpstr>
      <vt:lpstr>Povedou mé požadavky k tomu, co chci docílit?</vt:lpstr>
      <vt:lpstr>kvalitní dodavatel - reference</vt:lpstr>
      <vt:lpstr>kvalitní dodavatel - reference</vt:lpstr>
      <vt:lpstr>kvalitní dodavatel - reference</vt:lpstr>
      <vt:lpstr>kvalitní dodavatel - reference</vt:lpstr>
      <vt:lpstr>kvalitní dodavatel - realizační tým</vt:lpstr>
      <vt:lpstr>kvalitní dodavatel - realizační tým</vt:lpstr>
      <vt:lpstr>kvalitní dodavatel – technické vybavení</vt:lpstr>
      <vt:lpstr>kvalitní plnění - technické podmínky</vt:lpstr>
      <vt:lpstr>kvalitní plnění - kritéria hodnocení</vt:lpstr>
      <vt:lpstr>kvalitní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kritéria hodnocení</vt:lpstr>
      <vt:lpstr>kvalita plnění - hodnocení nabídek</vt:lpstr>
      <vt:lpstr>kvalita plnění - hodnocení nabídek</vt:lpstr>
      <vt:lpstr>kvalita plnění - hodnocení nabídek</vt:lpstr>
      <vt:lpstr>kvalitní smlouva – přiměřenost smluvních podmínek</vt:lpstr>
      <vt:lpstr>Prezentace aplikace PowerPoint</vt:lpstr>
    </vt:vector>
  </TitlesOfParts>
  <Company>MSP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Některé aspekty služby státních zaměstnanců pohledem judikatury NSS</dc:title>
  <dc:creator>Petr Mikeš</dc:creator>
  <cp:lastModifiedBy>Mikeš Petr JUDr. Ph.D.</cp:lastModifiedBy>
  <cp:revision>135</cp:revision>
  <dcterms:created xsi:type="dcterms:W3CDTF">2020-04-22T11:23:44Z</dcterms:created>
  <dcterms:modified xsi:type="dcterms:W3CDTF">2022-09-14T15:04:48Z</dcterms:modified>
</cp:coreProperties>
</file>