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59" r:id="rId5"/>
    <p:sldId id="260" r:id="rId6"/>
    <p:sldId id="359" r:id="rId7"/>
    <p:sldId id="267" r:id="rId8"/>
    <p:sldId id="265" r:id="rId9"/>
    <p:sldId id="337" r:id="rId10"/>
    <p:sldId id="266" r:id="rId11"/>
    <p:sldId id="366" r:id="rId12"/>
    <p:sldId id="367" r:id="rId13"/>
    <p:sldId id="368" r:id="rId14"/>
    <p:sldId id="372" r:id="rId15"/>
    <p:sldId id="369" r:id="rId16"/>
    <p:sldId id="370" r:id="rId17"/>
    <p:sldId id="363" r:id="rId18"/>
    <p:sldId id="365" r:id="rId19"/>
    <p:sldId id="313" r:id="rId20"/>
    <p:sldId id="331" r:id="rId21"/>
    <p:sldId id="362" r:id="rId22"/>
    <p:sldId id="278" r:id="rId23"/>
    <p:sldId id="314" r:id="rId24"/>
    <p:sldId id="279" r:id="rId25"/>
    <p:sldId id="333" r:id="rId26"/>
    <p:sldId id="290" r:id="rId27"/>
    <p:sldId id="332" r:id="rId28"/>
    <p:sldId id="371" r:id="rId29"/>
    <p:sldId id="284" r:id="rId30"/>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3EEBC5C-E9AD-48D0-87D7-82CE9BE71AF7}">
          <p14:sldIdLst>
            <p14:sldId id="256"/>
            <p14:sldId id="257"/>
            <p14:sldId id="258"/>
            <p14:sldId id="259"/>
            <p14:sldId id="260"/>
            <p14:sldId id="359"/>
            <p14:sldId id="267"/>
            <p14:sldId id="265"/>
            <p14:sldId id="337"/>
            <p14:sldId id="266"/>
            <p14:sldId id="366"/>
            <p14:sldId id="367"/>
            <p14:sldId id="368"/>
            <p14:sldId id="372"/>
            <p14:sldId id="369"/>
            <p14:sldId id="370"/>
            <p14:sldId id="363"/>
            <p14:sldId id="365"/>
            <p14:sldId id="313"/>
            <p14:sldId id="331"/>
            <p14:sldId id="362"/>
            <p14:sldId id="278"/>
            <p14:sldId id="314"/>
            <p14:sldId id="279"/>
            <p14:sldId id="333"/>
            <p14:sldId id="290"/>
            <p14:sldId id="332"/>
            <p14:sldId id="371"/>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74A2D09B-4B8C-46D4-92FA-97A04A61E2D3}" type="datetimeFigureOut">
              <a:rPr lang="cs-CZ" smtClean="0"/>
              <a:t>12.09.2022</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4A2D09B-4B8C-46D4-92FA-97A04A61E2D3}" type="datetimeFigureOut">
              <a:rPr lang="cs-CZ" smtClean="0"/>
              <a:t>12.09.2022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4A2D09B-4B8C-46D4-92FA-97A04A61E2D3}" type="datetimeFigureOut">
              <a:rPr lang="cs-CZ" smtClean="0"/>
              <a:t>12.09.2022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4A2D09B-4B8C-46D4-92FA-97A04A61E2D3}" type="datetimeFigureOut">
              <a:rPr lang="cs-CZ" smtClean="0"/>
              <a:t>12.09.2022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74A2D09B-4B8C-46D4-92FA-97A04A61E2D3}" type="datetimeFigureOut">
              <a:rPr lang="cs-CZ" smtClean="0"/>
              <a:t>12.09.2022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74A2D09B-4B8C-46D4-92FA-97A04A61E2D3}" type="datetimeFigureOut">
              <a:rPr lang="cs-CZ" smtClean="0"/>
              <a:t>12.09.2022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74A2D09B-4B8C-46D4-92FA-97A04A61E2D3}" type="datetimeFigureOut">
              <a:rPr lang="cs-CZ" smtClean="0"/>
              <a:t>12.09.2022</a:t>
            </a:fld>
            <a:endParaRPr lang="cs-CZ"/>
          </a:p>
        </p:txBody>
      </p:sp>
      <p:sp>
        <p:nvSpPr>
          <p:cNvPr id="27" name="Zástupný symbol pro číslo snímku 26"/>
          <p:cNvSpPr>
            <a:spLocks noGrp="1"/>
          </p:cNvSpPr>
          <p:nvPr>
            <p:ph type="sldNum" sz="quarter" idx="11"/>
          </p:nvPr>
        </p:nvSpPr>
        <p:spPr/>
        <p:txBody>
          <a:bodyPr rtlCol="0"/>
          <a:lstStyle/>
          <a:p>
            <a:fld id="{DA3BA0EB-15D3-4B88-8F4D-722DF517D974}" type="slidenum">
              <a:rPr lang="cs-CZ" smtClean="0"/>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74A2D09B-4B8C-46D4-92FA-97A04A61E2D3}" type="datetimeFigureOut">
              <a:rPr lang="cs-CZ" smtClean="0"/>
              <a:t>12.09.2022</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4A2D09B-4B8C-46D4-92FA-97A04A61E2D3}" type="datetimeFigureOut">
              <a:rPr lang="cs-CZ" smtClean="0"/>
              <a:t>12.09.2022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74A2D09B-4B8C-46D4-92FA-97A04A61E2D3}" type="datetimeFigureOut">
              <a:rPr lang="cs-CZ" smtClean="0"/>
              <a:t>12.09.2022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74A2D09B-4B8C-46D4-92FA-97A04A61E2D3}" type="datetimeFigureOut">
              <a:rPr lang="cs-CZ" smtClean="0"/>
              <a:t>12.09.2022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3BA0EB-15D3-4B88-8F4D-722DF517D974}"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4A2D09B-4B8C-46D4-92FA-97A04A61E2D3}" type="datetimeFigureOut">
              <a:rPr lang="cs-CZ" smtClean="0"/>
              <a:t>12.09.2022</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A3BA0EB-15D3-4B88-8F4D-722DF517D974}"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75656" y="404664"/>
            <a:ext cx="6192688" cy="2736304"/>
          </a:xfrm>
        </p:spPr>
        <p:txBody>
          <a:bodyPr>
            <a:normAutofit/>
          </a:bodyPr>
          <a:lstStyle/>
          <a:p>
            <a:pPr algn="ctr"/>
            <a:r>
              <a:rPr lang="cs-CZ" cap="small" dirty="0" smtClean="0"/>
              <a:t>Střídavá péče v judikatuře Ústavního soudu</a:t>
            </a:r>
            <a:endParaRPr lang="cs-CZ" cap="small" dirty="0"/>
          </a:p>
        </p:txBody>
      </p:sp>
      <p:sp>
        <p:nvSpPr>
          <p:cNvPr id="3" name="Podnadpis 2"/>
          <p:cNvSpPr>
            <a:spLocks noGrp="1"/>
          </p:cNvSpPr>
          <p:nvPr>
            <p:ph type="subTitle" idx="1"/>
          </p:nvPr>
        </p:nvSpPr>
        <p:spPr>
          <a:xfrm>
            <a:off x="4716016" y="4919144"/>
            <a:ext cx="4032448" cy="1318167"/>
          </a:xfrm>
        </p:spPr>
        <p:txBody>
          <a:bodyPr>
            <a:noAutofit/>
          </a:bodyPr>
          <a:lstStyle/>
          <a:p>
            <a:pPr algn="ctr"/>
            <a:r>
              <a:rPr lang="cs-CZ" sz="2300" b="1" dirty="0" smtClean="0">
                <a:latin typeface="Bell MT" panose="02020503060305020303" pitchFamily="18" charset="0"/>
                <a:cs typeface="Times New Roman" panose="02020603050405020304" pitchFamily="18" charset="0"/>
              </a:rPr>
              <a:t>Jaromír Jirsa</a:t>
            </a:r>
          </a:p>
          <a:p>
            <a:pPr algn="ctr"/>
            <a:r>
              <a:rPr lang="cs-CZ" sz="2300" b="1" dirty="0" smtClean="0">
                <a:latin typeface="Bell MT" panose="02020503060305020303" pitchFamily="18" charset="0"/>
                <a:cs typeface="Times New Roman" panose="02020603050405020304" pitchFamily="18" charset="0"/>
              </a:rPr>
              <a:t>Brno15. 9. 2022</a:t>
            </a:r>
          </a:p>
          <a:p>
            <a:pPr algn="ctr"/>
            <a:r>
              <a:rPr lang="cs-CZ" sz="2300" b="1" dirty="0">
                <a:latin typeface="Bell MT" panose="02020503060305020303" pitchFamily="18" charset="0"/>
                <a:cs typeface="Times New Roman" panose="02020603050405020304" pitchFamily="18" charset="0"/>
              </a:rPr>
              <a:t>Konference KP</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653136"/>
            <a:ext cx="2533849" cy="1424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9679279"/>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6800"/>
          </a:xfrm>
        </p:spPr>
        <p:txBody>
          <a:bodyPr>
            <a:normAutofit fontScale="90000"/>
          </a:bodyPr>
          <a:lstStyle/>
          <a:p>
            <a:r>
              <a:rPr lang="cs-CZ" cap="small" dirty="0" smtClean="0"/>
              <a:t>Další </a:t>
            </a:r>
            <a:r>
              <a:rPr lang="cs-CZ" cap="small" dirty="0"/>
              <a:t>rozhodnutí ve věci střídavé péče</a:t>
            </a:r>
          </a:p>
        </p:txBody>
      </p:sp>
      <p:sp>
        <p:nvSpPr>
          <p:cNvPr id="4" name="Zástupný symbol pro obsah 3"/>
          <p:cNvSpPr>
            <a:spLocks noGrp="1"/>
          </p:cNvSpPr>
          <p:nvPr>
            <p:ph sz="half" idx="2"/>
          </p:nvPr>
        </p:nvSpPr>
        <p:spPr>
          <a:xfrm>
            <a:off x="467544" y="1975520"/>
            <a:ext cx="8219256" cy="4799867"/>
          </a:xfrm>
        </p:spPr>
        <p:txBody>
          <a:bodyPr>
            <a:normAutofit/>
          </a:bodyPr>
          <a:lstStyle/>
          <a:p>
            <a:pPr marL="109728" indent="0" algn="just">
              <a:buNone/>
            </a:pPr>
            <a:r>
              <a:rPr lang="cs-CZ" sz="2800" cap="small" dirty="0" smtClean="0">
                <a:latin typeface="+mj-lt"/>
                <a:cs typeface="Times New Roman" panose="02020603050405020304" pitchFamily="18" charset="0"/>
              </a:rPr>
              <a:t>Nález </a:t>
            </a:r>
            <a:r>
              <a:rPr lang="cs-CZ" sz="2800" cap="small" dirty="0" err="1">
                <a:latin typeface="+mj-lt"/>
                <a:cs typeface="Times New Roman" panose="02020603050405020304" pitchFamily="18" charset="0"/>
              </a:rPr>
              <a:t>sp</a:t>
            </a:r>
            <a:r>
              <a:rPr lang="cs-CZ" sz="2800" cap="small" dirty="0">
                <a:latin typeface="+mj-lt"/>
                <a:cs typeface="Times New Roman" panose="02020603050405020304" pitchFamily="18" charset="0"/>
              </a:rPr>
              <a:t>. zn. </a:t>
            </a:r>
            <a:r>
              <a:rPr lang="cs-CZ" sz="2800" b="1" cap="small" dirty="0">
                <a:latin typeface="+mj-lt"/>
                <a:cs typeface="Times New Roman" panose="02020603050405020304" pitchFamily="18" charset="0"/>
              </a:rPr>
              <a:t>II. ÚS </a:t>
            </a:r>
            <a:r>
              <a:rPr lang="cs-CZ" sz="2800" b="1" cap="small" dirty="0" smtClean="0">
                <a:latin typeface="+mj-lt"/>
                <a:cs typeface="Times New Roman" panose="02020603050405020304" pitchFamily="18" charset="0"/>
              </a:rPr>
              <a:t>3413/14 </a:t>
            </a:r>
            <a:r>
              <a:rPr lang="cs-CZ" sz="2800" cap="small" dirty="0">
                <a:latin typeface="+mj-lt"/>
                <a:cs typeface="Times New Roman" panose="02020603050405020304" pitchFamily="18" charset="0"/>
              </a:rPr>
              <a:t>ze dne 2. 6. </a:t>
            </a:r>
            <a:r>
              <a:rPr lang="cs-CZ" sz="2800" cap="small" dirty="0" smtClean="0">
                <a:latin typeface="+mj-lt"/>
                <a:cs typeface="Times New Roman" panose="02020603050405020304" pitchFamily="18" charset="0"/>
              </a:rPr>
              <a:t>2015:</a:t>
            </a:r>
          </a:p>
          <a:p>
            <a:pPr marL="109728" indent="0" algn="just">
              <a:buNone/>
            </a:pPr>
            <a:endParaRPr lang="cs-CZ" b="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a:latin typeface="Times New Roman" panose="02020603050405020304" pitchFamily="18" charset="0"/>
                <a:cs typeface="Times New Roman" panose="02020603050405020304" pitchFamily="18" charset="0"/>
              </a:rPr>
              <a:t>„K porušení ústavních práv jednoho z rodičů (čl. 32 odst. 4 Listiny </a:t>
            </a:r>
            <a:r>
              <a:rPr lang="cs-CZ" sz="2100" i="1" dirty="0" smtClean="0">
                <a:latin typeface="Times New Roman" panose="02020603050405020304" pitchFamily="18" charset="0"/>
                <a:cs typeface="Times New Roman" panose="02020603050405020304" pitchFamily="18" charset="0"/>
              </a:rPr>
              <a:t>základních práv </a:t>
            </a:r>
            <a:r>
              <a:rPr lang="cs-CZ" sz="2100" i="1" dirty="0">
                <a:latin typeface="Times New Roman" panose="02020603050405020304" pitchFamily="18" charset="0"/>
                <a:cs typeface="Times New Roman" panose="02020603050405020304" pitchFamily="18" charset="0"/>
              </a:rPr>
              <a:t>a svobod a čl. 36 odst. 1 Listiny) dojde při rozhodování o svěření dítěte </a:t>
            </a:r>
            <a:r>
              <a:rPr lang="cs-CZ" sz="2100" i="1" dirty="0" smtClean="0">
                <a:latin typeface="Times New Roman" panose="02020603050405020304" pitchFamily="18" charset="0"/>
                <a:cs typeface="Times New Roman" panose="02020603050405020304" pitchFamily="18" charset="0"/>
              </a:rPr>
              <a:t>do střídavé </a:t>
            </a:r>
            <a:r>
              <a:rPr lang="cs-CZ" sz="2100" i="1" dirty="0">
                <a:latin typeface="Times New Roman" panose="02020603050405020304" pitchFamily="18" charset="0"/>
                <a:cs typeface="Times New Roman" panose="02020603050405020304" pitchFamily="18" charset="0"/>
              </a:rPr>
              <a:t>péče v případě, kdy soudy řádné neodůvodní závěr o tom, </a:t>
            </a:r>
            <a:r>
              <a:rPr lang="cs-CZ" sz="2100" b="1" i="1" dirty="0">
                <a:latin typeface="Times New Roman" panose="02020603050405020304" pitchFamily="18" charset="0"/>
                <a:cs typeface="Times New Roman" panose="02020603050405020304" pitchFamily="18" charset="0"/>
              </a:rPr>
              <a:t>proč byla </a:t>
            </a:r>
            <a:r>
              <a:rPr lang="cs-CZ" sz="2100" b="1" i="1" dirty="0" smtClean="0">
                <a:latin typeface="Times New Roman" panose="02020603050405020304" pitchFamily="18" charset="0"/>
                <a:cs typeface="Times New Roman" panose="02020603050405020304" pitchFamily="18" charset="0"/>
              </a:rPr>
              <a:t>u výchovy </a:t>
            </a:r>
            <a:r>
              <a:rPr lang="cs-CZ" sz="2100" b="1" i="1" dirty="0">
                <a:latin typeface="Times New Roman" panose="02020603050405020304" pitchFamily="18" charset="0"/>
                <a:cs typeface="Times New Roman" panose="02020603050405020304" pitchFamily="18" charset="0"/>
              </a:rPr>
              <a:t>nezletilé upřednostněna </a:t>
            </a:r>
            <a:r>
              <a:rPr lang="cs-CZ" sz="2100" b="1" i="1" dirty="0" smtClean="0">
                <a:latin typeface="Times New Roman" panose="02020603050405020304" pitchFamily="18" charset="0"/>
                <a:cs typeface="Times New Roman" panose="02020603050405020304" pitchFamily="18" charset="0"/>
              </a:rPr>
              <a:t>„stabilita poměrů“</a:t>
            </a:r>
            <a:r>
              <a:rPr lang="cs-CZ" sz="2100" i="1" dirty="0" smtClean="0">
                <a:latin typeface="Times New Roman" panose="02020603050405020304" pitchFamily="18" charset="0"/>
                <a:cs typeface="Times New Roman" panose="02020603050405020304" pitchFamily="18" charset="0"/>
              </a:rPr>
              <a:t> před </a:t>
            </a:r>
            <a:r>
              <a:rPr lang="cs-CZ" sz="2100" i="1" dirty="0">
                <a:latin typeface="Times New Roman" panose="02020603050405020304" pitchFamily="18" charset="0"/>
                <a:cs typeface="Times New Roman" panose="02020603050405020304" pitchFamily="18" charset="0"/>
              </a:rPr>
              <a:t>právem nezletilé </a:t>
            </a:r>
            <a:r>
              <a:rPr lang="cs-CZ" sz="2100" i="1" dirty="0" smtClean="0">
                <a:latin typeface="Times New Roman" panose="02020603050405020304" pitchFamily="18" charset="0"/>
                <a:cs typeface="Times New Roman" panose="02020603050405020304" pitchFamily="18" charset="0"/>
              </a:rPr>
              <a:t>na péči </a:t>
            </a:r>
            <a:r>
              <a:rPr lang="cs-CZ" sz="2100" i="1" dirty="0">
                <a:latin typeface="Times New Roman" panose="02020603050405020304" pitchFamily="18" charset="0"/>
                <a:cs typeface="Times New Roman" panose="02020603050405020304" pitchFamily="18" charset="0"/>
              </a:rPr>
              <a:t>obou rodičů jakož i právem stěžovatele na realizaci rovnocenné </a:t>
            </a:r>
            <a:r>
              <a:rPr lang="cs-CZ" sz="2100" i="1" dirty="0" smtClean="0">
                <a:latin typeface="Times New Roman" panose="02020603050405020304" pitchFamily="18" charset="0"/>
                <a:cs typeface="Times New Roman" panose="02020603050405020304" pitchFamily="18" charset="0"/>
              </a:rPr>
              <a:t>výchovy nezletilé</a:t>
            </a:r>
            <a:r>
              <a:rPr lang="cs-CZ" sz="21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13752768"/>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6800"/>
          </a:xfrm>
        </p:spPr>
        <p:txBody>
          <a:bodyPr>
            <a:normAutofit fontScale="90000"/>
          </a:bodyPr>
          <a:lstStyle/>
          <a:p>
            <a:r>
              <a:rPr lang="cs-CZ" cap="small" dirty="0" smtClean="0"/>
              <a:t>Aktuální shrnující </a:t>
            </a:r>
            <a:r>
              <a:rPr lang="cs-CZ" cap="small" dirty="0"/>
              <a:t>rozhodnutí ve věci střídavé péče</a:t>
            </a:r>
          </a:p>
        </p:txBody>
      </p:sp>
      <p:sp>
        <p:nvSpPr>
          <p:cNvPr id="4" name="Zástupný symbol pro obsah 3"/>
          <p:cNvSpPr>
            <a:spLocks noGrp="1"/>
          </p:cNvSpPr>
          <p:nvPr>
            <p:ph sz="half" idx="2"/>
          </p:nvPr>
        </p:nvSpPr>
        <p:spPr>
          <a:xfrm>
            <a:off x="467544" y="1975520"/>
            <a:ext cx="8219256" cy="4799867"/>
          </a:xfrm>
        </p:spPr>
        <p:txBody>
          <a:bodyPr>
            <a:normAutofit/>
          </a:bodyPr>
          <a:lstStyle/>
          <a:p>
            <a:pPr marL="109728" indent="0" algn="just">
              <a:buNone/>
            </a:pPr>
            <a:r>
              <a:rPr lang="cs-CZ" sz="2800" cap="small" dirty="0" smtClean="0">
                <a:latin typeface="+mj-lt"/>
                <a:cs typeface="Times New Roman" panose="02020603050405020304" pitchFamily="18" charset="0"/>
              </a:rPr>
              <a:t>Nález </a:t>
            </a:r>
            <a:r>
              <a:rPr lang="cs-CZ" sz="2800" cap="small" dirty="0" err="1">
                <a:latin typeface="+mj-lt"/>
                <a:cs typeface="Times New Roman" panose="02020603050405020304" pitchFamily="18" charset="0"/>
              </a:rPr>
              <a:t>sp</a:t>
            </a:r>
            <a:r>
              <a:rPr lang="cs-CZ" sz="2800" cap="small" dirty="0">
                <a:latin typeface="+mj-lt"/>
                <a:cs typeface="Times New Roman" panose="02020603050405020304" pitchFamily="18" charset="0"/>
              </a:rPr>
              <a:t>. zn. </a:t>
            </a:r>
            <a:r>
              <a:rPr lang="cs-CZ" sz="2800" b="1" cap="small" dirty="0" smtClean="0">
                <a:latin typeface="+mj-lt"/>
                <a:cs typeface="Times New Roman" panose="02020603050405020304" pitchFamily="18" charset="0"/>
              </a:rPr>
              <a:t>I. </a:t>
            </a:r>
            <a:r>
              <a:rPr lang="cs-CZ" sz="2800" b="1" cap="small" dirty="0">
                <a:latin typeface="+mj-lt"/>
                <a:cs typeface="Times New Roman" panose="02020603050405020304" pitchFamily="18" charset="0"/>
              </a:rPr>
              <a:t>ÚS </a:t>
            </a:r>
            <a:r>
              <a:rPr lang="cs-CZ" sz="2800" b="1" cap="small" dirty="0" smtClean="0">
                <a:latin typeface="+mj-lt"/>
                <a:cs typeface="Times New Roman" panose="02020603050405020304" pitchFamily="18" charset="0"/>
              </a:rPr>
              <a:t>3065/21 </a:t>
            </a:r>
            <a:r>
              <a:rPr lang="cs-CZ" sz="2800" cap="small" dirty="0">
                <a:latin typeface="+mj-lt"/>
                <a:cs typeface="Times New Roman" panose="02020603050405020304" pitchFamily="18" charset="0"/>
              </a:rPr>
              <a:t>ze dne </a:t>
            </a:r>
            <a:r>
              <a:rPr lang="cs-CZ" sz="2800" cap="small" dirty="0" smtClean="0">
                <a:latin typeface="+mj-lt"/>
                <a:cs typeface="Times New Roman" panose="02020603050405020304" pitchFamily="18" charset="0"/>
              </a:rPr>
              <a:t>3. 5. 2022:</a:t>
            </a:r>
          </a:p>
          <a:p>
            <a:pPr marL="109728" indent="0" algn="just">
              <a:buNone/>
            </a:pPr>
            <a:endParaRPr lang="cs-CZ" b="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smtClean="0">
                <a:latin typeface="Times New Roman" panose="02020603050405020304" pitchFamily="18" charset="0"/>
                <a:cs typeface="Times New Roman" panose="02020603050405020304" pitchFamily="18" charset="0"/>
              </a:rPr>
              <a:t>4. Soudy </a:t>
            </a:r>
            <a:r>
              <a:rPr lang="cs-CZ" sz="2100" i="1" dirty="0">
                <a:latin typeface="Times New Roman" panose="02020603050405020304" pitchFamily="18" charset="0"/>
                <a:cs typeface="Times New Roman" panose="02020603050405020304" pitchFamily="18" charset="0"/>
              </a:rPr>
              <a:t>nemohou podmiňovat střídavou péči požadavkem na harmonickou komunikaci rodičů. </a:t>
            </a:r>
            <a:r>
              <a:rPr lang="cs-CZ" sz="2100" b="1" i="1" dirty="0">
                <a:latin typeface="Times New Roman" panose="02020603050405020304" pitchFamily="18" charset="0"/>
                <a:cs typeface="Times New Roman" panose="02020603050405020304" pitchFamily="18" charset="0"/>
              </a:rPr>
              <a:t>Kritérium vzájemné komunikace </a:t>
            </a:r>
            <a:r>
              <a:rPr lang="cs-CZ" sz="2100" i="1" dirty="0">
                <a:latin typeface="Times New Roman" panose="02020603050405020304" pitchFamily="18" charset="0"/>
                <a:cs typeface="Times New Roman" panose="02020603050405020304" pitchFamily="18" charset="0"/>
              </a:rPr>
              <a:t>jsou soudy povinny posuzovat optikou rozsahu a účelnosti výměny informací vyžadovaných v  různých modelech péče, přičemž by (nejen) s ohledem na  existenci institutu rodičovské odpovědnosti měly vycházet z teze, že požadavky na obsah a kvalitu komunikace rodičů se mezi modely výlučné a střídavé péče teoreticky ani prakticky nijak neliší.</a:t>
            </a:r>
          </a:p>
        </p:txBody>
      </p:sp>
    </p:spTree>
    <p:extLst>
      <p:ext uri="{BB962C8B-B14F-4D97-AF65-F5344CB8AC3E}">
        <p14:creationId xmlns:p14="http://schemas.microsoft.com/office/powerpoint/2010/main" val="2777170055"/>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half" idx="2"/>
          </p:nvPr>
        </p:nvSpPr>
        <p:spPr>
          <a:xfrm>
            <a:off x="467544" y="1196752"/>
            <a:ext cx="8219256" cy="4799867"/>
          </a:xfrm>
        </p:spPr>
        <p:txBody>
          <a:bodyPr>
            <a:normAutofit/>
          </a:bodyPr>
          <a:lstStyle/>
          <a:p>
            <a:pPr marL="109728" indent="0" algn="just">
              <a:buNone/>
            </a:pPr>
            <a:r>
              <a:rPr lang="cs-CZ" sz="2800" cap="small" dirty="0" smtClean="0">
                <a:latin typeface="+mj-lt"/>
                <a:cs typeface="Times New Roman" panose="02020603050405020304" pitchFamily="18" charset="0"/>
              </a:rPr>
              <a:t>Nález </a:t>
            </a:r>
            <a:r>
              <a:rPr lang="cs-CZ" sz="2800" cap="small" dirty="0" err="1">
                <a:latin typeface="+mj-lt"/>
                <a:cs typeface="Times New Roman" panose="02020603050405020304" pitchFamily="18" charset="0"/>
              </a:rPr>
              <a:t>sp</a:t>
            </a:r>
            <a:r>
              <a:rPr lang="cs-CZ" sz="2800" cap="small" dirty="0">
                <a:latin typeface="+mj-lt"/>
                <a:cs typeface="Times New Roman" panose="02020603050405020304" pitchFamily="18" charset="0"/>
              </a:rPr>
              <a:t>. zn. </a:t>
            </a:r>
            <a:r>
              <a:rPr lang="cs-CZ" sz="2800" b="1" cap="small" dirty="0" smtClean="0">
                <a:latin typeface="+mj-lt"/>
                <a:cs typeface="Times New Roman" panose="02020603050405020304" pitchFamily="18" charset="0"/>
              </a:rPr>
              <a:t>I. </a:t>
            </a:r>
            <a:r>
              <a:rPr lang="cs-CZ" sz="2800" b="1" cap="small" dirty="0">
                <a:latin typeface="+mj-lt"/>
                <a:cs typeface="Times New Roman" panose="02020603050405020304" pitchFamily="18" charset="0"/>
              </a:rPr>
              <a:t>ÚS </a:t>
            </a:r>
            <a:r>
              <a:rPr lang="cs-CZ" sz="2800" b="1" cap="small" dirty="0" smtClean="0">
                <a:latin typeface="+mj-lt"/>
                <a:cs typeface="Times New Roman" panose="02020603050405020304" pitchFamily="18" charset="0"/>
              </a:rPr>
              <a:t>3065/21 </a:t>
            </a:r>
            <a:r>
              <a:rPr lang="cs-CZ" sz="2800" cap="small" dirty="0">
                <a:latin typeface="+mj-lt"/>
                <a:cs typeface="Times New Roman" panose="02020603050405020304" pitchFamily="18" charset="0"/>
              </a:rPr>
              <a:t>ze dne </a:t>
            </a:r>
            <a:r>
              <a:rPr lang="cs-CZ" sz="2800" cap="small" dirty="0" smtClean="0">
                <a:latin typeface="+mj-lt"/>
                <a:cs typeface="Times New Roman" panose="02020603050405020304" pitchFamily="18" charset="0"/>
              </a:rPr>
              <a:t>3. 5. 2022:</a:t>
            </a:r>
          </a:p>
          <a:p>
            <a:pPr marL="109728" indent="0" algn="just">
              <a:buNone/>
            </a:pPr>
            <a:endParaRPr lang="cs-CZ" b="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smtClean="0">
                <a:latin typeface="Times New Roman" panose="02020603050405020304" pitchFamily="18" charset="0"/>
                <a:cs typeface="Times New Roman" panose="02020603050405020304" pitchFamily="18" charset="0"/>
              </a:rPr>
              <a:t>5. </a:t>
            </a:r>
            <a:r>
              <a:rPr lang="cs-CZ" sz="2100" b="1" i="1" dirty="0" smtClean="0">
                <a:latin typeface="Times New Roman" panose="02020603050405020304" pitchFamily="18" charset="0"/>
                <a:cs typeface="Times New Roman" panose="02020603050405020304" pitchFamily="18" charset="0"/>
              </a:rPr>
              <a:t>Pracovní vytížení rodiče </a:t>
            </a:r>
            <a:r>
              <a:rPr lang="cs-CZ" sz="2100" i="1" dirty="0" smtClean="0">
                <a:latin typeface="Times New Roman" panose="02020603050405020304" pitchFamily="18" charset="0"/>
                <a:cs typeface="Times New Roman" panose="02020603050405020304" pitchFamily="18" charset="0"/>
              </a:rPr>
              <a:t>může být zvažováno jako faktor při rozhodování o péči. Pokud již ale nezletilý chodí do předškolního či školního zařízení, pracovní vytíženost může tvořit překážku střídavé péče toliko v mimořádných případech, které brání rodiči postarat se o dítě v delších časových úsecích. Předmětná neschopnost rodiče vykonávat střídavou péči musí být v řízení fakticky prokázána, nepostačí pouhý odkaz na charakter zaměstnání, byť by bylo i  z  různých hledisek náročné (např. vedoucí lékař/</a:t>
            </a:r>
            <a:r>
              <a:rPr lang="cs-CZ" sz="2100" i="1" dirty="0" err="1" smtClean="0">
                <a:latin typeface="Times New Roman" panose="02020603050405020304" pitchFamily="18" charset="0"/>
                <a:cs typeface="Times New Roman" panose="02020603050405020304" pitchFamily="18" charset="0"/>
              </a:rPr>
              <a:t>ka</a:t>
            </a:r>
            <a:r>
              <a:rPr lang="cs-CZ" sz="2100" i="1" dirty="0" smtClean="0">
                <a:latin typeface="Times New Roman" panose="02020603050405020304" pitchFamily="18" charset="0"/>
                <a:cs typeface="Times New Roman" panose="02020603050405020304" pitchFamily="18" charset="0"/>
              </a:rPr>
              <a:t>). </a:t>
            </a:r>
            <a:endParaRPr lang="cs-CZ" sz="21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746999"/>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half" idx="2"/>
          </p:nvPr>
        </p:nvSpPr>
        <p:spPr>
          <a:xfrm>
            <a:off x="467544" y="1268760"/>
            <a:ext cx="8219256" cy="5400600"/>
          </a:xfrm>
        </p:spPr>
        <p:txBody>
          <a:bodyPr>
            <a:normAutofit fontScale="85000" lnSpcReduction="20000"/>
          </a:bodyPr>
          <a:lstStyle/>
          <a:p>
            <a:pPr marL="109728" indent="0" algn="just">
              <a:buNone/>
            </a:pPr>
            <a:r>
              <a:rPr lang="cs-CZ" sz="3300" cap="small" dirty="0" smtClean="0">
                <a:latin typeface="+mj-lt"/>
                <a:cs typeface="Times New Roman" panose="02020603050405020304" pitchFamily="18" charset="0"/>
              </a:rPr>
              <a:t>Nález </a:t>
            </a:r>
            <a:r>
              <a:rPr lang="cs-CZ" sz="3300" cap="small" dirty="0" err="1">
                <a:latin typeface="+mj-lt"/>
                <a:cs typeface="Times New Roman" panose="02020603050405020304" pitchFamily="18" charset="0"/>
              </a:rPr>
              <a:t>sp</a:t>
            </a:r>
            <a:r>
              <a:rPr lang="cs-CZ" sz="3300" cap="small" dirty="0">
                <a:latin typeface="+mj-lt"/>
                <a:cs typeface="Times New Roman" panose="02020603050405020304" pitchFamily="18" charset="0"/>
              </a:rPr>
              <a:t>. zn. </a:t>
            </a:r>
            <a:r>
              <a:rPr lang="cs-CZ" sz="3300" b="1" cap="small" dirty="0" smtClean="0">
                <a:latin typeface="+mj-lt"/>
                <a:cs typeface="Times New Roman" panose="02020603050405020304" pitchFamily="18" charset="0"/>
              </a:rPr>
              <a:t>I. </a:t>
            </a:r>
            <a:r>
              <a:rPr lang="cs-CZ" sz="3300" b="1" cap="small" dirty="0">
                <a:latin typeface="+mj-lt"/>
                <a:cs typeface="Times New Roman" panose="02020603050405020304" pitchFamily="18" charset="0"/>
              </a:rPr>
              <a:t>ÚS </a:t>
            </a:r>
            <a:r>
              <a:rPr lang="cs-CZ" sz="3300" b="1" cap="small" dirty="0" smtClean="0">
                <a:latin typeface="+mj-lt"/>
                <a:cs typeface="Times New Roman" panose="02020603050405020304" pitchFamily="18" charset="0"/>
              </a:rPr>
              <a:t>3065/21 </a:t>
            </a:r>
            <a:r>
              <a:rPr lang="cs-CZ" sz="3300" cap="small" dirty="0">
                <a:latin typeface="+mj-lt"/>
                <a:cs typeface="Times New Roman" panose="02020603050405020304" pitchFamily="18" charset="0"/>
              </a:rPr>
              <a:t>ze dne </a:t>
            </a:r>
            <a:r>
              <a:rPr lang="cs-CZ" sz="3300" cap="small" dirty="0" smtClean="0">
                <a:latin typeface="+mj-lt"/>
                <a:cs typeface="Times New Roman" panose="02020603050405020304" pitchFamily="18" charset="0"/>
              </a:rPr>
              <a:t>3. 5. 2022:</a:t>
            </a:r>
          </a:p>
          <a:p>
            <a:pPr marL="109728" indent="0" algn="just">
              <a:buNone/>
            </a:pPr>
            <a:endParaRPr lang="cs-CZ" b="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smtClean="0">
                <a:latin typeface="Times New Roman" panose="02020603050405020304" pitchFamily="18" charset="0"/>
                <a:cs typeface="Times New Roman" panose="02020603050405020304" pitchFamily="18" charset="0"/>
              </a:rPr>
              <a:t>8. Přestože </a:t>
            </a:r>
            <a:r>
              <a:rPr lang="cs-CZ" sz="2100" i="1" dirty="0">
                <a:latin typeface="Times New Roman" panose="02020603050405020304" pitchFamily="18" charset="0"/>
                <a:cs typeface="Times New Roman" panose="02020603050405020304" pitchFamily="18" charset="0"/>
              </a:rPr>
              <a:t>se </a:t>
            </a:r>
            <a:r>
              <a:rPr lang="cs-CZ" sz="2100" b="1" i="1" dirty="0">
                <a:latin typeface="Times New Roman" panose="02020603050405020304" pitchFamily="18" charset="0"/>
                <a:cs typeface="Times New Roman" panose="02020603050405020304" pitchFamily="18" charset="0"/>
              </a:rPr>
              <a:t>modely výlučné péče s „rozšířeným stykem“ a střídavé</a:t>
            </a:r>
            <a:r>
              <a:rPr lang="cs-CZ" sz="2100" i="1" dirty="0">
                <a:latin typeface="Times New Roman" panose="02020603050405020304" pitchFamily="18" charset="0"/>
                <a:cs typeface="Times New Roman" panose="02020603050405020304" pitchFamily="18" charset="0"/>
              </a:rPr>
              <a:t> (zvláště pak nestejnoměrné) </a:t>
            </a:r>
            <a:r>
              <a:rPr lang="cs-CZ" sz="2100" b="1" i="1" dirty="0">
                <a:latin typeface="Times New Roman" panose="02020603050405020304" pitchFamily="18" charset="0"/>
                <a:cs typeface="Times New Roman" panose="02020603050405020304" pitchFamily="18" charset="0"/>
              </a:rPr>
              <a:t>péče</a:t>
            </a:r>
            <a:r>
              <a:rPr lang="cs-CZ" sz="2100" i="1" dirty="0">
                <a:latin typeface="Times New Roman" panose="02020603050405020304" pitchFamily="18" charset="0"/>
                <a:cs typeface="Times New Roman" panose="02020603050405020304" pitchFamily="18" charset="0"/>
              </a:rPr>
              <a:t> v řadě ohledů překrývají, volba mezi nimi není čistě na volné úvaze obecných soudů. Jelikož střídavá péče má své specifické přednosti (mj. zajišťuje skutečně rovnocenné postavení obou rodičů), obecné soudy by neměly při posuzování změny péče a při naplnění všech kritérií upřednostňovat ponechání výlučné péče s určitým rozšířením styku druhého rodiče, ale v souladu s judikaturou zvolit model střídavé (byť třeba nestejnoměrné) péče (obecně analogicky již nález ze dne 20. 1. 2005 </a:t>
            </a:r>
            <a:r>
              <a:rPr lang="cs-CZ" sz="2100" i="1" dirty="0" err="1">
                <a:latin typeface="Times New Roman" panose="02020603050405020304" pitchFamily="18" charset="0"/>
                <a:cs typeface="Times New Roman" panose="02020603050405020304" pitchFamily="18" charset="0"/>
              </a:rPr>
              <a:t>sp</a:t>
            </a:r>
            <a:r>
              <a:rPr lang="cs-CZ" sz="2100" i="1" dirty="0">
                <a:latin typeface="Times New Roman" panose="02020603050405020304" pitchFamily="18" charset="0"/>
                <a:cs typeface="Times New Roman" panose="02020603050405020304" pitchFamily="18" charset="0"/>
              </a:rPr>
              <a:t>. zn. II. ÚS 363/03). Tím samozřejmě není vyloučeno, aby obecný soud zvolil i při zohlednění východisek rovnocenné péče a naplnění zmíněných kritérií variantu výlučné péče jednoho z rodičů zkombinovanou se (skutečně) širokým stykem pro druhého rodiče. Obecný soud je povinen svůj postup vždy řádně odůvodnit a zároveň </a:t>
            </a:r>
            <a:r>
              <a:rPr lang="cs-CZ" sz="2100" b="1" i="1" dirty="0">
                <a:latin typeface="Times New Roman" panose="02020603050405020304" pitchFamily="18" charset="0"/>
                <a:cs typeface="Times New Roman" panose="02020603050405020304" pitchFamily="18" charset="0"/>
              </a:rPr>
              <a:t>předestřít, za jakých podmínek by v budoucnu byla změna na střídavou péči v daném případě realizovatelná</a:t>
            </a:r>
            <a:r>
              <a:rPr lang="cs-CZ" sz="21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29620751"/>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half" idx="2"/>
          </p:nvPr>
        </p:nvSpPr>
        <p:spPr>
          <a:xfrm>
            <a:off x="467544" y="1268760"/>
            <a:ext cx="8219256" cy="5400600"/>
          </a:xfrm>
        </p:spPr>
        <p:txBody>
          <a:bodyPr>
            <a:normAutofit fontScale="92500"/>
          </a:bodyPr>
          <a:lstStyle/>
          <a:p>
            <a:pPr marL="109728" indent="0" algn="just">
              <a:buNone/>
            </a:pPr>
            <a:r>
              <a:rPr lang="cs-CZ" sz="3300" cap="small" dirty="0" smtClean="0">
                <a:latin typeface="+mj-lt"/>
                <a:cs typeface="Times New Roman" panose="02020603050405020304" pitchFamily="18" charset="0"/>
              </a:rPr>
              <a:t>Podobně i nález </a:t>
            </a:r>
            <a:r>
              <a:rPr lang="cs-CZ" sz="3300" cap="small" dirty="0" err="1">
                <a:latin typeface="+mj-lt"/>
                <a:cs typeface="Times New Roman" panose="02020603050405020304" pitchFamily="18" charset="0"/>
              </a:rPr>
              <a:t>sp</a:t>
            </a:r>
            <a:r>
              <a:rPr lang="cs-CZ" sz="3300" cap="small" dirty="0">
                <a:latin typeface="+mj-lt"/>
                <a:cs typeface="Times New Roman" panose="02020603050405020304" pitchFamily="18" charset="0"/>
              </a:rPr>
              <a:t>. zn. </a:t>
            </a:r>
            <a:r>
              <a:rPr lang="cs-CZ" sz="3300" b="1" cap="small" dirty="0" smtClean="0">
                <a:latin typeface="+mj-lt"/>
                <a:cs typeface="Times New Roman" panose="02020603050405020304" pitchFamily="18" charset="0"/>
              </a:rPr>
              <a:t>III. </a:t>
            </a:r>
            <a:r>
              <a:rPr lang="cs-CZ" sz="3300" b="1" cap="small" dirty="0">
                <a:latin typeface="+mj-lt"/>
                <a:cs typeface="Times New Roman" panose="02020603050405020304" pitchFamily="18" charset="0"/>
              </a:rPr>
              <a:t>ÚS </a:t>
            </a:r>
            <a:r>
              <a:rPr lang="cs-CZ" sz="3300" b="1" cap="small" dirty="0" smtClean="0">
                <a:latin typeface="+mj-lt"/>
                <a:cs typeface="Times New Roman" panose="02020603050405020304" pitchFamily="18" charset="0"/>
              </a:rPr>
              <a:t>882/22 </a:t>
            </a:r>
            <a:r>
              <a:rPr lang="cs-CZ" sz="3300" cap="small" dirty="0">
                <a:latin typeface="+mj-lt"/>
                <a:cs typeface="Times New Roman" panose="02020603050405020304" pitchFamily="18" charset="0"/>
              </a:rPr>
              <a:t>ze dne </a:t>
            </a:r>
            <a:r>
              <a:rPr lang="cs-CZ" sz="3300" cap="small" dirty="0" smtClean="0">
                <a:latin typeface="+mj-lt"/>
                <a:cs typeface="Times New Roman" panose="02020603050405020304" pitchFamily="18" charset="0"/>
              </a:rPr>
              <a:t>22. 8. 2022:</a:t>
            </a:r>
          </a:p>
          <a:p>
            <a:pPr marL="109728" indent="0" algn="just">
              <a:buNone/>
            </a:pPr>
            <a:endParaRPr lang="cs-CZ" b="1" dirty="0">
              <a:latin typeface="Times New Roman" panose="02020603050405020304" pitchFamily="18" charset="0"/>
              <a:cs typeface="Times New Roman" panose="02020603050405020304" pitchFamily="18" charset="0"/>
            </a:endParaRPr>
          </a:p>
          <a:p>
            <a:pPr marL="109728" indent="0" algn="just">
              <a:lnSpc>
                <a:spcPct val="120000"/>
              </a:lnSpc>
              <a:buNone/>
            </a:pPr>
            <a:r>
              <a:rPr lang="cs-CZ" sz="2100" i="1" dirty="0" smtClean="0">
                <a:latin typeface="Times New Roman" panose="02020603050405020304" pitchFamily="18" charset="0"/>
                <a:cs typeface="Times New Roman" panose="02020603050405020304" pitchFamily="18" charset="0"/>
              </a:rPr>
              <a:t>„V </a:t>
            </a:r>
            <a:r>
              <a:rPr lang="cs-CZ" sz="2100" i="1" dirty="0">
                <a:latin typeface="Times New Roman" panose="02020603050405020304" pitchFamily="18" charset="0"/>
                <a:cs typeface="Times New Roman" panose="02020603050405020304" pitchFamily="18" charset="0"/>
              </a:rPr>
              <a:t>prostoru vymezeném konkrétními okolnostmi případu </a:t>
            </a:r>
            <a:r>
              <a:rPr lang="cs-CZ" sz="2100" i="1" dirty="0" smtClean="0">
                <a:latin typeface="Times New Roman" panose="02020603050405020304" pitchFamily="18" charset="0"/>
                <a:cs typeface="Times New Roman" panose="02020603050405020304" pitchFamily="18" charset="0"/>
              </a:rPr>
              <a:t>... </a:t>
            </a:r>
            <a:r>
              <a:rPr lang="cs-CZ" sz="2100" b="1" i="1" dirty="0" smtClean="0">
                <a:latin typeface="Times New Roman" panose="02020603050405020304" pitchFamily="18" charset="0"/>
                <a:cs typeface="Times New Roman" panose="02020603050405020304" pitchFamily="18" charset="0"/>
              </a:rPr>
              <a:t>střídavá péče nenastupuje </a:t>
            </a:r>
            <a:r>
              <a:rPr lang="cs-CZ" sz="2100" b="1" i="1" dirty="0">
                <a:latin typeface="Times New Roman" panose="02020603050405020304" pitchFamily="18" charset="0"/>
                <a:cs typeface="Times New Roman" panose="02020603050405020304" pitchFamily="18" charset="0"/>
              </a:rPr>
              <a:t>pouze v situaci jakéhosi předem pro ni připraveného ideálního </a:t>
            </a:r>
            <a:r>
              <a:rPr lang="cs-CZ" sz="2100" b="1" i="1" dirty="0" smtClean="0">
                <a:latin typeface="Times New Roman" panose="02020603050405020304" pitchFamily="18" charset="0"/>
                <a:cs typeface="Times New Roman" panose="02020603050405020304" pitchFamily="18" charset="0"/>
              </a:rPr>
              <a:t>stavu</a:t>
            </a:r>
            <a:r>
              <a:rPr lang="cs-CZ" sz="2100" i="1" dirty="0" smtClean="0">
                <a:latin typeface="Times New Roman" panose="02020603050405020304" pitchFamily="18" charset="0"/>
                <a:cs typeface="Times New Roman" panose="02020603050405020304" pitchFamily="18" charset="0"/>
              </a:rPr>
              <a:t> …. </a:t>
            </a:r>
            <a:r>
              <a:rPr lang="cs-CZ" sz="2100" i="1" dirty="0">
                <a:latin typeface="Times New Roman" panose="02020603050405020304" pitchFamily="18" charset="0"/>
                <a:cs typeface="Times New Roman" panose="02020603050405020304" pitchFamily="18" charset="0"/>
              </a:rPr>
              <a:t>Institut střídavé péče směřuje, vždy v nejlepším zájmu nezletilých, k zachování základního práva obou rodičů na výchovu a péči o dítě </a:t>
            </a:r>
            <a:r>
              <a:rPr lang="cs-CZ" sz="2100" b="1" i="1" dirty="0">
                <a:latin typeface="Times New Roman" panose="02020603050405020304" pitchFamily="18" charset="0"/>
                <a:cs typeface="Times New Roman" panose="02020603050405020304" pitchFamily="18" charset="0"/>
              </a:rPr>
              <a:t>právě v situacích, kdy došlo k poruše v rodinných vztazích</a:t>
            </a:r>
            <a:r>
              <a:rPr lang="cs-CZ" sz="2100" i="1" dirty="0">
                <a:latin typeface="Times New Roman" panose="02020603050405020304" pitchFamily="18" charset="0"/>
                <a:cs typeface="Times New Roman" panose="02020603050405020304" pitchFamily="18" charset="0"/>
              </a:rPr>
              <a:t>. Nezbytný zásah soudu, jakkoli obezřetný, tu nemůže být „dokonalý“, ale pokud možno co nejvyváženější. Pozitivní závazek státu tu musí být naplněn nikoli jen konstatováním konfliktního aspektu vzájemného vztahu rodičů stran výchovy </a:t>
            </a:r>
            <a:r>
              <a:rPr lang="cs-CZ" sz="2100" i="1" dirty="0" smtClean="0">
                <a:latin typeface="Times New Roman" panose="02020603050405020304" pitchFamily="18" charset="0"/>
                <a:cs typeface="Times New Roman" panose="02020603050405020304" pitchFamily="18" charset="0"/>
              </a:rPr>
              <a:t>dětí …. </a:t>
            </a:r>
            <a:r>
              <a:rPr lang="cs-CZ" sz="2100" i="1" dirty="0">
                <a:latin typeface="Times New Roman" panose="02020603050405020304" pitchFamily="18" charset="0"/>
                <a:cs typeface="Times New Roman" panose="02020603050405020304" pitchFamily="18" charset="0"/>
              </a:rPr>
              <a:t>Namístě je naléhavé upozornění a právní dopady zmiňující apel na oba rodiče, že respekt k právu druhého na péči a výchovu dětí je nejen v zájmu nezletilých, ale i jich samotných (srov. § 883, 884 odst. 1 občanského zákoníku</a:t>
            </a:r>
            <a:r>
              <a:rPr lang="cs-CZ" sz="2100" i="1" dirty="0" smtClean="0">
                <a:latin typeface="Times New Roman" panose="02020603050405020304" pitchFamily="18" charset="0"/>
                <a:cs typeface="Times New Roman" panose="02020603050405020304" pitchFamily="18" charset="0"/>
              </a:rPr>
              <a:t>).“</a:t>
            </a:r>
            <a:endParaRPr lang="cs-CZ" sz="21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744616"/>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just"/>
            <a:r>
              <a:rPr lang="cs-CZ" cap="small" dirty="0" smtClean="0"/>
              <a:t>Střídavá péče a školní docházka</a:t>
            </a:r>
            <a:endParaRPr lang="cs-CZ" cap="small" dirty="0"/>
          </a:p>
        </p:txBody>
      </p:sp>
      <p:sp>
        <p:nvSpPr>
          <p:cNvPr id="3" name="Zástupný symbol pro obsah 2"/>
          <p:cNvSpPr>
            <a:spLocks noGrp="1"/>
          </p:cNvSpPr>
          <p:nvPr>
            <p:ph idx="1"/>
          </p:nvPr>
        </p:nvSpPr>
        <p:spPr/>
        <p:txBody>
          <a:bodyPr>
            <a:normAutofit/>
          </a:bodyPr>
          <a:lstStyle/>
          <a:p>
            <a:pPr marL="109728" indent="0" algn="just">
              <a:buNone/>
            </a:pPr>
            <a:r>
              <a:rPr lang="cs-CZ" i="1" dirty="0" smtClean="0">
                <a:latin typeface="Times New Roman" panose="02020603050405020304" pitchFamily="18" charset="0"/>
                <a:cs typeface="Times New Roman" panose="02020603050405020304" pitchFamily="18" charset="0"/>
              </a:rPr>
              <a:t>„Samotná </a:t>
            </a:r>
            <a:r>
              <a:rPr lang="cs-CZ" i="1" dirty="0">
                <a:latin typeface="Times New Roman" panose="02020603050405020304" pitchFamily="18" charset="0"/>
                <a:cs typeface="Times New Roman" panose="02020603050405020304" pitchFamily="18" charset="0"/>
              </a:rPr>
              <a:t>okolnost, že dítě nastupuje do první třídy, nebrání svěření dítěte do střídavé péče. Navštěvuje-li navíc dítě pouze jednu základní školu díky blízkosti bydlišť rodičů, není narušena školní docházka dítěte či jeho rozvoj prostřednictvím mimoškolních aktivit</a:t>
            </a:r>
            <a:r>
              <a:rPr lang="cs-CZ" i="1" dirty="0" smtClean="0">
                <a:latin typeface="Times New Roman" panose="02020603050405020304" pitchFamily="18" charset="0"/>
                <a:cs typeface="Times New Roman" panose="02020603050405020304" pitchFamily="18" charset="0"/>
              </a:rPr>
              <a:t>.“</a:t>
            </a:r>
            <a:endParaRPr lang="cs-CZ" i="1" dirty="0">
              <a:latin typeface="Times New Roman" panose="02020603050405020304" pitchFamily="18" charset="0"/>
              <a:cs typeface="Times New Roman" panose="02020603050405020304" pitchFamily="18" charset="0"/>
            </a:endParaRPr>
          </a:p>
          <a:p>
            <a:endParaRPr lang="cs-CZ" dirty="0"/>
          </a:p>
          <a:p>
            <a:pPr marL="109728" indent="0" algn="just">
              <a:buNone/>
            </a:pPr>
            <a:r>
              <a:rPr lang="cs-CZ" cap="small" dirty="0">
                <a:latin typeface="+mj-lt"/>
              </a:rPr>
              <a:t>nález </a:t>
            </a:r>
            <a:r>
              <a:rPr lang="cs-CZ" cap="small" dirty="0" err="1">
                <a:latin typeface="+mj-lt"/>
              </a:rPr>
              <a:t>sp</a:t>
            </a:r>
            <a:r>
              <a:rPr lang="cs-CZ" cap="small" dirty="0">
                <a:latin typeface="+mj-lt"/>
              </a:rPr>
              <a:t>. zn. </a:t>
            </a:r>
            <a:r>
              <a:rPr lang="cs-CZ" b="1" cap="small" dirty="0">
                <a:latin typeface="+mj-lt"/>
              </a:rPr>
              <a:t>III. ÚS 928/22 </a:t>
            </a:r>
            <a:r>
              <a:rPr lang="cs-CZ" cap="small" dirty="0">
                <a:latin typeface="+mj-lt"/>
              </a:rPr>
              <a:t>ze dne 24. 5. 2022 </a:t>
            </a:r>
          </a:p>
          <a:p>
            <a:pPr marL="109728" indent="0" algn="just">
              <a:buNone/>
            </a:pPr>
            <a:r>
              <a:rPr lang="cs-CZ" sz="2000" cap="small" dirty="0">
                <a:latin typeface="+mj-lt"/>
              </a:rPr>
              <a:t>(a dále také nález </a:t>
            </a:r>
            <a:r>
              <a:rPr lang="cs-CZ" sz="2000" cap="small" dirty="0" err="1">
                <a:latin typeface="+mj-lt"/>
              </a:rPr>
              <a:t>sp</a:t>
            </a:r>
            <a:r>
              <a:rPr lang="cs-CZ" sz="2000" cap="small" dirty="0">
                <a:latin typeface="+mj-lt"/>
              </a:rPr>
              <a:t>. zn. </a:t>
            </a:r>
            <a:r>
              <a:rPr lang="cs-CZ" sz="2000" b="1" cap="small" dirty="0">
                <a:latin typeface="+mj-lt"/>
              </a:rPr>
              <a:t>III. ÚS 2391/21 </a:t>
            </a:r>
            <a:r>
              <a:rPr lang="cs-CZ" sz="2000" cap="small" dirty="0">
                <a:latin typeface="+mj-lt"/>
              </a:rPr>
              <a:t>ze dne 19. 7. 2022)</a:t>
            </a:r>
          </a:p>
        </p:txBody>
      </p:sp>
    </p:spTree>
    <p:extLst>
      <p:ext uri="{BB962C8B-B14F-4D97-AF65-F5344CB8AC3E}">
        <p14:creationId xmlns:p14="http://schemas.microsoft.com/office/powerpoint/2010/main" val="3143409160"/>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just"/>
            <a:r>
              <a:rPr lang="cs-CZ" cap="small" dirty="0" smtClean="0"/>
              <a:t>Střídavá péče (úprava styku) a směnné  zaměstnání rodiče</a:t>
            </a:r>
            <a:endParaRPr lang="cs-CZ" cap="small" dirty="0"/>
          </a:p>
        </p:txBody>
      </p:sp>
      <p:sp>
        <p:nvSpPr>
          <p:cNvPr id="3" name="Zástupný symbol pro obsah 2"/>
          <p:cNvSpPr>
            <a:spLocks noGrp="1"/>
          </p:cNvSpPr>
          <p:nvPr>
            <p:ph idx="1"/>
          </p:nvPr>
        </p:nvSpPr>
        <p:spPr/>
        <p:txBody>
          <a:bodyPr>
            <a:normAutofit fontScale="85000" lnSpcReduction="20000"/>
          </a:bodyPr>
          <a:lstStyle/>
          <a:p>
            <a:pPr marL="109728" indent="0">
              <a:buNone/>
            </a:pPr>
            <a:r>
              <a:rPr lang="cs-CZ" cap="small" dirty="0">
                <a:latin typeface="+mj-lt"/>
                <a:cs typeface="Times New Roman" panose="02020603050405020304" pitchFamily="18" charset="0"/>
              </a:rPr>
              <a:t>Nález </a:t>
            </a:r>
            <a:r>
              <a:rPr lang="cs-CZ" cap="small" dirty="0" err="1">
                <a:latin typeface="+mj-lt"/>
                <a:cs typeface="Times New Roman" panose="02020603050405020304" pitchFamily="18" charset="0"/>
              </a:rPr>
              <a:t>sp</a:t>
            </a:r>
            <a:r>
              <a:rPr lang="cs-CZ" cap="small" dirty="0">
                <a:latin typeface="+mj-lt"/>
                <a:cs typeface="Times New Roman" panose="02020603050405020304" pitchFamily="18" charset="0"/>
              </a:rPr>
              <a:t>. zn. </a:t>
            </a:r>
            <a:r>
              <a:rPr lang="cs-CZ" b="1" cap="small" dirty="0">
                <a:latin typeface="+mj-lt"/>
                <a:cs typeface="Times New Roman" panose="02020603050405020304" pitchFamily="18" charset="0"/>
              </a:rPr>
              <a:t>I. ÚS </a:t>
            </a:r>
            <a:r>
              <a:rPr lang="cs-CZ" b="1" cap="small" dirty="0" smtClean="0">
                <a:latin typeface="+mj-lt"/>
                <a:cs typeface="Times New Roman" panose="02020603050405020304" pitchFamily="18" charset="0"/>
              </a:rPr>
              <a:t>847/22 </a:t>
            </a:r>
            <a:r>
              <a:rPr lang="cs-CZ" cap="small" dirty="0">
                <a:latin typeface="+mj-lt"/>
                <a:cs typeface="Times New Roman" panose="02020603050405020304" pitchFamily="18" charset="0"/>
              </a:rPr>
              <a:t>ze dne </a:t>
            </a:r>
            <a:r>
              <a:rPr lang="cs-CZ" cap="small" dirty="0" smtClean="0">
                <a:latin typeface="+mj-lt"/>
                <a:cs typeface="Times New Roman" panose="02020603050405020304" pitchFamily="18" charset="0"/>
              </a:rPr>
              <a:t>9. 8. </a:t>
            </a:r>
            <a:r>
              <a:rPr lang="cs-CZ" cap="small" dirty="0">
                <a:latin typeface="+mj-lt"/>
                <a:cs typeface="Times New Roman" panose="02020603050405020304" pitchFamily="18" charset="0"/>
              </a:rPr>
              <a:t>2022:</a:t>
            </a:r>
          </a:p>
          <a:p>
            <a:pPr marL="109728" indent="0">
              <a:buNone/>
            </a:pPr>
            <a:endParaRPr lang="cs-CZ" dirty="0" smtClean="0"/>
          </a:p>
          <a:p>
            <a:pPr marL="109728" indent="0" algn="just">
              <a:buNone/>
            </a:pPr>
            <a:r>
              <a:rPr lang="cs-CZ" i="1" dirty="0" smtClean="0">
                <a:latin typeface="Times New Roman" panose="02020603050405020304" pitchFamily="18" charset="0"/>
                <a:cs typeface="Times New Roman" panose="02020603050405020304" pitchFamily="18" charset="0"/>
              </a:rPr>
              <a:t>„Neodporuje-li </a:t>
            </a:r>
            <a:r>
              <a:rPr lang="cs-CZ" i="1" dirty="0">
                <a:latin typeface="Times New Roman" panose="02020603050405020304" pitchFamily="18" charset="0"/>
                <a:cs typeface="Times New Roman" panose="02020603050405020304" pitchFamily="18" charset="0"/>
              </a:rPr>
              <a:t>to nejlepšímu zájmu dítěte ve smyslu čl. 3 odst. 1 Úmluvy o právech dítěte, nesmějí obecné soudy stavět do kolize právo rodiče na svobodnou volbu (a nerušený výkon) povolání s jeho právem na realizaci rodičovské odpovědnosti a odmítat nalezení kompromisního řešení (zohledňujícího i tatáž práva druhého rodiče) s pouhým odkazem na komplikovanost požadované úpravy, jinak porušují čl. 26 odst. 1 ve spojení s čl. 32 odst. 4 Listiny základních práv a svobod a stát jejich prostřednictvím selhává ve svých pozitivních závazcích plynoucích z čl. 32 odst. 1 a 4 Listiny základních práv a svobod</a:t>
            </a:r>
            <a:r>
              <a:rPr lang="cs-CZ" i="1" dirty="0" smtClean="0">
                <a:latin typeface="Times New Roman" panose="02020603050405020304" pitchFamily="18" charset="0"/>
                <a:cs typeface="Times New Roman" panose="02020603050405020304" pitchFamily="18" charset="0"/>
              </a:rPr>
              <a:t>.“</a:t>
            </a: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955994"/>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6800"/>
          </a:xfrm>
        </p:spPr>
        <p:txBody>
          <a:bodyPr>
            <a:normAutofit fontScale="90000"/>
          </a:bodyPr>
          <a:lstStyle/>
          <a:p>
            <a:r>
              <a:rPr lang="cs-CZ" cap="small" dirty="0" smtClean="0"/>
              <a:t>Ještě jedno </a:t>
            </a:r>
            <a:r>
              <a:rPr lang="cs-CZ" cap="small" dirty="0"/>
              <a:t>rozhodnutí ve věci střídavé </a:t>
            </a:r>
            <a:r>
              <a:rPr lang="cs-CZ" cap="small" dirty="0" smtClean="0"/>
              <a:t>péče (o psa </a:t>
            </a:r>
            <a:r>
              <a:rPr lang="cs-CZ" cap="small" dirty="0" smtClean="0">
                <a:sym typeface="Wingdings" panose="05000000000000000000" pitchFamily="2" charset="2"/>
              </a:rPr>
              <a:t></a:t>
            </a:r>
            <a:r>
              <a:rPr lang="cs-CZ" cap="small" dirty="0" smtClean="0"/>
              <a:t>)</a:t>
            </a:r>
            <a:endParaRPr lang="cs-CZ" cap="small" dirty="0"/>
          </a:p>
        </p:txBody>
      </p:sp>
      <p:sp>
        <p:nvSpPr>
          <p:cNvPr id="5" name="Zástupný symbol pro obsah 3"/>
          <p:cNvSpPr>
            <a:spLocks noGrp="1"/>
          </p:cNvSpPr>
          <p:nvPr>
            <p:ph sz="half" idx="2"/>
          </p:nvPr>
        </p:nvSpPr>
        <p:spPr>
          <a:xfrm>
            <a:off x="395536" y="2057047"/>
            <a:ext cx="8219256" cy="4799867"/>
          </a:xfrm>
        </p:spPr>
        <p:txBody>
          <a:bodyPr>
            <a:normAutofit fontScale="92500"/>
          </a:bodyPr>
          <a:lstStyle/>
          <a:p>
            <a:pPr marL="109728" indent="0" algn="just">
              <a:buNone/>
            </a:pPr>
            <a:r>
              <a:rPr lang="pl-PL" sz="2200" cap="small" dirty="0">
                <a:latin typeface="+mj-lt"/>
                <a:cs typeface="Times New Roman" panose="02020603050405020304" pitchFamily="18" charset="0"/>
              </a:rPr>
              <a:t>usnesení KS v Plzni č. j. </a:t>
            </a:r>
            <a:r>
              <a:rPr lang="pl-PL" sz="2200" b="1" cap="small" dirty="0">
                <a:latin typeface="+mj-lt"/>
                <a:cs typeface="Times New Roman" panose="02020603050405020304" pitchFamily="18" charset="0"/>
              </a:rPr>
              <a:t>14 Co 78/2021-54 </a:t>
            </a:r>
            <a:r>
              <a:rPr lang="pl-PL" sz="2200" cap="small" dirty="0">
                <a:latin typeface="+mj-lt"/>
                <a:cs typeface="Times New Roman" panose="02020603050405020304" pitchFamily="18" charset="0"/>
              </a:rPr>
              <a:t>ze dne 14. 5. </a:t>
            </a:r>
            <a:r>
              <a:rPr lang="pl-PL" sz="2200" cap="small" dirty="0" smtClean="0">
                <a:latin typeface="+mj-lt"/>
                <a:cs typeface="Times New Roman" panose="02020603050405020304" pitchFamily="18" charset="0"/>
              </a:rPr>
              <a:t>2021:</a:t>
            </a:r>
          </a:p>
          <a:p>
            <a:pPr marL="109728" indent="0" algn="just">
              <a:buNone/>
            </a:pPr>
            <a:endParaRPr lang="cs-CZ" sz="2200" b="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a:latin typeface="Times New Roman" panose="02020603050405020304" pitchFamily="18" charset="0"/>
                <a:cs typeface="Times New Roman" panose="02020603050405020304" pitchFamily="18" charset="0"/>
              </a:rPr>
              <a:t>Při hodnocení všech relevantních okolností dané věci je totiž zapotřebí přihlížet i k povaze </a:t>
            </a:r>
            <a:r>
              <a:rPr lang="cs-CZ" sz="2100" i="1" dirty="0" smtClean="0">
                <a:latin typeface="Times New Roman" panose="02020603050405020304" pitchFamily="18" charset="0"/>
                <a:cs typeface="Times New Roman" panose="02020603050405020304" pitchFamily="18" charset="0"/>
              </a:rPr>
              <a:t>zvířete jako </a:t>
            </a:r>
            <a:r>
              <a:rPr lang="cs-CZ" sz="2100" i="1" dirty="0">
                <a:latin typeface="Times New Roman" panose="02020603050405020304" pitchFamily="18" charset="0"/>
                <a:cs typeface="Times New Roman" panose="02020603050405020304" pitchFamily="18" charset="0"/>
              </a:rPr>
              <a:t>živého tvora, a zvláště psa, který se na pána či pány silně fixuje a odloučení by </a:t>
            </a:r>
            <a:r>
              <a:rPr lang="cs-CZ" sz="2100" i="1" dirty="0" smtClean="0">
                <a:latin typeface="Times New Roman" panose="02020603050405020304" pitchFamily="18" charset="0"/>
                <a:cs typeface="Times New Roman" panose="02020603050405020304" pitchFamily="18" charset="0"/>
              </a:rPr>
              <a:t>způsobilo psychickou </a:t>
            </a:r>
            <a:r>
              <a:rPr lang="cs-CZ" sz="2100" i="1" dirty="0">
                <a:latin typeface="Times New Roman" panose="02020603050405020304" pitchFamily="18" charset="0"/>
                <a:cs typeface="Times New Roman" panose="02020603050405020304" pitchFamily="18" charset="0"/>
              </a:rPr>
              <a:t>újmu jak jemu (viz usnesení NS 22 </a:t>
            </a:r>
            <a:r>
              <a:rPr lang="cs-CZ" sz="2100" i="1" dirty="0" err="1">
                <a:latin typeface="Times New Roman" panose="02020603050405020304" pitchFamily="18" charset="0"/>
                <a:cs typeface="Times New Roman" panose="02020603050405020304" pitchFamily="18" charset="0"/>
              </a:rPr>
              <a:t>Cdo</a:t>
            </a:r>
            <a:r>
              <a:rPr lang="cs-CZ" sz="2100" i="1" dirty="0">
                <a:latin typeface="Times New Roman" panose="02020603050405020304" pitchFamily="18" charset="0"/>
                <a:cs typeface="Times New Roman" panose="02020603050405020304" pitchFamily="18" charset="0"/>
              </a:rPr>
              <a:t> 1722/2018), tak žalobkyni. Se zvířetem </a:t>
            </a:r>
            <a:r>
              <a:rPr lang="cs-CZ" sz="2100" i="1" dirty="0" smtClean="0">
                <a:latin typeface="Times New Roman" panose="02020603050405020304" pitchFamily="18" charset="0"/>
                <a:cs typeface="Times New Roman" panose="02020603050405020304" pitchFamily="18" charset="0"/>
              </a:rPr>
              <a:t>nelze zacházet </a:t>
            </a:r>
            <a:r>
              <a:rPr lang="cs-CZ" sz="2100" i="1" dirty="0">
                <a:latin typeface="Times New Roman" panose="02020603050405020304" pitchFamily="18" charset="0"/>
                <a:cs typeface="Times New Roman" panose="02020603050405020304" pitchFamily="18" charset="0"/>
              </a:rPr>
              <a:t>stejně jako s jinými hmotnými předměty, a nelze mechanicky aplikovat </a:t>
            </a:r>
            <a:r>
              <a:rPr lang="cs-CZ" sz="2100" i="1" dirty="0" smtClean="0">
                <a:latin typeface="Times New Roman" panose="02020603050405020304" pitchFamily="18" charset="0"/>
                <a:cs typeface="Times New Roman" panose="02020603050405020304" pitchFamily="18" charset="0"/>
              </a:rPr>
              <a:t>příslušná ustanovení </a:t>
            </a:r>
            <a:r>
              <a:rPr lang="cs-CZ" sz="2100" i="1" dirty="0">
                <a:latin typeface="Times New Roman" panose="02020603050405020304" pitchFamily="18" charset="0"/>
                <a:cs typeface="Times New Roman" panose="02020603050405020304" pitchFamily="18" charset="0"/>
              </a:rPr>
              <a:t>občanského zákoníku o vlastnickém právu nebo o spoluvlastnictví a hospodaření </a:t>
            </a:r>
            <a:r>
              <a:rPr lang="cs-CZ" sz="2100" i="1" dirty="0" smtClean="0">
                <a:latin typeface="Times New Roman" panose="02020603050405020304" pitchFamily="18" charset="0"/>
                <a:cs typeface="Times New Roman" panose="02020603050405020304" pitchFamily="18" charset="0"/>
              </a:rPr>
              <a:t>se společnou </a:t>
            </a:r>
            <a:r>
              <a:rPr lang="cs-CZ" sz="2100" i="1" dirty="0">
                <a:latin typeface="Times New Roman" panose="02020603050405020304" pitchFamily="18" charset="0"/>
                <a:cs typeface="Times New Roman" panose="02020603050405020304" pitchFamily="18" charset="0"/>
              </a:rPr>
              <a:t>věcí. Z týchž důvodů, jakož i proto, že zvíře má relativně krátký život, nelze s </a:t>
            </a:r>
            <a:r>
              <a:rPr lang="cs-CZ" sz="2100" i="1" dirty="0" smtClean="0">
                <a:latin typeface="Times New Roman" panose="02020603050405020304" pitchFamily="18" charset="0"/>
                <a:cs typeface="Times New Roman" panose="02020603050405020304" pitchFamily="18" charset="0"/>
              </a:rPr>
              <a:t>úpravou poměrů </a:t>
            </a:r>
            <a:r>
              <a:rPr lang="cs-CZ" sz="2100" i="1" dirty="0">
                <a:latin typeface="Times New Roman" panose="02020603050405020304" pitchFamily="18" charset="0"/>
                <a:cs typeface="Times New Roman" panose="02020603050405020304" pitchFamily="18" charset="0"/>
              </a:rPr>
              <a:t>čekat až do vydání rozhodnutí ve věci samé, resp. do jeho právní moci</a:t>
            </a:r>
            <a:r>
              <a:rPr lang="cs-CZ" sz="2100" i="1" dirty="0" smtClean="0">
                <a:latin typeface="Times New Roman" panose="02020603050405020304" pitchFamily="18" charset="0"/>
                <a:cs typeface="Times New Roman" panose="02020603050405020304" pitchFamily="18" charset="0"/>
              </a:rPr>
              <a:t>. 		</a:t>
            </a:r>
            <a:r>
              <a:rPr lang="cs-CZ" sz="2100" dirty="0" smtClean="0">
                <a:latin typeface="Times New Roman" panose="02020603050405020304" pitchFamily="18" charset="0"/>
                <a:cs typeface="Times New Roman" panose="02020603050405020304" pitchFamily="18" charset="0"/>
              </a:rPr>
              <a:t>Co na to ÚS? Viz dále…</a:t>
            </a:r>
          </a:p>
        </p:txBody>
      </p:sp>
    </p:spTree>
    <p:extLst>
      <p:ext uri="{BB962C8B-B14F-4D97-AF65-F5344CB8AC3E}">
        <p14:creationId xmlns:p14="http://schemas.microsoft.com/office/powerpoint/2010/main" val="1629436740"/>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half" idx="2"/>
          </p:nvPr>
        </p:nvSpPr>
        <p:spPr>
          <a:xfrm>
            <a:off x="467544" y="1268760"/>
            <a:ext cx="8219256" cy="5328592"/>
          </a:xfrm>
        </p:spPr>
        <p:txBody>
          <a:bodyPr>
            <a:normAutofit fontScale="77500" lnSpcReduction="20000"/>
          </a:bodyPr>
          <a:lstStyle/>
          <a:p>
            <a:pPr marL="109728" indent="0" algn="just">
              <a:buNone/>
            </a:pPr>
            <a:r>
              <a:rPr lang="cs-CZ" sz="2800" cap="small" dirty="0" smtClean="0">
                <a:latin typeface="+mj-lt"/>
                <a:cs typeface="Times New Roman" panose="02020603050405020304" pitchFamily="18" charset="0"/>
              </a:rPr>
              <a:t>Usnesení </a:t>
            </a:r>
            <a:r>
              <a:rPr lang="cs-CZ" sz="2800" cap="small" dirty="0" err="1">
                <a:latin typeface="+mj-lt"/>
                <a:cs typeface="Times New Roman" panose="02020603050405020304" pitchFamily="18" charset="0"/>
              </a:rPr>
              <a:t>sp</a:t>
            </a:r>
            <a:r>
              <a:rPr lang="cs-CZ" sz="2800" cap="small" dirty="0">
                <a:latin typeface="+mj-lt"/>
                <a:cs typeface="Times New Roman" panose="02020603050405020304" pitchFamily="18" charset="0"/>
              </a:rPr>
              <a:t>. zn. </a:t>
            </a:r>
            <a:r>
              <a:rPr lang="pl-PL" sz="2800" b="1" cap="small" dirty="0">
                <a:latin typeface="+mj-lt"/>
                <a:cs typeface="Times New Roman" panose="02020603050405020304" pitchFamily="18" charset="0"/>
              </a:rPr>
              <a:t>II.ÚS 1517/21 </a:t>
            </a:r>
            <a:r>
              <a:rPr lang="pl-PL" sz="2800" cap="small" dirty="0">
                <a:latin typeface="+mj-lt"/>
                <a:cs typeface="Times New Roman" panose="02020603050405020304" pitchFamily="18" charset="0"/>
              </a:rPr>
              <a:t>ze dne 23. 6. </a:t>
            </a:r>
            <a:r>
              <a:rPr lang="pl-PL" sz="2800" cap="small" dirty="0" smtClean="0">
                <a:latin typeface="+mj-lt"/>
                <a:cs typeface="Times New Roman" panose="02020603050405020304" pitchFamily="18" charset="0"/>
              </a:rPr>
              <a:t>2021</a:t>
            </a:r>
            <a:r>
              <a:rPr lang="cs-CZ" sz="2800" cap="small" dirty="0" smtClean="0">
                <a:latin typeface="+mj-lt"/>
                <a:cs typeface="Times New Roman" panose="02020603050405020304" pitchFamily="18" charset="0"/>
              </a:rPr>
              <a:t>:</a:t>
            </a:r>
          </a:p>
          <a:p>
            <a:pPr marL="109728" indent="0" algn="just">
              <a:buNone/>
            </a:pPr>
            <a:endParaRPr lang="cs-CZ" b="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smtClean="0">
                <a:latin typeface="Times New Roman" panose="02020603050405020304" pitchFamily="18" charset="0"/>
                <a:cs typeface="Times New Roman" panose="02020603050405020304" pitchFamily="18" charset="0"/>
              </a:rPr>
              <a:t>„12. … </a:t>
            </a:r>
            <a:r>
              <a:rPr lang="cs-CZ" sz="2100" i="1" dirty="0">
                <a:latin typeface="Times New Roman" panose="02020603050405020304" pitchFamily="18" charset="0"/>
                <a:cs typeface="Times New Roman" panose="02020603050405020304" pitchFamily="18" charset="0"/>
              </a:rPr>
              <a:t>podle § 494 občanského zákoníku má živé zvíře zvláštní význam a hodnotu již jako smysly nadaný živý tvor. </a:t>
            </a:r>
            <a:r>
              <a:rPr lang="cs-CZ" sz="2100" b="1" i="1" dirty="0">
                <a:latin typeface="Times New Roman" panose="02020603050405020304" pitchFamily="18" charset="0"/>
                <a:cs typeface="Times New Roman" panose="02020603050405020304" pitchFamily="18" charset="0"/>
              </a:rPr>
              <a:t>Živé zvíře není věcí</a:t>
            </a:r>
            <a:r>
              <a:rPr lang="cs-CZ" sz="2100" i="1" dirty="0">
                <a:latin typeface="Times New Roman" panose="02020603050405020304" pitchFamily="18" charset="0"/>
                <a:cs typeface="Times New Roman" panose="02020603050405020304" pitchFamily="18" charset="0"/>
              </a:rPr>
              <a:t> a ustanovení o věcech se na živé zvíře použijí obdobně jen v rozsahu, ve kterém to neodporuje jeho povaze. Vedlejší účastnice se nedomáhá zrušení spoluvlastnictví, nýbrž rozhodnutí o významné záležitosti týkající se společné věci podle § 1129 odst. 1 občanského zákoníku. Bude-li v řízení o žalobě vedlejší účastnice prokázáno, že je společně se stěžovatelem </a:t>
            </a:r>
            <a:r>
              <a:rPr lang="cs-CZ" sz="2100" b="1" i="1" dirty="0">
                <a:latin typeface="Times New Roman" panose="02020603050405020304" pitchFamily="18" charset="0"/>
                <a:cs typeface="Times New Roman" panose="02020603050405020304" pitchFamily="18" charset="0"/>
              </a:rPr>
              <a:t>spoluvlastnicí předmětného psa </a:t>
            </a:r>
            <a:r>
              <a:rPr lang="cs-CZ" sz="2100" i="1" dirty="0">
                <a:latin typeface="Times New Roman" panose="02020603050405020304" pitchFamily="18" charset="0"/>
                <a:cs typeface="Times New Roman" panose="02020603050405020304" pitchFamily="18" charset="0"/>
              </a:rPr>
              <a:t>a že mezi vedlejší účastnicí a psem existuje </a:t>
            </a:r>
            <a:r>
              <a:rPr lang="cs-CZ" sz="2100" b="1" i="1" dirty="0">
                <a:latin typeface="Times New Roman" panose="02020603050405020304" pitchFamily="18" charset="0"/>
                <a:cs typeface="Times New Roman" panose="02020603050405020304" pitchFamily="18" charset="0"/>
              </a:rPr>
              <a:t>citová vazba</a:t>
            </a:r>
            <a:r>
              <a:rPr lang="cs-CZ" sz="2100" i="1" dirty="0">
                <a:latin typeface="Times New Roman" panose="02020603050405020304" pitchFamily="18" charset="0"/>
                <a:cs typeface="Times New Roman" panose="02020603050405020304" pitchFamily="18" charset="0"/>
              </a:rPr>
              <a:t>, pak posledně uvedené ustanovení umožňuje </a:t>
            </a:r>
            <a:r>
              <a:rPr lang="cs-CZ" sz="2100" b="1" i="1" dirty="0">
                <a:latin typeface="Times New Roman" panose="02020603050405020304" pitchFamily="18" charset="0"/>
                <a:cs typeface="Times New Roman" panose="02020603050405020304" pitchFamily="18" charset="0"/>
              </a:rPr>
              <a:t>upravit vzájemné vztahy obou spoluvlastníků </a:t>
            </a:r>
            <a:r>
              <a:rPr lang="cs-CZ" sz="2100" i="1" dirty="0">
                <a:latin typeface="Times New Roman" panose="02020603050405020304" pitchFamily="18" charset="0"/>
                <a:cs typeface="Times New Roman" panose="02020603050405020304" pitchFamily="18" charset="0"/>
              </a:rPr>
              <a:t>tak, aby uvedená vazba zůstala u každého z nich zachována. Není úlohou Ústavního soudu předjímat možné způsoby úpravy těchto vztahů. Zároveň však není dán žádný důvod, pro který by jednou z variant řešení nemohlo být uložení povinnosti spoluvlastníkům předávat si psa navzájem ve stanovených termínech</a:t>
            </a:r>
            <a:r>
              <a:rPr lang="cs-CZ" sz="2100" i="1" dirty="0" smtClean="0">
                <a:latin typeface="Times New Roman" panose="02020603050405020304" pitchFamily="18" charset="0"/>
                <a:cs typeface="Times New Roman" panose="02020603050405020304" pitchFamily="18" charset="0"/>
              </a:rPr>
              <a:t>.“</a:t>
            </a:r>
          </a:p>
          <a:p>
            <a:pPr marL="109728" indent="0" algn="just">
              <a:lnSpc>
                <a:spcPct val="150000"/>
              </a:lnSpc>
              <a:buNone/>
            </a:pPr>
            <a:endParaRPr lang="cs-CZ" sz="2100" dirty="0" smtClean="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dirty="0" smtClean="0">
                <a:latin typeface="Times New Roman" panose="02020603050405020304" pitchFamily="18" charset="0"/>
                <a:cs typeface="Times New Roman" panose="02020603050405020304" pitchFamily="18" charset="0"/>
              </a:rPr>
              <a:t>Výsledkem je (nepravomocný) rozsudek OS Plzeň-jih č. j. </a:t>
            </a:r>
            <a:r>
              <a:rPr lang="cs-CZ" sz="2100" b="1" dirty="0" smtClean="0">
                <a:latin typeface="Times New Roman" panose="02020603050405020304" pitchFamily="18" charset="0"/>
                <a:cs typeface="Times New Roman" panose="02020603050405020304" pitchFamily="18" charset="0"/>
              </a:rPr>
              <a:t>11 C 29/2021-189 </a:t>
            </a:r>
            <a:r>
              <a:rPr lang="cs-CZ" sz="2100" dirty="0" smtClean="0">
                <a:latin typeface="Times New Roman" panose="02020603050405020304" pitchFamily="18" charset="0"/>
                <a:cs typeface="Times New Roman" panose="02020603050405020304" pitchFamily="18" charset="0"/>
              </a:rPr>
              <a:t>ze dne 24. 3. 2022 – úprava styku + NŘ neúspěšnému účastníku.</a:t>
            </a:r>
          </a:p>
        </p:txBody>
      </p:sp>
    </p:spTree>
    <p:extLst>
      <p:ext uri="{BB962C8B-B14F-4D97-AF65-F5344CB8AC3E}">
        <p14:creationId xmlns:p14="http://schemas.microsoft.com/office/powerpoint/2010/main" val="1155385110"/>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00808"/>
            <a:ext cx="8229600" cy="4680520"/>
          </a:xfrm>
        </p:spPr>
        <p:txBody>
          <a:bodyPr>
            <a:normAutofit fontScale="40000" lnSpcReduction="20000"/>
          </a:bodyPr>
          <a:lstStyle/>
          <a:p>
            <a:pPr marL="109728" indent="0" algn="just">
              <a:lnSpc>
                <a:spcPct val="170000"/>
              </a:lnSpc>
              <a:buNone/>
            </a:pPr>
            <a:r>
              <a:rPr lang="cs-CZ" sz="6000" cap="small" dirty="0">
                <a:latin typeface="+mj-lt"/>
              </a:rPr>
              <a:t>nález </a:t>
            </a:r>
            <a:r>
              <a:rPr lang="cs-CZ" sz="6000" cap="small" dirty="0" err="1">
                <a:latin typeface="+mj-lt"/>
              </a:rPr>
              <a:t>sp</a:t>
            </a:r>
            <a:r>
              <a:rPr lang="cs-CZ" sz="6000" cap="small" dirty="0">
                <a:latin typeface="+mj-lt"/>
              </a:rPr>
              <a:t>. zn. </a:t>
            </a:r>
            <a:r>
              <a:rPr lang="cs-CZ" sz="6000" b="1" cap="small" dirty="0">
                <a:latin typeface="+mj-lt"/>
              </a:rPr>
              <a:t>II. ÚS 4247/18 </a:t>
            </a:r>
            <a:r>
              <a:rPr lang="cs-CZ" sz="6000" cap="small" dirty="0">
                <a:latin typeface="+mj-lt"/>
              </a:rPr>
              <a:t>ze dne 17. 5. </a:t>
            </a:r>
            <a:r>
              <a:rPr lang="cs-CZ" sz="6000" cap="small" dirty="0" smtClean="0">
                <a:latin typeface="+mj-lt"/>
              </a:rPr>
              <a:t>2019:</a:t>
            </a:r>
          </a:p>
          <a:p>
            <a:pPr marL="109728" indent="0" algn="just">
              <a:lnSpc>
                <a:spcPct val="170000"/>
              </a:lnSpc>
              <a:buNone/>
            </a:pPr>
            <a:endParaRPr lang="cs-CZ" sz="1900" i="1" dirty="0" smtClean="0"/>
          </a:p>
          <a:p>
            <a:pPr marL="109728" indent="0" algn="just">
              <a:lnSpc>
                <a:spcPct val="120000"/>
              </a:lnSpc>
              <a:buNone/>
            </a:pPr>
            <a:r>
              <a:rPr lang="cs-CZ" sz="5100" i="1" dirty="0" smtClean="0">
                <a:latin typeface="Times New Roman" panose="02020603050405020304" pitchFamily="18" charset="0"/>
                <a:cs typeface="Times New Roman" panose="02020603050405020304" pitchFamily="18" charset="0"/>
              </a:rPr>
              <a:t>„Je-li dítě svěřeno do péče jednoho z rodičů, pak by dítěti mělo být umožněno stýkat se s druhým rodičem v takové míře, aby tato zásada, vycházející z ústavně zaručeného práva rodiče i dítěte podle čl. 32 odst. 4 Listiny, byla co nejvíce naplněna. </a:t>
            </a:r>
            <a:r>
              <a:rPr lang="cs-CZ" sz="5100" b="1" i="1" dirty="0" smtClean="0">
                <a:latin typeface="Times New Roman" panose="02020603050405020304" pitchFamily="18" charset="0"/>
                <a:cs typeface="Times New Roman" panose="02020603050405020304" pitchFamily="18" charset="0"/>
              </a:rPr>
              <a:t>Důvodem pro nerozšíření styku s druhým rodičem nemůže být samotný nesouhlas rodiče, jemuž bylo dítě svěřeno do péče, ani obecný poukaz na nevhodnost změny zažitého a fungujícího režimu styku. </a:t>
            </a:r>
            <a:r>
              <a:rPr lang="cs-CZ" sz="5100" i="1" dirty="0" smtClean="0">
                <a:latin typeface="Times New Roman" panose="02020603050405020304" pitchFamily="18" charset="0"/>
                <a:cs typeface="Times New Roman" panose="02020603050405020304" pitchFamily="18" charset="0"/>
              </a:rPr>
              <a:t>I při rozhodování o úpravě styku rodiče s dítětem je třeba komplexně zjišťovat a posuzovat nejlepší zájem konkrétního dítěte a nevyhovění návrhu dotčeného rodiče na rozšíření styku s dítětem lze odůvodnit zásadně jen rozporem s nejlepším zájmem dítěte, podloženým konkrétními okolnostmi a skutečnostmi v řízení prokázanými.“</a:t>
            </a:r>
            <a:endParaRPr lang="cs-CZ" sz="5100" i="1" dirty="0">
              <a:latin typeface="Times New Roman" panose="02020603050405020304" pitchFamily="18" charset="0"/>
              <a:cs typeface="Times New Roman" panose="02020603050405020304" pitchFamily="18" charset="0"/>
            </a:endParaRPr>
          </a:p>
        </p:txBody>
      </p:sp>
      <p:sp>
        <p:nvSpPr>
          <p:cNvPr id="6" name="Nadpis 1"/>
          <p:cNvSpPr>
            <a:spLocks noGrp="1"/>
          </p:cNvSpPr>
          <p:nvPr>
            <p:ph type="title"/>
          </p:nvPr>
        </p:nvSpPr>
        <p:spPr>
          <a:xfrm>
            <a:off x="467544" y="850032"/>
            <a:ext cx="8229600" cy="1066800"/>
          </a:xfrm>
        </p:spPr>
        <p:txBody>
          <a:bodyPr>
            <a:normAutofit/>
          </a:bodyPr>
          <a:lstStyle/>
          <a:p>
            <a:r>
              <a:rPr lang="cs-CZ" sz="3600" cap="small" dirty="0" smtClean="0"/>
              <a:t>Střídavá </a:t>
            </a:r>
            <a:r>
              <a:rPr lang="cs-CZ" sz="3600" cap="small" dirty="0"/>
              <a:t>péče vs. „široký“ styk</a:t>
            </a:r>
          </a:p>
        </p:txBody>
      </p:sp>
    </p:spTree>
    <p:extLst>
      <p:ext uri="{BB962C8B-B14F-4D97-AF65-F5344CB8AC3E}">
        <p14:creationId xmlns:p14="http://schemas.microsoft.com/office/powerpoint/2010/main" val="3869111785"/>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96752"/>
            <a:ext cx="8229600" cy="1066800"/>
          </a:xfrm>
        </p:spPr>
        <p:txBody>
          <a:bodyPr>
            <a:normAutofit/>
          </a:bodyPr>
          <a:lstStyle/>
          <a:p>
            <a:r>
              <a:rPr lang="cs-CZ" cap="small" dirty="0" smtClean="0"/>
              <a:t>Mezinárodněprávní </a:t>
            </a:r>
            <a:r>
              <a:rPr lang="cs-CZ" cap="small" dirty="0"/>
              <a:t>ochrana dětí</a:t>
            </a:r>
          </a:p>
        </p:txBody>
      </p:sp>
      <p:sp>
        <p:nvSpPr>
          <p:cNvPr id="3" name="Zástupný symbol pro obsah 2"/>
          <p:cNvSpPr>
            <a:spLocks noGrp="1"/>
          </p:cNvSpPr>
          <p:nvPr>
            <p:ph idx="1"/>
          </p:nvPr>
        </p:nvSpPr>
        <p:spPr>
          <a:xfrm>
            <a:off x="827584" y="2780928"/>
            <a:ext cx="7509520" cy="2520280"/>
          </a:xfrm>
        </p:spPr>
        <p:txBody>
          <a:bodyPr>
            <a:normAutofit fontScale="92500" lnSpcReduction="10000"/>
          </a:bodyPr>
          <a:lstStyle/>
          <a:p>
            <a:pPr marL="109728" indent="0" algn="just">
              <a:lnSpc>
                <a:spcPct val="150000"/>
              </a:lnSpc>
              <a:buNone/>
            </a:pPr>
            <a:r>
              <a:rPr lang="cs-CZ" sz="2400" dirty="0">
                <a:latin typeface="Times New Roman" panose="02020603050405020304" pitchFamily="18" charset="0"/>
                <a:cs typeface="Times New Roman" panose="02020603050405020304" pitchFamily="18" charset="0"/>
              </a:rPr>
              <a:t>Česká republika implementovala </a:t>
            </a:r>
            <a:r>
              <a:rPr lang="cs-CZ" sz="2400" b="1" i="1" dirty="0">
                <a:latin typeface="Times New Roman" panose="02020603050405020304" pitchFamily="18" charset="0"/>
                <a:cs typeface="Times New Roman" panose="02020603050405020304" pitchFamily="18" charset="0"/>
              </a:rPr>
              <a:t>Úmluvu </a:t>
            </a:r>
            <a:r>
              <a:rPr lang="cs-CZ" sz="2400" b="1" i="1" dirty="0" smtClean="0">
                <a:latin typeface="Times New Roman" panose="02020603050405020304" pitchFamily="18" charset="0"/>
                <a:cs typeface="Times New Roman" panose="02020603050405020304" pitchFamily="18" charset="0"/>
              </a:rPr>
              <a:t>o právech </a:t>
            </a:r>
            <a:r>
              <a:rPr lang="cs-CZ" sz="2400" b="1" i="1" dirty="0">
                <a:latin typeface="Times New Roman" panose="02020603050405020304" pitchFamily="18" charset="0"/>
                <a:cs typeface="Times New Roman" panose="02020603050405020304" pitchFamily="18" charset="0"/>
              </a:rPr>
              <a:t>dítěte</a:t>
            </a:r>
            <a:r>
              <a:rPr lang="cs-CZ" sz="2400" dirty="0">
                <a:latin typeface="Times New Roman" panose="02020603050405020304" pitchFamily="18" charset="0"/>
                <a:cs typeface="Times New Roman" panose="02020603050405020304" pitchFamily="18" charset="0"/>
              </a:rPr>
              <a:t>, přijatou </a:t>
            </a:r>
            <a:r>
              <a:rPr lang="cs-CZ" sz="2400" dirty="0" smtClean="0">
                <a:latin typeface="Times New Roman" panose="02020603050405020304" pitchFamily="18" charset="0"/>
                <a:cs typeface="Times New Roman" panose="02020603050405020304" pitchFamily="18" charset="0"/>
              </a:rPr>
              <a:t>Valným shromážděním OSN </a:t>
            </a:r>
            <a:r>
              <a:rPr lang="cs-CZ" sz="2400" dirty="0">
                <a:latin typeface="Times New Roman" panose="02020603050405020304" pitchFamily="18" charset="0"/>
                <a:cs typeface="Times New Roman" panose="02020603050405020304" pitchFamily="18" charset="0"/>
              </a:rPr>
              <a:t>dne 20. listopadu 1989, do svého </a:t>
            </a:r>
            <a:r>
              <a:rPr lang="cs-CZ" sz="2400" dirty="0" smtClean="0">
                <a:latin typeface="Times New Roman" panose="02020603050405020304" pitchFamily="18" charset="0"/>
                <a:cs typeface="Times New Roman" panose="02020603050405020304" pitchFamily="18" charset="0"/>
              </a:rPr>
              <a:t>právního řádu </a:t>
            </a:r>
            <a:r>
              <a:rPr lang="cs-CZ" sz="2400" dirty="0">
                <a:latin typeface="Times New Roman" panose="02020603050405020304" pitchFamily="18" charset="0"/>
                <a:cs typeface="Times New Roman" panose="02020603050405020304" pitchFamily="18" charset="0"/>
              </a:rPr>
              <a:t>v roce </a:t>
            </a:r>
            <a:r>
              <a:rPr lang="cs-CZ" sz="2400" dirty="0" smtClean="0">
                <a:latin typeface="Times New Roman" panose="02020603050405020304" pitchFamily="18" charset="0"/>
                <a:cs typeface="Times New Roman" panose="02020603050405020304" pitchFamily="18" charset="0"/>
              </a:rPr>
              <a:t>1991 sdělením federálního ministerstva </a:t>
            </a:r>
            <a:r>
              <a:rPr lang="cs-CZ" sz="2400" dirty="0">
                <a:latin typeface="Times New Roman" panose="02020603050405020304" pitchFamily="18" charset="0"/>
                <a:cs typeface="Times New Roman" panose="02020603050405020304" pitchFamily="18" charset="0"/>
              </a:rPr>
              <a:t>zahraničních věcí </a:t>
            </a:r>
            <a:r>
              <a:rPr lang="cs-CZ" sz="2400" dirty="0" smtClean="0">
                <a:latin typeface="Times New Roman" panose="02020603050405020304" pitchFamily="18" charset="0"/>
                <a:cs typeface="Times New Roman" panose="02020603050405020304" pitchFamily="18" charset="0"/>
              </a:rPr>
              <a:t>publikovaným ve sbírce zákonů </a:t>
            </a:r>
            <a:r>
              <a:rPr lang="cs-CZ" sz="2400" dirty="0">
                <a:latin typeface="Times New Roman" panose="02020603050405020304" pitchFamily="18" charset="0"/>
                <a:cs typeface="Times New Roman" panose="02020603050405020304" pitchFamily="18" charset="0"/>
              </a:rPr>
              <a:t>pod č. 104/1991 Sb.</a:t>
            </a:r>
          </a:p>
        </p:txBody>
      </p:sp>
    </p:spTree>
    <p:extLst>
      <p:ext uri="{BB962C8B-B14F-4D97-AF65-F5344CB8AC3E}">
        <p14:creationId xmlns:p14="http://schemas.microsoft.com/office/powerpoint/2010/main" val="4053330355"/>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1066800"/>
          </a:xfrm>
        </p:spPr>
        <p:txBody>
          <a:bodyPr>
            <a:normAutofit/>
          </a:bodyPr>
          <a:lstStyle/>
          <a:p>
            <a:r>
              <a:rPr lang="cs-CZ" sz="3600" cap="small" dirty="0" smtClean="0"/>
              <a:t>Změna péče bez úpravy styku</a:t>
            </a:r>
            <a:endParaRPr lang="cs-CZ" sz="3600" cap="small" dirty="0"/>
          </a:p>
        </p:txBody>
      </p:sp>
      <p:sp>
        <p:nvSpPr>
          <p:cNvPr id="4" name="Zástupný symbol pro obsah 2"/>
          <p:cNvSpPr>
            <a:spLocks noGrp="1"/>
          </p:cNvSpPr>
          <p:nvPr>
            <p:ph idx="1"/>
          </p:nvPr>
        </p:nvSpPr>
        <p:spPr>
          <a:xfrm>
            <a:off x="467544" y="1633174"/>
            <a:ext cx="8229600" cy="4564886"/>
          </a:xfrm>
        </p:spPr>
        <p:txBody>
          <a:bodyPr>
            <a:normAutofit fontScale="70000" lnSpcReduction="20000"/>
          </a:bodyPr>
          <a:lstStyle/>
          <a:p>
            <a:pPr marL="109728" indent="0" algn="just">
              <a:buNone/>
            </a:pPr>
            <a:r>
              <a:rPr lang="pl-PL" sz="3400" cap="small" dirty="0">
                <a:latin typeface="+mj-lt"/>
              </a:rPr>
              <a:t>nález sp. zn</a:t>
            </a:r>
            <a:r>
              <a:rPr lang="pl-PL" sz="3400" cap="small" dirty="0" smtClean="0">
                <a:latin typeface="+mj-lt"/>
              </a:rPr>
              <a:t>.</a:t>
            </a:r>
            <a:r>
              <a:rPr lang="pl-PL" sz="3400" b="1" cap="small" dirty="0">
                <a:solidFill>
                  <a:prstClr val="black"/>
                </a:solidFill>
                <a:latin typeface="Trebuchet MS"/>
              </a:rPr>
              <a:t> </a:t>
            </a:r>
            <a:r>
              <a:rPr lang="pl-PL" sz="3400" b="1" cap="small" dirty="0" smtClean="0">
                <a:solidFill>
                  <a:prstClr val="black"/>
                </a:solidFill>
                <a:latin typeface="Trebuchet MS"/>
              </a:rPr>
              <a:t>IV</a:t>
            </a:r>
            <a:r>
              <a:rPr lang="pl-PL" sz="3400" b="1" cap="small" dirty="0">
                <a:solidFill>
                  <a:prstClr val="black"/>
                </a:solidFill>
                <a:latin typeface="Trebuchet MS"/>
              </a:rPr>
              <a:t>. ÚS 2611/20 </a:t>
            </a:r>
            <a:r>
              <a:rPr lang="pl-PL" sz="3400" cap="small" dirty="0">
                <a:solidFill>
                  <a:prstClr val="black"/>
                </a:solidFill>
                <a:latin typeface="Trebuchet MS"/>
              </a:rPr>
              <a:t>ze dne 22. 12. </a:t>
            </a:r>
            <a:r>
              <a:rPr lang="pl-PL" sz="3400" cap="small" dirty="0" smtClean="0">
                <a:solidFill>
                  <a:prstClr val="black"/>
                </a:solidFill>
                <a:latin typeface="Trebuchet MS"/>
              </a:rPr>
              <a:t>2020</a:t>
            </a:r>
            <a:r>
              <a:rPr lang="pl-PL" sz="3400" cap="small" dirty="0" smtClean="0">
                <a:latin typeface="+mj-lt"/>
              </a:rPr>
              <a:t>:</a:t>
            </a:r>
            <a:endParaRPr lang="cs-CZ" sz="3400" dirty="0" smtClean="0"/>
          </a:p>
          <a:p>
            <a:pPr marL="109728" indent="0" algn="just">
              <a:lnSpc>
                <a:spcPct val="120000"/>
              </a:lnSpc>
              <a:buNone/>
            </a:pPr>
            <a:endParaRPr lang="cs-CZ" i="1" dirty="0" smtClean="0">
              <a:latin typeface="Times New Roman" panose="02020603050405020304" pitchFamily="18" charset="0"/>
              <a:cs typeface="Times New Roman" panose="02020603050405020304" pitchFamily="18" charset="0"/>
            </a:endParaRPr>
          </a:p>
          <a:p>
            <a:pPr marL="109728" indent="0" algn="just">
              <a:lnSpc>
                <a:spcPct val="120000"/>
              </a:lnSpc>
              <a:buNone/>
            </a:pPr>
            <a:r>
              <a:rPr lang="cs-CZ" sz="2700" i="1" dirty="0" smtClean="0">
                <a:latin typeface="Times New Roman" panose="02020603050405020304" pitchFamily="18" charset="0"/>
                <a:cs typeface="Times New Roman" panose="02020603050405020304" pitchFamily="18" charset="0"/>
              </a:rPr>
              <a:t>„Řízení </a:t>
            </a:r>
            <a:r>
              <a:rPr lang="cs-CZ" sz="2700" i="1" dirty="0">
                <a:latin typeface="Times New Roman" panose="02020603050405020304" pitchFamily="18" charset="0"/>
                <a:cs typeface="Times New Roman" panose="02020603050405020304" pitchFamily="18" charset="0"/>
              </a:rPr>
              <a:t>o úpravě poměrů k dítěti </a:t>
            </a:r>
            <a:r>
              <a:rPr lang="cs-CZ" sz="2700" b="1" i="1" dirty="0">
                <a:latin typeface="Times New Roman" panose="02020603050405020304" pitchFamily="18" charset="0"/>
                <a:cs typeface="Times New Roman" panose="02020603050405020304" pitchFamily="18" charset="0"/>
              </a:rPr>
              <a:t>je třeba chápat komplexně v tom smyslu, že zahrnuje jak rozhodnutí o péči, tak i o styku</a:t>
            </a:r>
            <a:r>
              <a:rPr lang="cs-CZ" sz="2700" i="1" dirty="0">
                <a:latin typeface="Times New Roman" panose="02020603050405020304" pitchFamily="18" charset="0"/>
                <a:cs typeface="Times New Roman" panose="02020603050405020304" pitchFamily="18" charset="0"/>
              </a:rPr>
              <a:t>, neboť tato dvě rozhodnutí spolu velmi úzce souvisejí, a proto je povinností obecných soudů rozhodnout při takové zásadní změně uspořádání péče o dítě rovněž o úpravě styku druhého rodiče s dítětem i bez výslovného návrhu. Změní-li proto soud předchozí rozhodnutí, jímž byl nezletilý svěřen do střídavé péče rodičů, tak, že ho svěří do péče jen jednoho z nich a současně přitom neupraví styk druhého rodiče s nezletilým, dopustí se porušení práv tohoto rodiče a nezletilého podle čl. 32 odst. 4 a čl. 36 odst. 1 a 4 Listiny základních práv a svobod ve spojení s právy nezletilého podle čl. 3 odst. 1, čl. 9 odst. 3 a čl. 18 odst. 1 Úmluvy o právech dítěte</a:t>
            </a:r>
            <a:r>
              <a:rPr lang="cs-CZ" sz="2700" i="1" dirty="0" smtClean="0">
                <a:latin typeface="Times New Roman" panose="02020603050405020304" pitchFamily="18" charset="0"/>
                <a:cs typeface="Times New Roman" panose="02020603050405020304" pitchFamily="18" charset="0"/>
              </a:rPr>
              <a:t>.“</a:t>
            </a:r>
          </a:p>
          <a:p>
            <a:pPr marL="109728" indent="0" algn="just">
              <a:lnSpc>
                <a:spcPct val="120000"/>
              </a:lnSpc>
              <a:buNone/>
            </a:pPr>
            <a:endParaRPr lang="pl-PL" sz="3100" cap="small" dirty="0" smtClean="0">
              <a:solidFill>
                <a:prstClr val="black"/>
              </a:solidFill>
              <a:latin typeface="Trebuchet MS"/>
            </a:endParaRPr>
          </a:p>
          <a:p>
            <a:pPr marL="109728" indent="0" algn="just">
              <a:lnSpc>
                <a:spcPct val="120000"/>
              </a:lnSpc>
              <a:buNone/>
            </a:pPr>
            <a:r>
              <a:rPr lang="pl-PL" sz="3200" cap="small" dirty="0" smtClean="0">
                <a:solidFill>
                  <a:prstClr val="black"/>
                </a:solidFill>
                <a:latin typeface="Trebuchet MS"/>
              </a:rPr>
              <a:t>(podobně </a:t>
            </a:r>
            <a:r>
              <a:rPr lang="pl-PL" sz="3200" cap="small" dirty="0">
                <a:solidFill>
                  <a:prstClr val="black"/>
                </a:solidFill>
                <a:latin typeface="Trebuchet MS"/>
              </a:rPr>
              <a:t>viz </a:t>
            </a:r>
            <a:r>
              <a:rPr lang="pl-PL" sz="3200" cap="small" dirty="0" smtClean="0">
                <a:solidFill>
                  <a:prstClr val="black"/>
                </a:solidFill>
                <a:latin typeface="Trebuchet MS"/>
              </a:rPr>
              <a:t>i nález sp. zn. </a:t>
            </a:r>
            <a:r>
              <a:rPr lang="pl-PL" sz="3200" b="1" cap="small" dirty="0" smtClean="0">
                <a:solidFill>
                  <a:prstClr val="black"/>
                </a:solidFill>
                <a:latin typeface="Trebuchet MS"/>
              </a:rPr>
              <a:t>IV</a:t>
            </a:r>
            <a:r>
              <a:rPr lang="pl-PL" sz="3200" b="1" cap="small" dirty="0">
                <a:solidFill>
                  <a:prstClr val="black"/>
                </a:solidFill>
                <a:latin typeface="Trebuchet MS"/>
              </a:rPr>
              <a:t>. ÚS 1328/20 </a:t>
            </a:r>
            <a:r>
              <a:rPr lang="pl-PL" sz="3200" cap="small" dirty="0">
                <a:solidFill>
                  <a:prstClr val="black"/>
                </a:solidFill>
                <a:latin typeface="Trebuchet MS"/>
              </a:rPr>
              <a:t>ze dne 28. 7. </a:t>
            </a:r>
            <a:r>
              <a:rPr lang="pl-PL" sz="3200" cap="small" dirty="0" smtClean="0">
                <a:solidFill>
                  <a:prstClr val="black"/>
                </a:solidFill>
                <a:latin typeface="Trebuchet MS"/>
              </a:rPr>
              <a:t>2020)</a:t>
            </a:r>
            <a:endParaRPr lang="cs-CZ" sz="19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311436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709936"/>
          </a:xfrm>
        </p:spPr>
        <p:txBody>
          <a:bodyPr>
            <a:normAutofit/>
          </a:bodyPr>
          <a:lstStyle/>
          <a:p>
            <a:r>
              <a:rPr lang="pl-PL" sz="3100" cap="small" dirty="0" smtClean="0"/>
              <a:t>Hodnocení znaleckého posudku</a:t>
            </a:r>
            <a:br>
              <a:rPr lang="pl-PL" sz="3100" cap="small" dirty="0" smtClean="0"/>
            </a:br>
            <a:r>
              <a:rPr lang="pl-PL" sz="2400" b="1" cap="small" dirty="0"/>
              <a:t/>
            </a:r>
            <a:br>
              <a:rPr lang="pl-PL" sz="2400" b="1" cap="small" dirty="0"/>
            </a:br>
            <a:r>
              <a:rPr lang="pl-PL" sz="2400" cap="small" dirty="0" smtClean="0"/>
              <a:t>Nález sp. </a:t>
            </a:r>
            <a:r>
              <a:rPr lang="pl-PL" sz="2400" cap="small" dirty="0"/>
              <a:t>z</a:t>
            </a:r>
            <a:r>
              <a:rPr lang="pl-PL" sz="2400" cap="small" dirty="0" smtClean="0"/>
              <a:t>n. </a:t>
            </a:r>
            <a:r>
              <a:rPr lang="pl-PL" sz="2400" b="1" cap="small" dirty="0" smtClean="0"/>
              <a:t>I. ÚS </a:t>
            </a:r>
            <a:r>
              <a:rPr lang="pl-PL" sz="2400" b="1" cap="small" dirty="0"/>
              <a:t>4457/12 </a:t>
            </a:r>
            <a:r>
              <a:rPr lang="pl-PL" sz="2400" cap="small" dirty="0"/>
              <a:t>ze dne 24. 7. </a:t>
            </a:r>
            <a:r>
              <a:rPr lang="pl-PL" sz="2400" cap="small" dirty="0" smtClean="0"/>
              <a:t>2013 (sice trestní, ale použitelný obecně)</a:t>
            </a:r>
            <a:endParaRPr lang="cs-CZ" sz="2400" cap="small" dirty="0"/>
          </a:p>
        </p:txBody>
      </p:sp>
      <p:sp>
        <p:nvSpPr>
          <p:cNvPr id="3" name="Zástupný symbol pro obsah 2"/>
          <p:cNvSpPr>
            <a:spLocks noGrp="1"/>
          </p:cNvSpPr>
          <p:nvPr>
            <p:ph idx="1"/>
          </p:nvPr>
        </p:nvSpPr>
        <p:spPr>
          <a:xfrm>
            <a:off x="457200" y="2996952"/>
            <a:ext cx="8229600" cy="4325112"/>
          </a:xfrm>
        </p:spPr>
        <p:txBody>
          <a:bodyPr>
            <a:normAutofit/>
          </a:bodyPr>
          <a:lstStyle/>
          <a:p>
            <a:pPr marL="0" indent="0" algn="just">
              <a:buNone/>
            </a:pPr>
            <a:r>
              <a:rPr lang="cs-CZ" sz="2400" i="1" dirty="0" smtClean="0">
                <a:latin typeface="Times New Roman" panose="02020603050405020304" pitchFamily="18" charset="0"/>
                <a:cs typeface="Times New Roman" panose="02020603050405020304" pitchFamily="18" charset="0"/>
              </a:rPr>
              <a:t>Znalecký </a:t>
            </a:r>
            <a:r>
              <a:rPr lang="cs-CZ" sz="2400" i="1" dirty="0">
                <a:latin typeface="Times New Roman" panose="02020603050405020304" pitchFamily="18" charset="0"/>
                <a:cs typeface="Times New Roman" panose="02020603050405020304" pitchFamily="18" charset="0"/>
              </a:rPr>
              <a:t>posudek je nutno hodnotit stejně pečlivě jako každý jiný důkaz; ani on a priori nepožívá větší důkazní síly, a musí být podrobován všestranné prověrce nejen právní korektnosti, ale i věcné správnosti. Hodnotit je třeba celý proces utváření znaleckého důkazu, včetně přípravy znaleckého zkoumání, opatřování podkladů pro znalce, průběhu znaleckého zkoumání, věrohodnosti teoretických východisek, jimiž znalec odůvodňuje své závěry, spolehlivosti metod použitých znalcem a způsobu vyvozování jeho závěrů. </a:t>
            </a:r>
          </a:p>
        </p:txBody>
      </p:sp>
      <p:sp>
        <p:nvSpPr>
          <p:cNvPr id="4" name="Zástupný symbol pro zápatí 3"/>
          <p:cNvSpPr>
            <a:spLocks noGrp="1"/>
          </p:cNvSpPr>
          <p:nvPr>
            <p:ph type="ftr" sz="quarter" idx="4294967295"/>
          </p:nvPr>
        </p:nvSpPr>
        <p:spPr/>
        <p:txBody>
          <a:bodyPr/>
          <a:lstStyle/>
          <a:p>
            <a:r>
              <a:rPr lang="cs-CZ" smtClean="0"/>
              <a:t>Název prezentace</a:t>
            </a:r>
            <a:endParaRPr lang="cs-CZ" dirty="0"/>
          </a:p>
        </p:txBody>
      </p:sp>
    </p:spTree>
    <p:extLst>
      <p:ext uri="{BB962C8B-B14F-4D97-AF65-F5344CB8AC3E}">
        <p14:creationId xmlns:p14="http://schemas.microsoft.com/office/powerpoint/2010/main" val="3592751907"/>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0831" y="836712"/>
            <a:ext cx="8229600" cy="1066800"/>
          </a:xfrm>
        </p:spPr>
        <p:txBody>
          <a:bodyPr>
            <a:normAutofit/>
          </a:bodyPr>
          <a:lstStyle/>
          <a:p>
            <a:r>
              <a:rPr lang="cs-CZ" sz="3600" cap="small" dirty="0"/>
              <a:t>Důkazy tajnými záznamy</a:t>
            </a:r>
          </a:p>
        </p:txBody>
      </p:sp>
      <p:sp>
        <p:nvSpPr>
          <p:cNvPr id="5" name="Zástupný symbol pro obsah 3"/>
          <p:cNvSpPr>
            <a:spLocks noGrp="1"/>
          </p:cNvSpPr>
          <p:nvPr>
            <p:ph sz="half" idx="1"/>
          </p:nvPr>
        </p:nvSpPr>
        <p:spPr>
          <a:xfrm>
            <a:off x="467544" y="1700808"/>
            <a:ext cx="8280920" cy="4824536"/>
          </a:xfrm>
        </p:spPr>
        <p:txBody>
          <a:bodyPr>
            <a:noAutofit/>
          </a:bodyPr>
          <a:lstStyle/>
          <a:p>
            <a:pPr marL="109728" indent="0" algn="just">
              <a:lnSpc>
                <a:spcPct val="150000"/>
              </a:lnSpc>
              <a:buNone/>
            </a:pPr>
            <a:r>
              <a:rPr lang="cs-CZ" sz="1600" dirty="0">
                <a:latin typeface="Times New Roman" panose="02020603050405020304" pitchFamily="18" charset="0"/>
                <a:cs typeface="Times New Roman" panose="02020603050405020304" pitchFamily="18" charset="0"/>
              </a:rPr>
              <a:t>Zákonná licence (§ 86 </a:t>
            </a:r>
            <a:r>
              <a:rPr lang="cs-CZ" sz="1600" dirty="0" err="1">
                <a:latin typeface="Times New Roman" panose="02020603050405020304" pitchFamily="18" charset="0"/>
                <a:cs typeface="Times New Roman" panose="02020603050405020304" pitchFamily="18" charset="0"/>
              </a:rPr>
              <a:t>obč</a:t>
            </a:r>
            <a:r>
              <a:rPr lang="cs-CZ" sz="1600" dirty="0">
                <a:latin typeface="Times New Roman" panose="02020603050405020304" pitchFamily="18" charset="0"/>
                <a:cs typeface="Times New Roman" panose="02020603050405020304" pitchFamily="18" charset="0"/>
              </a:rPr>
              <a:t>. zák.) a výluka ze zákonné licence (§ 88 </a:t>
            </a:r>
            <a:r>
              <a:rPr lang="cs-CZ" sz="1600" dirty="0" err="1">
                <a:latin typeface="Times New Roman" panose="02020603050405020304" pitchFamily="18" charset="0"/>
                <a:cs typeface="Times New Roman" panose="02020603050405020304" pitchFamily="18" charset="0"/>
              </a:rPr>
              <a:t>obč</a:t>
            </a:r>
            <a:r>
              <a:rPr lang="cs-CZ" sz="1600" dirty="0">
                <a:latin typeface="Times New Roman" panose="02020603050405020304" pitchFamily="18" charset="0"/>
                <a:cs typeface="Times New Roman" panose="02020603050405020304" pitchFamily="18" charset="0"/>
              </a:rPr>
              <a:t>. zák</a:t>
            </a:r>
            <a:r>
              <a:rPr lang="cs-CZ" sz="1600" dirty="0" smtClean="0">
                <a:latin typeface="Times New Roman" panose="02020603050405020304" pitchFamily="18" charset="0"/>
                <a:cs typeface="Times New Roman" panose="02020603050405020304" pitchFamily="18" charset="0"/>
              </a:rPr>
              <a:t>.).</a:t>
            </a:r>
          </a:p>
          <a:p>
            <a:pPr marL="109728" indent="0" algn="just">
              <a:lnSpc>
                <a:spcPct val="150000"/>
              </a:lnSpc>
              <a:buNone/>
            </a:pPr>
            <a:r>
              <a:rPr lang="cs-CZ" sz="2400" cap="small" dirty="0" smtClean="0">
                <a:latin typeface="+mj-lt"/>
                <a:cs typeface="Times New Roman" panose="02020603050405020304" pitchFamily="18" charset="0"/>
              </a:rPr>
              <a:t>Nález </a:t>
            </a:r>
            <a:r>
              <a:rPr lang="cs-CZ" sz="2400" cap="small" dirty="0" err="1">
                <a:latin typeface="+mj-lt"/>
                <a:cs typeface="Times New Roman" panose="02020603050405020304" pitchFamily="18" charset="0"/>
              </a:rPr>
              <a:t>sp</a:t>
            </a:r>
            <a:r>
              <a:rPr lang="cs-CZ" sz="2400" cap="small" dirty="0">
                <a:latin typeface="+mj-lt"/>
                <a:cs typeface="Times New Roman" panose="02020603050405020304" pitchFamily="18" charset="0"/>
              </a:rPr>
              <a:t>. zn. </a:t>
            </a:r>
            <a:r>
              <a:rPr lang="cs-CZ" sz="2400" b="1" cap="small" dirty="0">
                <a:latin typeface="+mj-lt"/>
                <a:cs typeface="Times New Roman" panose="02020603050405020304" pitchFamily="18" charset="0"/>
              </a:rPr>
              <a:t>II. ÚS 1774/14 </a:t>
            </a:r>
            <a:r>
              <a:rPr lang="cs-CZ" sz="2400" cap="small" dirty="0" smtClean="0">
                <a:latin typeface="+mj-lt"/>
                <a:cs typeface="Times New Roman" panose="02020603050405020304" pitchFamily="18" charset="0"/>
              </a:rPr>
              <a:t>ze </a:t>
            </a:r>
            <a:r>
              <a:rPr lang="cs-CZ" sz="2400" cap="small" dirty="0">
                <a:latin typeface="+mj-lt"/>
                <a:cs typeface="Times New Roman" panose="02020603050405020304" pitchFamily="18" charset="0"/>
              </a:rPr>
              <a:t>dne 9. 12. </a:t>
            </a:r>
            <a:r>
              <a:rPr lang="cs-CZ" sz="2400" cap="small" dirty="0" smtClean="0">
                <a:latin typeface="+mj-lt"/>
                <a:cs typeface="Times New Roman" panose="02020603050405020304" pitchFamily="18" charset="0"/>
              </a:rPr>
              <a:t>2014</a:t>
            </a:r>
            <a:r>
              <a:rPr lang="cs-CZ" sz="2400" cap="small" dirty="0">
                <a:latin typeface="+mj-lt"/>
                <a:cs typeface="Times New Roman" panose="02020603050405020304" pitchFamily="18" charset="0"/>
              </a:rPr>
              <a:t>:</a:t>
            </a:r>
            <a:endParaRPr lang="cs-CZ" sz="2400" b="1" i="1" cap="small" dirty="0">
              <a:latin typeface="+mj-lt"/>
              <a:cs typeface="Times New Roman" panose="02020603050405020304" pitchFamily="18" charset="0"/>
            </a:endParaRPr>
          </a:p>
          <a:p>
            <a:pPr marL="109728" indent="0" algn="just">
              <a:buNone/>
            </a:pPr>
            <a:endParaRPr lang="cs-CZ" sz="1600" i="1" dirty="0" smtClean="0">
              <a:latin typeface="Times New Roman" panose="02020603050405020304" pitchFamily="18" charset="0"/>
              <a:cs typeface="Times New Roman" panose="02020603050405020304" pitchFamily="18" charset="0"/>
            </a:endParaRPr>
          </a:p>
          <a:p>
            <a:pPr marL="109728" indent="0" algn="just">
              <a:buNone/>
            </a:pPr>
            <a:r>
              <a:rPr lang="cs-CZ" i="1" dirty="0" smtClean="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Hovory fyzických osob, ke kterým dochází při výkonu povolání, při </a:t>
            </a:r>
            <a:r>
              <a:rPr lang="cs-CZ" i="1" dirty="0" smtClean="0">
                <a:latin typeface="Times New Roman" panose="02020603050405020304" pitchFamily="18" charset="0"/>
                <a:cs typeface="Times New Roman" panose="02020603050405020304" pitchFamily="18" charset="0"/>
              </a:rPr>
              <a:t>obchodní či</a:t>
            </a:r>
            <a:r>
              <a:rPr lang="cs-CZ" i="1" dirty="0">
                <a:latin typeface="Times New Roman" panose="02020603050405020304" pitchFamily="18" charset="0"/>
                <a:cs typeface="Times New Roman" panose="02020603050405020304" pitchFamily="18" charset="0"/>
              </a:rPr>
              <a:t> jiné veřejné činnosti, zpravidla nemají charakter projevů osobní </a:t>
            </a:r>
            <a:r>
              <a:rPr lang="cs-CZ" i="1" dirty="0" smtClean="0">
                <a:latin typeface="Times New Roman" panose="02020603050405020304" pitchFamily="18" charset="0"/>
                <a:cs typeface="Times New Roman" panose="02020603050405020304" pitchFamily="18" charset="0"/>
              </a:rPr>
              <a:t>povahy a</a:t>
            </a:r>
            <a:r>
              <a:rPr lang="cs-CZ" i="1" dirty="0">
                <a:latin typeface="Times New Roman" panose="02020603050405020304" pitchFamily="18" charset="0"/>
                <a:cs typeface="Times New Roman" panose="02020603050405020304" pitchFamily="18" charset="0"/>
              </a:rPr>
              <a:t> důkaz tajným zvukovým záznamem takových hovorů proto není v </a:t>
            </a:r>
            <a:r>
              <a:rPr lang="cs-CZ" i="1" dirty="0" smtClean="0">
                <a:latin typeface="Times New Roman" panose="02020603050405020304" pitchFamily="18" charset="0"/>
                <a:cs typeface="Times New Roman" panose="02020603050405020304" pitchFamily="18" charset="0"/>
              </a:rPr>
              <a:t>občanském soudním </a:t>
            </a:r>
            <a:r>
              <a:rPr lang="cs-CZ" i="1" dirty="0">
                <a:latin typeface="Times New Roman" panose="02020603050405020304" pitchFamily="18" charset="0"/>
                <a:cs typeface="Times New Roman" panose="02020603050405020304" pitchFamily="18" charset="0"/>
              </a:rPr>
              <a:t>řízení nepřípustný. I pokud by tajná audionahrávka takového </a:t>
            </a:r>
            <a:r>
              <a:rPr lang="cs-CZ" i="1" dirty="0" smtClean="0">
                <a:latin typeface="Times New Roman" panose="02020603050405020304" pitchFamily="18" charset="0"/>
                <a:cs typeface="Times New Roman" panose="02020603050405020304" pitchFamily="18" charset="0"/>
              </a:rPr>
              <a:t>hovoru obsahovala </a:t>
            </a:r>
            <a:r>
              <a:rPr lang="cs-CZ" i="1" dirty="0">
                <a:latin typeface="Times New Roman" panose="02020603050405020304" pitchFamily="18" charset="0"/>
                <a:cs typeface="Times New Roman" panose="02020603050405020304" pitchFamily="18" charset="0"/>
              </a:rPr>
              <a:t>projevy osobní povahy, může v individuálních případech </a:t>
            </a:r>
            <a:r>
              <a:rPr lang="cs-CZ" i="1" dirty="0" smtClean="0">
                <a:latin typeface="Times New Roman" panose="02020603050405020304" pitchFamily="18" charset="0"/>
                <a:cs typeface="Times New Roman" panose="02020603050405020304" pitchFamily="18" charset="0"/>
              </a:rPr>
              <a:t>převážit ochrana </a:t>
            </a:r>
            <a:r>
              <a:rPr lang="cs-CZ" i="1" dirty="0">
                <a:latin typeface="Times New Roman" panose="02020603050405020304" pitchFamily="18" charset="0"/>
                <a:cs typeface="Times New Roman" panose="02020603050405020304" pitchFamily="18" charset="0"/>
              </a:rPr>
              <a:t>práva zaměstnance na spravedlivý proces, jedná-li se o </a:t>
            </a:r>
            <a:r>
              <a:rPr lang="cs-CZ" i="1" dirty="0" smtClean="0">
                <a:latin typeface="Times New Roman" panose="02020603050405020304" pitchFamily="18" charset="0"/>
                <a:cs typeface="Times New Roman" panose="02020603050405020304" pitchFamily="18" charset="0"/>
              </a:rPr>
              <a:t>způsob dosažení </a:t>
            </a:r>
            <a:r>
              <a:rPr lang="cs-CZ" i="1" dirty="0">
                <a:latin typeface="Times New Roman" panose="02020603050405020304" pitchFamily="18" charset="0"/>
                <a:cs typeface="Times New Roman" panose="02020603050405020304" pitchFamily="18" charset="0"/>
              </a:rPr>
              <a:t>právní ochrany pro výrazně slabší stranu závažného </a:t>
            </a:r>
            <a:r>
              <a:rPr lang="cs-CZ" i="1" dirty="0" smtClean="0">
                <a:latin typeface="Times New Roman" panose="02020603050405020304" pitchFamily="18" charset="0"/>
                <a:cs typeface="Times New Roman" panose="02020603050405020304" pitchFamily="18" charset="0"/>
              </a:rPr>
              <a:t>pracovněprávního sporu</a:t>
            </a:r>
            <a:r>
              <a:rPr lang="cs-CZ" i="1" dirty="0">
                <a:latin typeface="Times New Roman" panose="02020603050405020304" pitchFamily="18" charset="0"/>
                <a:cs typeface="Times New Roman" panose="02020603050405020304" pitchFamily="18" charset="0"/>
              </a:rPr>
              <a:t>. Zásah do práva na soukromí osoby, jejíž mluvený projev je </a:t>
            </a:r>
            <a:r>
              <a:rPr lang="cs-CZ" i="1" dirty="0" smtClean="0">
                <a:latin typeface="Times New Roman" panose="02020603050405020304" pitchFamily="18" charset="0"/>
                <a:cs typeface="Times New Roman" panose="02020603050405020304" pitchFamily="18" charset="0"/>
              </a:rPr>
              <a:t>zaznamenán, je </a:t>
            </a:r>
            <a:r>
              <a:rPr lang="cs-CZ" i="1" dirty="0">
                <a:latin typeface="Times New Roman" panose="02020603050405020304" pitchFamily="18" charset="0"/>
                <a:cs typeface="Times New Roman" panose="02020603050405020304" pitchFamily="18" charset="0"/>
              </a:rPr>
              <a:t>zde plně ospravedlnitelný zájmem na ochraně slabší strany právního </a:t>
            </a:r>
            <a:r>
              <a:rPr lang="cs-CZ" i="1" dirty="0" smtClean="0">
                <a:latin typeface="Times New Roman" panose="02020603050405020304" pitchFamily="18" charset="0"/>
                <a:cs typeface="Times New Roman" panose="02020603050405020304" pitchFamily="18" charset="0"/>
              </a:rPr>
              <a:t>vztahu, jíž </a:t>
            </a:r>
            <a:r>
              <a:rPr lang="cs-CZ" i="1" dirty="0">
                <a:latin typeface="Times New Roman" panose="02020603050405020304" pitchFamily="18" charset="0"/>
                <a:cs typeface="Times New Roman" panose="02020603050405020304" pitchFamily="18" charset="0"/>
              </a:rPr>
              <a:t>hrozí závažná újma.“</a:t>
            </a:r>
          </a:p>
        </p:txBody>
      </p:sp>
    </p:spTree>
    <p:extLst>
      <p:ext uri="{BB962C8B-B14F-4D97-AF65-F5344CB8AC3E}">
        <p14:creationId xmlns:p14="http://schemas.microsoft.com/office/powerpoint/2010/main" val="1139746254"/>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31504"/>
            <a:ext cx="8229600" cy="4325112"/>
          </a:xfrm>
        </p:spPr>
        <p:txBody>
          <a:bodyPr>
            <a:normAutofit lnSpcReduction="10000"/>
          </a:bodyPr>
          <a:lstStyle/>
          <a:p>
            <a:pPr marL="109728" indent="0" algn="just">
              <a:buNone/>
            </a:pPr>
            <a:r>
              <a:rPr lang="cs-CZ" sz="2400" cap="small" dirty="0">
                <a:solidFill>
                  <a:srgbClr val="212745"/>
                </a:solidFill>
                <a:latin typeface="Trebuchet MS"/>
                <a:ea typeface="+mj-ea"/>
                <a:cs typeface="+mj-cs"/>
              </a:rPr>
              <a:t>Nález </a:t>
            </a:r>
            <a:r>
              <a:rPr lang="cs-CZ" sz="2400" cap="small" dirty="0" err="1">
                <a:solidFill>
                  <a:srgbClr val="212745"/>
                </a:solidFill>
                <a:latin typeface="Trebuchet MS"/>
                <a:ea typeface="+mj-ea"/>
                <a:cs typeface="+mj-cs"/>
              </a:rPr>
              <a:t>sp</a:t>
            </a:r>
            <a:r>
              <a:rPr lang="cs-CZ" sz="2400" cap="small" dirty="0">
                <a:solidFill>
                  <a:srgbClr val="212745"/>
                </a:solidFill>
                <a:latin typeface="Trebuchet MS"/>
                <a:ea typeface="+mj-ea"/>
                <a:cs typeface="+mj-cs"/>
              </a:rPr>
              <a:t>. zn. </a:t>
            </a:r>
            <a:r>
              <a:rPr lang="cs-CZ" sz="2400" b="1" cap="small" dirty="0">
                <a:solidFill>
                  <a:srgbClr val="212745"/>
                </a:solidFill>
                <a:latin typeface="Trebuchet MS"/>
                <a:ea typeface="+mj-ea"/>
                <a:cs typeface="+mj-cs"/>
              </a:rPr>
              <a:t>II. ÚS 3814/17 </a:t>
            </a:r>
            <a:r>
              <a:rPr lang="cs-CZ" sz="2400" cap="small" dirty="0">
                <a:solidFill>
                  <a:srgbClr val="212745"/>
                </a:solidFill>
                <a:latin typeface="Trebuchet MS"/>
                <a:ea typeface="+mj-ea"/>
                <a:cs typeface="+mj-cs"/>
              </a:rPr>
              <a:t>ze dne 17. </a:t>
            </a:r>
            <a:r>
              <a:rPr lang="cs-CZ" sz="2400" cap="small" dirty="0" smtClean="0">
                <a:solidFill>
                  <a:srgbClr val="212745"/>
                </a:solidFill>
                <a:latin typeface="Trebuchet MS"/>
                <a:ea typeface="+mj-ea"/>
                <a:cs typeface="+mj-cs"/>
              </a:rPr>
              <a:t>4. 2019:</a:t>
            </a:r>
          </a:p>
          <a:p>
            <a:pPr marL="109728" indent="0" algn="just">
              <a:buNone/>
            </a:pPr>
            <a:endParaRPr lang="cs-CZ" sz="2400" i="1" cap="small" dirty="0">
              <a:solidFill>
                <a:srgbClr val="212745"/>
              </a:solidFill>
              <a:latin typeface="Trebuchet MS"/>
              <a:ea typeface="+mj-ea"/>
              <a:cs typeface="+mj-cs"/>
            </a:endParaRPr>
          </a:p>
          <a:p>
            <a:pPr marL="109728" indent="0" algn="just">
              <a:buNone/>
            </a:pPr>
            <a:r>
              <a:rPr lang="cs-CZ" sz="2000" i="1" dirty="0" smtClean="0">
                <a:latin typeface="Times New Roman" panose="02020603050405020304" pitchFamily="18" charset="0"/>
                <a:cs typeface="Times New Roman" panose="02020603050405020304" pitchFamily="18" charset="0"/>
              </a:rPr>
              <a:t>„</a:t>
            </a:r>
            <a:r>
              <a:rPr lang="cs-CZ" sz="2000" b="1" i="1" dirty="0" smtClean="0">
                <a:latin typeface="Times New Roman" panose="02020603050405020304" pitchFamily="18" charset="0"/>
                <a:cs typeface="Times New Roman" panose="02020603050405020304" pitchFamily="18" charset="0"/>
              </a:rPr>
              <a:t>Jestliže </a:t>
            </a:r>
            <a:r>
              <a:rPr lang="cs-CZ" sz="2000" b="1" i="1" dirty="0">
                <a:latin typeface="Times New Roman" panose="02020603050405020304" pitchFamily="18" charset="0"/>
                <a:cs typeface="Times New Roman" panose="02020603050405020304" pitchFamily="18" charset="0"/>
              </a:rPr>
              <a:t>zákonný zástupce zastupuje nezletilého pouze formálně</a:t>
            </a:r>
            <a:r>
              <a:rPr lang="cs-CZ" sz="2000" i="1" dirty="0">
                <a:latin typeface="Times New Roman" panose="02020603050405020304" pitchFamily="18" charset="0"/>
                <a:cs typeface="Times New Roman" panose="02020603050405020304" pitchFamily="18" charset="0"/>
              </a:rPr>
              <a:t>, fakticky </a:t>
            </a:r>
            <a:r>
              <a:rPr lang="cs-CZ" sz="2000" i="1" dirty="0" smtClean="0">
                <a:latin typeface="Times New Roman" panose="02020603050405020304" pitchFamily="18" charset="0"/>
                <a:cs typeface="Times New Roman" panose="02020603050405020304" pitchFamily="18" charset="0"/>
              </a:rPr>
              <a:t>se </a:t>
            </a:r>
            <a:r>
              <a:rPr lang="cs-CZ" sz="2000" i="1" dirty="0">
                <a:latin typeface="Times New Roman" panose="02020603050405020304" pitchFamily="18" charset="0"/>
                <a:cs typeface="Times New Roman" panose="02020603050405020304" pitchFamily="18" charset="0"/>
              </a:rPr>
              <a:t>soudem </a:t>
            </a:r>
            <a:r>
              <a:rPr lang="cs-CZ" sz="2000" i="1" dirty="0" smtClean="0">
                <a:latin typeface="Times New Roman" panose="02020603050405020304" pitchFamily="18" charset="0"/>
                <a:cs typeface="Times New Roman" panose="02020603050405020304" pitchFamily="18" charset="0"/>
              </a:rPr>
              <a:t>nekomunikuje a nečiní </a:t>
            </a:r>
            <a:r>
              <a:rPr lang="cs-CZ" sz="2000" i="1" dirty="0">
                <a:latin typeface="Times New Roman" panose="02020603050405020304" pitchFamily="18" charset="0"/>
                <a:cs typeface="Times New Roman" panose="02020603050405020304" pitchFamily="18" charset="0"/>
              </a:rPr>
              <a:t>žádné procesní úkony k ochraně práv nezletilého, </a:t>
            </a:r>
            <a:r>
              <a:rPr lang="cs-CZ" sz="2000" i="1" dirty="0" smtClean="0">
                <a:latin typeface="Times New Roman" panose="02020603050405020304" pitchFamily="18" charset="0"/>
                <a:cs typeface="Times New Roman" panose="02020603050405020304" pitchFamily="18" charset="0"/>
              </a:rPr>
              <a:t>jedná </a:t>
            </a:r>
            <a:r>
              <a:rPr lang="cs-CZ" sz="2000" i="1" dirty="0">
                <a:latin typeface="Times New Roman" panose="02020603050405020304" pitchFamily="18" charset="0"/>
                <a:cs typeface="Times New Roman" panose="02020603050405020304" pitchFamily="18" charset="0"/>
              </a:rPr>
              <a:t>v rozporu s jeho zájmy </a:t>
            </a:r>
            <a:r>
              <a:rPr lang="cs-CZ" sz="2000" i="1" dirty="0" smtClean="0">
                <a:latin typeface="Times New Roman" panose="02020603050405020304" pitchFamily="18" charset="0"/>
                <a:cs typeface="Times New Roman" panose="02020603050405020304" pitchFamily="18" charset="0"/>
              </a:rPr>
              <a:t>i samotným účelem zastoupení</a:t>
            </a:r>
            <a:r>
              <a:rPr lang="cs-CZ" sz="2000" i="1" dirty="0">
                <a:latin typeface="Times New Roman" panose="02020603050405020304" pitchFamily="18" charset="0"/>
                <a:cs typeface="Times New Roman" panose="02020603050405020304" pitchFamily="18" charset="0"/>
              </a:rPr>
              <a:t>. </a:t>
            </a:r>
            <a:r>
              <a:rPr lang="cs-CZ" sz="2000" i="1" dirty="0" smtClean="0">
                <a:latin typeface="Times New Roman" panose="02020603050405020304" pitchFamily="18" charset="0"/>
                <a:cs typeface="Times New Roman" panose="02020603050405020304" pitchFamily="18" charset="0"/>
              </a:rPr>
              <a:t> </a:t>
            </a:r>
          </a:p>
          <a:p>
            <a:pPr marL="109728" indent="0" algn="just">
              <a:buNone/>
            </a:pPr>
            <a:endParaRPr lang="cs-CZ" sz="2000" i="1" dirty="0" smtClean="0">
              <a:latin typeface="Times New Roman" panose="02020603050405020304" pitchFamily="18" charset="0"/>
              <a:cs typeface="Times New Roman" panose="02020603050405020304" pitchFamily="18" charset="0"/>
            </a:endParaRPr>
          </a:p>
          <a:p>
            <a:pPr marL="109728" indent="0" algn="just">
              <a:buNone/>
            </a:pPr>
            <a:r>
              <a:rPr lang="cs-CZ" sz="2000" i="1" dirty="0" smtClean="0">
                <a:latin typeface="Times New Roman" panose="02020603050405020304" pitchFamily="18" charset="0"/>
                <a:cs typeface="Times New Roman" panose="02020603050405020304" pitchFamily="18" charset="0"/>
              </a:rPr>
              <a:t>S </a:t>
            </a:r>
            <a:r>
              <a:rPr lang="cs-CZ" sz="2000" i="1" dirty="0">
                <a:latin typeface="Times New Roman" panose="02020603050405020304" pitchFamily="18" charset="0"/>
                <a:cs typeface="Times New Roman" panose="02020603050405020304" pitchFamily="18" charset="0"/>
              </a:rPr>
              <a:t>ohledem na omezenou schopnost porozumět významu řízení nemusí mít nezletilý vůbec příležitost či možnost na nečinnost svého zákonného zástupce sám soud upozornit nebo se proti ní bránit, ačkoli případný nepříznivý výsledek řízení půjde k jeho tíži. Jde v podstatě o srovnatelnou situaci, jako kdyby nebyl vůbec zastoupen. Z těchto důvodů </a:t>
            </a:r>
            <a:r>
              <a:rPr lang="cs-CZ" sz="2000" b="1" i="1" dirty="0">
                <a:latin typeface="Times New Roman" panose="02020603050405020304" pitchFamily="18" charset="0"/>
                <a:cs typeface="Times New Roman" panose="02020603050405020304" pitchFamily="18" charset="0"/>
              </a:rPr>
              <a:t>je povinností soudu v takové situaci vždy přinejmenším zvážit, zda v konkrétní věci jsou dány podmínky pro ustanovení opatrovníka podle § 29 odst. 1 o. s. ř. </a:t>
            </a:r>
            <a:r>
              <a:rPr lang="cs-CZ" sz="2000" i="1" dirty="0">
                <a:latin typeface="Times New Roman" panose="02020603050405020304" pitchFamily="18" charset="0"/>
                <a:cs typeface="Times New Roman" panose="02020603050405020304" pitchFamily="18" charset="0"/>
              </a:rPr>
              <a:t>(viz dřívější nález </a:t>
            </a:r>
            <a:r>
              <a:rPr lang="cs-CZ" sz="2000" b="1" i="1" dirty="0" err="1">
                <a:latin typeface="Times New Roman" panose="02020603050405020304" pitchFamily="18" charset="0"/>
                <a:cs typeface="Times New Roman" panose="02020603050405020304" pitchFamily="18" charset="0"/>
              </a:rPr>
              <a:t>sp</a:t>
            </a:r>
            <a:r>
              <a:rPr lang="cs-CZ" sz="2000" b="1" i="1" dirty="0">
                <a:latin typeface="Times New Roman" panose="02020603050405020304" pitchFamily="18" charset="0"/>
                <a:cs typeface="Times New Roman" panose="02020603050405020304" pitchFamily="18" charset="0"/>
              </a:rPr>
              <a:t>. zn. I. ÚS 3304/13 </a:t>
            </a:r>
            <a:r>
              <a:rPr lang="cs-CZ" sz="2000" i="1" dirty="0">
                <a:latin typeface="Times New Roman" panose="02020603050405020304" pitchFamily="18" charset="0"/>
                <a:cs typeface="Times New Roman" panose="02020603050405020304" pitchFamily="18" charset="0"/>
              </a:rPr>
              <a:t>ze dne 19. 2. 2014</a:t>
            </a:r>
            <a:r>
              <a:rPr lang="cs-CZ" sz="2000" i="1" dirty="0" smtClean="0">
                <a:latin typeface="Times New Roman" panose="02020603050405020304" pitchFamily="18" charset="0"/>
                <a:cs typeface="Times New Roman" panose="02020603050405020304" pitchFamily="18" charset="0"/>
              </a:rPr>
              <a:t>).“</a:t>
            </a:r>
            <a:endParaRPr lang="cs-CZ" sz="2000" i="1" dirty="0">
              <a:latin typeface="Times New Roman" panose="02020603050405020304" pitchFamily="18" charset="0"/>
              <a:cs typeface="Times New Roman" panose="02020603050405020304" pitchFamily="18" charset="0"/>
            </a:endParaRPr>
          </a:p>
        </p:txBody>
      </p:sp>
      <p:sp>
        <p:nvSpPr>
          <p:cNvPr id="4" name="Nadpis 1"/>
          <p:cNvSpPr txBox="1">
            <a:spLocks/>
          </p:cNvSpPr>
          <p:nvPr/>
        </p:nvSpPr>
        <p:spPr>
          <a:xfrm>
            <a:off x="467544" y="76470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cs-CZ" sz="3600" cap="small" dirty="0" smtClean="0"/>
              <a:t>Řádné zastoupení dítěte v soudním řízení</a:t>
            </a:r>
            <a:endParaRPr lang="cs-CZ" sz="3600" cap="small" dirty="0"/>
          </a:p>
        </p:txBody>
      </p:sp>
    </p:spTree>
    <p:extLst>
      <p:ext uri="{BB962C8B-B14F-4D97-AF65-F5344CB8AC3E}">
        <p14:creationId xmlns:p14="http://schemas.microsoft.com/office/powerpoint/2010/main" val="1681810398"/>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rmAutofit/>
          </a:bodyPr>
          <a:lstStyle/>
          <a:p>
            <a:r>
              <a:rPr lang="cs-CZ" sz="3600" cap="small" dirty="0" smtClean="0"/>
              <a:t>Názor </a:t>
            </a:r>
            <a:r>
              <a:rPr lang="cs-CZ" sz="3600" cap="small" dirty="0"/>
              <a:t>dítěte </a:t>
            </a:r>
            <a:r>
              <a:rPr lang="cs-CZ" sz="3600" cap="small" dirty="0" smtClean="0"/>
              <a:t>– „povinné</a:t>
            </a:r>
            <a:r>
              <a:rPr lang="cs-CZ" sz="3600" cap="small" dirty="0"/>
              <a:t>“ </a:t>
            </a:r>
            <a:r>
              <a:rPr lang="cs-CZ" sz="3600" cap="small" dirty="0" smtClean="0"/>
              <a:t>zjišťování</a:t>
            </a:r>
            <a:endParaRPr lang="cs-CZ" sz="3600" cap="small" dirty="0"/>
          </a:p>
        </p:txBody>
      </p:sp>
      <p:sp>
        <p:nvSpPr>
          <p:cNvPr id="5" name="Zástupný symbol pro obsah 3"/>
          <p:cNvSpPr>
            <a:spLocks noGrp="1"/>
          </p:cNvSpPr>
          <p:nvPr>
            <p:ph sz="half" idx="1"/>
          </p:nvPr>
        </p:nvSpPr>
        <p:spPr>
          <a:xfrm>
            <a:off x="467544" y="1916832"/>
            <a:ext cx="7499176" cy="4525963"/>
          </a:xfrm>
        </p:spPr>
        <p:txBody>
          <a:bodyPr>
            <a:normAutofit/>
          </a:bodyPr>
          <a:lstStyle/>
          <a:p>
            <a:pPr marL="109728" indent="0" algn="just">
              <a:buNone/>
            </a:pPr>
            <a:r>
              <a:rPr lang="cs-CZ" dirty="0" smtClean="0">
                <a:latin typeface="Times New Roman" panose="02020603050405020304" pitchFamily="18" charset="0"/>
                <a:cs typeface="Times New Roman" panose="02020603050405020304" pitchFamily="18" charset="0"/>
              </a:rPr>
              <a:t>Ustanovení </a:t>
            </a:r>
            <a:r>
              <a:rPr lang="cs-CZ" dirty="0">
                <a:latin typeface="Times New Roman" panose="02020603050405020304" pitchFamily="18" charset="0"/>
                <a:cs typeface="Times New Roman" panose="02020603050405020304" pitchFamily="18" charset="0"/>
              </a:rPr>
              <a:t>§ 867 odst. 2 </a:t>
            </a:r>
            <a:r>
              <a:rPr lang="cs-CZ" dirty="0" err="1">
                <a:latin typeface="Times New Roman" panose="02020603050405020304" pitchFamily="18" charset="0"/>
                <a:cs typeface="Times New Roman" panose="02020603050405020304" pitchFamily="18" charset="0"/>
              </a:rPr>
              <a:t>obč</a:t>
            </a:r>
            <a:r>
              <a:rPr lang="cs-CZ" dirty="0">
                <a:latin typeface="Times New Roman" panose="02020603050405020304" pitchFamily="18" charset="0"/>
                <a:cs typeface="Times New Roman" panose="02020603050405020304" pitchFamily="18" charset="0"/>
              </a:rPr>
              <a:t>. zák. (12 let věku), § 100 odst. 3 o. s. ř</a:t>
            </a:r>
            <a:r>
              <a:rPr lang="cs-CZ" dirty="0" smtClean="0">
                <a:latin typeface="Times New Roman" panose="02020603050405020304" pitchFamily="18" charset="0"/>
                <a:cs typeface="Times New Roman" panose="02020603050405020304" pitchFamily="18" charset="0"/>
              </a:rPr>
              <a:t>., § 20 odst. 4 z. ř. s. (schopnost formulovat </a:t>
            </a:r>
            <a:r>
              <a:rPr lang="cs-CZ" dirty="0">
                <a:latin typeface="Times New Roman" panose="02020603050405020304" pitchFamily="18" charset="0"/>
                <a:cs typeface="Times New Roman" panose="02020603050405020304" pitchFamily="18" charset="0"/>
              </a:rPr>
              <a:t>názory</a:t>
            </a:r>
            <a:r>
              <a:rPr lang="cs-CZ" dirty="0" smtClean="0">
                <a:latin typeface="Times New Roman" panose="02020603050405020304" pitchFamily="18" charset="0"/>
                <a:cs typeface="Times New Roman" panose="02020603050405020304" pitchFamily="18" charset="0"/>
              </a:rPr>
              <a:t>)</a:t>
            </a:r>
          </a:p>
          <a:p>
            <a:pPr marL="109728" indent="0" algn="just">
              <a:buNone/>
            </a:pPr>
            <a:endParaRPr lang="cs-CZ" dirty="0">
              <a:latin typeface="Times New Roman" panose="02020603050405020304" pitchFamily="18" charset="0"/>
              <a:cs typeface="Times New Roman" panose="02020603050405020304" pitchFamily="18" charset="0"/>
            </a:endParaRPr>
          </a:p>
          <a:p>
            <a:pPr marL="109728" indent="0" algn="just">
              <a:buNone/>
            </a:pPr>
            <a:r>
              <a:rPr lang="cs-CZ" sz="2400" cap="small" dirty="0">
                <a:latin typeface="+mj-lt"/>
                <a:cs typeface="Times New Roman" panose="02020603050405020304" pitchFamily="18" charset="0"/>
              </a:rPr>
              <a:t>Nález </a:t>
            </a:r>
            <a:r>
              <a:rPr lang="cs-CZ" sz="2400" cap="small" dirty="0" err="1">
                <a:latin typeface="+mj-lt"/>
                <a:cs typeface="Times New Roman" panose="02020603050405020304" pitchFamily="18" charset="0"/>
              </a:rPr>
              <a:t>sp</a:t>
            </a:r>
            <a:r>
              <a:rPr lang="cs-CZ" sz="2400" cap="small" dirty="0">
                <a:latin typeface="+mj-lt"/>
                <a:cs typeface="Times New Roman" panose="02020603050405020304" pitchFamily="18" charset="0"/>
              </a:rPr>
              <a:t>. zn. </a:t>
            </a:r>
            <a:r>
              <a:rPr lang="cs-CZ" sz="2400" b="1" cap="small" dirty="0">
                <a:latin typeface="+mj-lt"/>
                <a:cs typeface="Times New Roman" panose="02020603050405020304" pitchFamily="18" charset="0"/>
              </a:rPr>
              <a:t>IV. ÚS 3900/14 </a:t>
            </a:r>
            <a:r>
              <a:rPr lang="cs-CZ" sz="2400" cap="small" dirty="0" smtClean="0">
                <a:latin typeface="+mj-lt"/>
                <a:cs typeface="Times New Roman" panose="02020603050405020304" pitchFamily="18" charset="0"/>
              </a:rPr>
              <a:t>ze </a:t>
            </a:r>
            <a:r>
              <a:rPr lang="cs-CZ" sz="2400" cap="small" dirty="0">
                <a:latin typeface="+mj-lt"/>
                <a:cs typeface="Times New Roman" panose="02020603050405020304" pitchFamily="18" charset="0"/>
              </a:rPr>
              <a:t>dne 4. 11. </a:t>
            </a:r>
            <a:r>
              <a:rPr lang="cs-CZ" sz="2400" cap="small" dirty="0" smtClean="0">
                <a:latin typeface="+mj-lt"/>
                <a:cs typeface="Times New Roman" panose="02020603050405020304" pitchFamily="18" charset="0"/>
              </a:rPr>
              <a:t>2015:</a:t>
            </a:r>
            <a:endParaRPr lang="cs-CZ" sz="2400" b="1" i="1" cap="small" dirty="0" smtClean="0">
              <a:latin typeface="+mj-lt"/>
              <a:cs typeface="Times New Roman" panose="02020603050405020304" pitchFamily="18" charset="0"/>
            </a:endParaRPr>
          </a:p>
          <a:p>
            <a:pPr marL="109728" indent="0" algn="just">
              <a:buNone/>
            </a:pPr>
            <a:endParaRPr lang="cs-CZ" b="1" i="1" dirty="0">
              <a:latin typeface="Times New Roman" panose="02020603050405020304" pitchFamily="18" charset="0"/>
              <a:cs typeface="Times New Roman" panose="02020603050405020304" pitchFamily="18" charset="0"/>
            </a:endParaRPr>
          </a:p>
          <a:p>
            <a:pPr marL="109728" indent="0" algn="just">
              <a:buNone/>
            </a:pPr>
            <a:r>
              <a:rPr lang="cs-CZ" i="1" dirty="0">
                <a:latin typeface="Times New Roman" panose="02020603050405020304" pitchFamily="18" charset="0"/>
                <a:cs typeface="Times New Roman" panose="02020603050405020304" pitchFamily="18" charset="0"/>
              </a:rPr>
              <a:t>„Především v soudních řízeních, která se dotýkají osobnostních práv dítěte a </a:t>
            </a:r>
            <a:r>
              <a:rPr lang="cs-CZ" i="1" dirty="0" smtClean="0">
                <a:latin typeface="Times New Roman" panose="02020603050405020304" pitchFamily="18" charset="0"/>
                <a:cs typeface="Times New Roman" panose="02020603050405020304" pitchFamily="18" charset="0"/>
              </a:rPr>
              <a:t>kde názor </a:t>
            </a:r>
            <a:r>
              <a:rPr lang="cs-CZ" i="1" dirty="0">
                <a:latin typeface="Times New Roman" panose="02020603050405020304" pitchFamily="18" charset="0"/>
                <a:cs typeface="Times New Roman" panose="02020603050405020304" pitchFamily="18" charset="0"/>
              </a:rPr>
              <a:t>dítěte hraje významnou roli (například řízení „o změně příjmení dítěte</a:t>
            </a:r>
            <a:r>
              <a:rPr lang="cs-CZ" i="1" dirty="0" smtClean="0">
                <a:latin typeface="Times New Roman" panose="02020603050405020304" pitchFamily="18" charset="0"/>
                <a:cs typeface="Times New Roman" panose="02020603050405020304" pitchFamily="18" charset="0"/>
              </a:rPr>
              <a:t>“), by </a:t>
            </a:r>
            <a:r>
              <a:rPr lang="cs-CZ" i="1" dirty="0">
                <a:latin typeface="Times New Roman" panose="02020603050405020304" pitchFamily="18" charset="0"/>
                <a:cs typeface="Times New Roman" panose="02020603050405020304" pitchFamily="18" charset="0"/>
              </a:rPr>
              <a:t>měly obecné soudy přistupovat ke zjištění názoru dítěte velmi pečlivě.</a:t>
            </a:r>
          </a:p>
          <a:p>
            <a:pPr marL="109728" indent="0" algn="just">
              <a:buNone/>
            </a:pPr>
            <a:r>
              <a:rPr lang="cs-CZ" i="1" dirty="0">
                <a:latin typeface="Times New Roman" panose="02020603050405020304" pitchFamily="18" charset="0"/>
                <a:cs typeface="Times New Roman" panose="02020603050405020304" pitchFamily="18" charset="0"/>
              </a:rPr>
              <a:t>Skutečnost, že dítě není před odvolacím soudem slyšeno a odvolací soud </a:t>
            </a:r>
            <a:r>
              <a:rPr lang="cs-CZ" i="1" dirty="0" smtClean="0">
                <a:latin typeface="Times New Roman" panose="02020603050405020304" pitchFamily="18" charset="0"/>
                <a:cs typeface="Times New Roman" panose="02020603050405020304" pitchFamily="18" charset="0"/>
              </a:rPr>
              <a:t>změní pro </a:t>
            </a:r>
            <a:r>
              <a:rPr lang="cs-CZ" i="1" dirty="0">
                <a:latin typeface="Times New Roman" panose="02020603050405020304" pitchFamily="18" charset="0"/>
                <a:cs typeface="Times New Roman" panose="02020603050405020304" pitchFamily="18" charset="0"/>
              </a:rPr>
              <a:t>dítě příznivé rozhodnutí soudu prvního stupně, může vést k porušení </a:t>
            </a:r>
            <a:r>
              <a:rPr lang="cs-CZ" i="1" dirty="0" smtClean="0">
                <a:latin typeface="Times New Roman" panose="02020603050405020304" pitchFamily="18" charset="0"/>
                <a:cs typeface="Times New Roman" panose="02020603050405020304" pitchFamily="18" charset="0"/>
              </a:rPr>
              <a:t>práva na </a:t>
            </a:r>
            <a:r>
              <a:rPr lang="cs-CZ" i="1" dirty="0">
                <a:latin typeface="Times New Roman" panose="02020603050405020304" pitchFamily="18" charset="0"/>
                <a:cs typeface="Times New Roman" panose="02020603050405020304" pitchFamily="18" charset="0"/>
              </a:rPr>
              <a:t>spravedlivý proces garantovaného čl. 36 odst. 1 a čl. 38 odst. </a:t>
            </a:r>
            <a:r>
              <a:rPr lang="cs-CZ" i="1" dirty="0" smtClean="0">
                <a:latin typeface="Times New Roman" panose="02020603050405020304" pitchFamily="18" charset="0"/>
                <a:cs typeface="Times New Roman" panose="02020603050405020304" pitchFamily="18" charset="0"/>
              </a:rPr>
              <a:t>2 Listiny základních </a:t>
            </a:r>
            <a:r>
              <a:rPr lang="cs-CZ" i="1" dirty="0">
                <a:latin typeface="Times New Roman" panose="02020603050405020304" pitchFamily="18" charset="0"/>
                <a:cs typeface="Times New Roman" panose="02020603050405020304" pitchFamily="18" charset="0"/>
              </a:rPr>
              <a:t>práv a svobod.“</a:t>
            </a:r>
          </a:p>
        </p:txBody>
      </p:sp>
    </p:spTree>
    <p:extLst>
      <p:ext uri="{BB962C8B-B14F-4D97-AF65-F5344CB8AC3E}">
        <p14:creationId xmlns:p14="http://schemas.microsoft.com/office/powerpoint/2010/main" val="4099837909"/>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rmAutofit/>
          </a:bodyPr>
          <a:lstStyle/>
          <a:p>
            <a:r>
              <a:rPr lang="cs-CZ" sz="3600" cap="small" dirty="0"/>
              <a:t>Názor dítěte </a:t>
            </a:r>
            <a:r>
              <a:rPr lang="cs-CZ" sz="3600" cap="small" dirty="0" smtClean="0"/>
              <a:t>– způsob hodnocení</a:t>
            </a:r>
            <a:endParaRPr lang="cs-CZ" sz="3600" cap="small" dirty="0"/>
          </a:p>
        </p:txBody>
      </p:sp>
      <p:sp>
        <p:nvSpPr>
          <p:cNvPr id="5" name="Zástupný symbol pro obsah 3"/>
          <p:cNvSpPr>
            <a:spLocks noGrp="1"/>
          </p:cNvSpPr>
          <p:nvPr>
            <p:ph sz="half" idx="1"/>
          </p:nvPr>
        </p:nvSpPr>
        <p:spPr>
          <a:xfrm>
            <a:off x="467544" y="1916832"/>
            <a:ext cx="7499176" cy="4525963"/>
          </a:xfrm>
        </p:spPr>
        <p:txBody>
          <a:bodyPr>
            <a:normAutofit fontScale="85000" lnSpcReduction="20000"/>
          </a:bodyPr>
          <a:lstStyle/>
          <a:p>
            <a:pPr marL="109728" indent="0" algn="just">
              <a:buNone/>
            </a:pPr>
            <a:r>
              <a:rPr lang="pl-PL" sz="2800" cap="small" dirty="0">
                <a:latin typeface="+mj-lt"/>
                <a:cs typeface="Times New Roman" panose="02020603050405020304" pitchFamily="18" charset="0"/>
              </a:rPr>
              <a:t>nález sp. zn. </a:t>
            </a:r>
            <a:r>
              <a:rPr lang="pl-PL" sz="2800" b="1" cap="small" dirty="0">
                <a:latin typeface="+mj-lt"/>
                <a:cs typeface="Times New Roman" panose="02020603050405020304" pitchFamily="18" charset="0"/>
              </a:rPr>
              <a:t>II. ÚS 2943/14 </a:t>
            </a:r>
            <a:r>
              <a:rPr lang="pl-PL" sz="2800" cap="small" dirty="0">
                <a:latin typeface="+mj-lt"/>
                <a:cs typeface="Times New Roman" panose="02020603050405020304" pitchFamily="18" charset="0"/>
              </a:rPr>
              <a:t>ze dne 16. 6. </a:t>
            </a:r>
            <a:r>
              <a:rPr lang="pl-PL" sz="2800" cap="small" dirty="0" smtClean="0">
                <a:latin typeface="+mj-lt"/>
                <a:cs typeface="Times New Roman" panose="02020603050405020304" pitchFamily="18" charset="0"/>
              </a:rPr>
              <a:t>2015</a:t>
            </a:r>
            <a:r>
              <a:rPr lang="cs-CZ" sz="2800" cap="small" dirty="0" smtClean="0">
                <a:latin typeface="+mj-lt"/>
                <a:cs typeface="Times New Roman" panose="02020603050405020304" pitchFamily="18" charset="0"/>
              </a:rPr>
              <a:t>:</a:t>
            </a:r>
            <a:endParaRPr lang="cs-CZ" sz="2800" b="1" i="1" cap="small" dirty="0" smtClean="0">
              <a:latin typeface="+mj-lt"/>
              <a:cs typeface="Times New Roman" panose="02020603050405020304" pitchFamily="18" charset="0"/>
            </a:endParaRPr>
          </a:p>
          <a:p>
            <a:pPr marL="109728" indent="0" algn="just">
              <a:buNone/>
            </a:pPr>
            <a:endParaRPr lang="cs-CZ" b="1" i="1" dirty="0">
              <a:latin typeface="Times New Roman" panose="02020603050405020304" pitchFamily="18" charset="0"/>
              <a:cs typeface="Times New Roman" panose="02020603050405020304" pitchFamily="18" charset="0"/>
            </a:endParaRPr>
          </a:p>
          <a:p>
            <a:pPr marL="109728" indent="0" algn="just">
              <a:buNone/>
            </a:pPr>
            <a:r>
              <a:rPr lang="cs-CZ" i="1" dirty="0" smtClean="0">
                <a:latin typeface="Times New Roman" panose="02020603050405020304" pitchFamily="18" charset="0"/>
                <a:cs typeface="Times New Roman" panose="02020603050405020304" pitchFamily="18" charset="0"/>
              </a:rPr>
              <a:t>„Pokud </a:t>
            </a:r>
            <a:r>
              <a:rPr lang="cs-CZ" i="1" dirty="0">
                <a:latin typeface="Times New Roman" panose="02020603050405020304" pitchFamily="18" charset="0"/>
                <a:cs typeface="Times New Roman" panose="02020603050405020304" pitchFamily="18" charset="0"/>
              </a:rPr>
              <a:t>soud učiní pro úpravu styku s rodičem za "zásadní vodítko" postoj (přání) dítěte, je žádoucí, aby za účelem vyloučení jakýchkoliv pochybností ohledně </a:t>
            </a:r>
            <a:r>
              <a:rPr lang="cs-CZ" b="1" i="1" dirty="0">
                <a:latin typeface="Times New Roman" panose="02020603050405020304" pitchFamily="18" charset="0"/>
                <a:cs typeface="Times New Roman" panose="02020603050405020304" pitchFamily="18" charset="0"/>
              </a:rPr>
              <a:t>objektivity ("odstínění") zjišťovaného postoje </a:t>
            </a:r>
            <a:r>
              <a:rPr lang="cs-CZ" i="1" dirty="0">
                <a:latin typeface="Times New Roman" panose="02020603050405020304" pitchFamily="18" charset="0"/>
                <a:cs typeface="Times New Roman" panose="02020603050405020304" pitchFamily="18" charset="0"/>
              </a:rPr>
              <a:t>a učinění si vlastních závěrů zpravidla sám přistoupil k výslechu nezletilého (věk 12 let) a také aby podrobně odůvodnil všechna další relevantní kritéria (např. výchovné potřeby dítěte, zájem rodičů, vztah se sourozenci</a:t>
            </a:r>
            <a:r>
              <a:rPr lang="cs-CZ" i="1" dirty="0" smtClean="0">
                <a:latin typeface="Times New Roman" panose="02020603050405020304" pitchFamily="18" charset="0"/>
                <a:cs typeface="Times New Roman" panose="02020603050405020304" pitchFamily="18" charset="0"/>
              </a:rPr>
              <a:t>).“</a:t>
            </a:r>
          </a:p>
          <a:p>
            <a:pPr marL="109728" indent="0" algn="just">
              <a:buNone/>
            </a:pPr>
            <a:endParaRPr lang="cs-CZ" i="1" dirty="0" smtClean="0">
              <a:latin typeface="Times New Roman" panose="02020603050405020304" pitchFamily="18" charset="0"/>
              <a:cs typeface="Times New Roman" panose="02020603050405020304" pitchFamily="18" charset="0"/>
            </a:endParaRPr>
          </a:p>
          <a:p>
            <a:pPr marL="109728" lvl="0" indent="0" algn="just">
              <a:buClr>
                <a:srgbClr val="A7EA52"/>
              </a:buClr>
              <a:buNone/>
            </a:pPr>
            <a:r>
              <a:rPr lang="pl-PL" sz="2800" cap="small" dirty="0">
                <a:solidFill>
                  <a:prstClr val="black"/>
                </a:solidFill>
                <a:latin typeface="Trebuchet MS"/>
                <a:cs typeface="Times New Roman" panose="02020603050405020304" pitchFamily="18" charset="0"/>
              </a:rPr>
              <a:t>nález sp. zn. </a:t>
            </a:r>
            <a:r>
              <a:rPr lang="pl-PL" sz="2800" b="1" cap="small" dirty="0">
                <a:solidFill>
                  <a:prstClr val="black"/>
                </a:solidFill>
                <a:latin typeface="Trebuchet MS"/>
                <a:cs typeface="Times New Roman" panose="02020603050405020304" pitchFamily="18" charset="0"/>
              </a:rPr>
              <a:t>I. ÚS 1708/14 </a:t>
            </a:r>
            <a:r>
              <a:rPr lang="pl-PL" sz="2800" cap="small" dirty="0">
                <a:solidFill>
                  <a:prstClr val="black"/>
                </a:solidFill>
                <a:latin typeface="Trebuchet MS"/>
                <a:cs typeface="Times New Roman" panose="02020603050405020304" pitchFamily="18" charset="0"/>
              </a:rPr>
              <a:t>ze dne 18. 12. </a:t>
            </a:r>
            <a:r>
              <a:rPr lang="pl-PL" sz="2800" cap="small" dirty="0" smtClean="0">
                <a:solidFill>
                  <a:prstClr val="black"/>
                </a:solidFill>
                <a:latin typeface="Trebuchet MS"/>
                <a:cs typeface="Times New Roman" panose="02020603050405020304" pitchFamily="18" charset="0"/>
              </a:rPr>
              <a:t>2014</a:t>
            </a:r>
            <a:r>
              <a:rPr lang="cs-CZ" sz="2800" cap="small" dirty="0" smtClean="0">
                <a:solidFill>
                  <a:prstClr val="black"/>
                </a:solidFill>
                <a:latin typeface="Trebuchet MS"/>
                <a:cs typeface="Times New Roman" panose="02020603050405020304" pitchFamily="18" charset="0"/>
              </a:rPr>
              <a:t>:</a:t>
            </a:r>
            <a:endParaRPr lang="cs-CZ" sz="2800" b="1" i="1" cap="small" dirty="0">
              <a:solidFill>
                <a:prstClr val="black"/>
              </a:solidFill>
              <a:latin typeface="Trebuchet MS"/>
              <a:cs typeface="Times New Roman" panose="02020603050405020304" pitchFamily="18" charset="0"/>
            </a:endParaRPr>
          </a:p>
          <a:p>
            <a:pPr marL="109728" indent="0" algn="just">
              <a:buNone/>
            </a:pPr>
            <a:endParaRPr lang="cs-CZ" i="1" dirty="0" smtClean="0">
              <a:latin typeface="Times New Roman" panose="02020603050405020304" pitchFamily="18" charset="0"/>
              <a:cs typeface="Times New Roman" panose="02020603050405020304" pitchFamily="18" charset="0"/>
            </a:endParaRPr>
          </a:p>
          <a:p>
            <a:pPr marL="109728" indent="0" algn="just">
              <a:buNone/>
            </a:pPr>
            <a:r>
              <a:rPr lang="cs-CZ" i="1" dirty="0" smtClean="0">
                <a:latin typeface="Times New Roman" panose="02020603050405020304" pitchFamily="18" charset="0"/>
                <a:cs typeface="Times New Roman" panose="02020603050405020304" pitchFamily="18" charset="0"/>
              </a:rPr>
              <a:t>„V </a:t>
            </a:r>
            <a:r>
              <a:rPr lang="cs-CZ" i="1" dirty="0">
                <a:latin typeface="Times New Roman" panose="02020603050405020304" pitchFamily="18" charset="0"/>
                <a:cs typeface="Times New Roman" panose="02020603050405020304" pitchFamily="18" charset="0"/>
              </a:rPr>
              <a:t>případě, že má obecný soud pochybnosti o spontaneitě vyjádřeného přání nezletilého být ve střídavé výchově obou rodičů, může si jeho relevanci ověřit buď </a:t>
            </a:r>
            <a:r>
              <a:rPr lang="cs-CZ" b="1" i="1" dirty="0">
                <a:latin typeface="Times New Roman" panose="02020603050405020304" pitchFamily="18" charset="0"/>
                <a:cs typeface="Times New Roman" panose="02020603050405020304" pitchFamily="18" charset="0"/>
              </a:rPr>
              <a:t>výslechem nezletilého přímo před soudem, anebo prostřednictvím znaleckého zkoumání</a:t>
            </a:r>
            <a:r>
              <a:rPr lang="cs-CZ" i="1" dirty="0">
                <a:latin typeface="Times New Roman" panose="02020603050405020304" pitchFamily="18" charset="0"/>
                <a:cs typeface="Times New Roman" panose="02020603050405020304" pitchFamily="18" charset="0"/>
              </a:rPr>
              <a:t>. Pokud tak neučiní, zatíží svá rozhodnutí vadou, jež má za následek porušení práva stěžovatele na spravedlivý proces dle čl. 36 odst. 1 Listiny základních práv a svobod, v důsledku čehož dojde i k zásahu do jeho práva na péči o děti podle čl. 32 odst. 4 Listiny a zároveň také do práva na rodinný život podle čl. 10 odst. 2 Listiny</a:t>
            </a:r>
            <a:r>
              <a:rPr lang="cs-CZ" i="1" dirty="0" smtClean="0">
                <a:latin typeface="Times New Roman" panose="02020603050405020304" pitchFamily="18" charset="0"/>
                <a:cs typeface="Times New Roman" panose="02020603050405020304" pitchFamily="18" charset="0"/>
              </a:rPr>
              <a:t>.“</a:t>
            </a:r>
            <a:endParaRPr lang="cs-CZ" i="1" dirty="0">
              <a:latin typeface="Times New Roman" panose="02020603050405020304" pitchFamily="18" charset="0"/>
              <a:cs typeface="Times New Roman" panose="02020603050405020304" pitchFamily="18" charset="0"/>
            </a:endParaRPr>
          </a:p>
          <a:p>
            <a:pPr marL="109728" indent="0" algn="just">
              <a:buNone/>
            </a:pPr>
            <a:endParaRPr lang="cs-CZ" i="1" dirty="0" smtClean="0">
              <a:latin typeface="Times New Roman" panose="02020603050405020304" pitchFamily="18" charset="0"/>
              <a:cs typeface="Times New Roman" panose="02020603050405020304" pitchFamily="18" charset="0"/>
            </a:endParaRPr>
          </a:p>
          <a:p>
            <a:pPr marL="109728" indent="0" algn="just">
              <a:buNone/>
            </a:pP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3943801"/>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cap="small" dirty="0"/>
              <a:t>Kritérium přání dítěte při posuzování vhodnosti střídavé </a:t>
            </a:r>
            <a:r>
              <a:rPr lang="cs-CZ" sz="3200" cap="small" dirty="0" smtClean="0"/>
              <a:t>péče</a:t>
            </a:r>
            <a:endParaRPr lang="cs-CZ" sz="3200" cap="small" dirty="0"/>
          </a:p>
        </p:txBody>
      </p:sp>
      <p:sp>
        <p:nvSpPr>
          <p:cNvPr id="3" name="Zástupný symbol pro obsah 2"/>
          <p:cNvSpPr>
            <a:spLocks noGrp="1"/>
          </p:cNvSpPr>
          <p:nvPr>
            <p:ph idx="1"/>
          </p:nvPr>
        </p:nvSpPr>
        <p:spPr/>
        <p:txBody>
          <a:bodyPr>
            <a:normAutofit fontScale="77500" lnSpcReduction="20000"/>
          </a:bodyPr>
          <a:lstStyle/>
          <a:p>
            <a:pPr marL="109728" indent="0">
              <a:buNone/>
            </a:pPr>
            <a:r>
              <a:rPr lang="cs-CZ" sz="3400" cap="small" dirty="0" smtClean="0">
                <a:latin typeface="+mj-lt"/>
              </a:rPr>
              <a:t>Usnesení </a:t>
            </a:r>
            <a:r>
              <a:rPr lang="cs-CZ" sz="3400" cap="small" dirty="0" err="1" smtClean="0">
                <a:latin typeface="+mj-lt"/>
              </a:rPr>
              <a:t>sp</a:t>
            </a:r>
            <a:r>
              <a:rPr lang="cs-CZ" sz="3400" cap="small" dirty="0">
                <a:latin typeface="+mj-lt"/>
              </a:rPr>
              <a:t>. zn. </a:t>
            </a:r>
            <a:r>
              <a:rPr lang="cs-CZ" sz="3400" b="1" cap="small" dirty="0">
                <a:latin typeface="+mj-lt"/>
              </a:rPr>
              <a:t>II. ÚS </a:t>
            </a:r>
            <a:r>
              <a:rPr lang="cs-CZ" sz="3400" b="1" cap="small" dirty="0" smtClean="0">
                <a:latin typeface="+mj-lt"/>
              </a:rPr>
              <a:t>2446/17 </a:t>
            </a:r>
            <a:r>
              <a:rPr lang="pl-PL" sz="3400" cap="small" dirty="0" smtClean="0">
                <a:latin typeface="+mj-lt"/>
              </a:rPr>
              <a:t>ze </a:t>
            </a:r>
            <a:r>
              <a:rPr lang="pl-PL" sz="3400" cap="small" dirty="0">
                <a:latin typeface="+mj-lt"/>
              </a:rPr>
              <a:t>dne 17. 8. </a:t>
            </a:r>
            <a:r>
              <a:rPr lang="pl-PL" sz="3400" cap="small" dirty="0" smtClean="0">
                <a:latin typeface="+mj-lt"/>
              </a:rPr>
              <a:t>2017</a:t>
            </a:r>
            <a:r>
              <a:rPr lang="cs-CZ" sz="3400" cap="small" dirty="0" smtClean="0">
                <a:latin typeface="+mj-lt"/>
              </a:rPr>
              <a:t>:</a:t>
            </a:r>
          </a:p>
          <a:p>
            <a:pPr marL="109728" indent="0">
              <a:buNone/>
            </a:pPr>
            <a:endParaRPr lang="cs-CZ" b="1" i="1" dirty="0" smtClean="0"/>
          </a:p>
          <a:p>
            <a:pPr marL="109728" indent="0" algn="just">
              <a:buNone/>
            </a:pPr>
            <a:r>
              <a:rPr lang="cs-CZ" i="1" dirty="0" smtClean="0">
                <a:latin typeface="Times New Roman" panose="02020603050405020304" pitchFamily="18" charset="0"/>
                <a:cs typeface="Times New Roman" panose="02020603050405020304" pitchFamily="18" charset="0"/>
              </a:rPr>
              <a:t>„10. Ústavní </a:t>
            </a:r>
            <a:r>
              <a:rPr lang="cs-CZ" i="1" dirty="0">
                <a:latin typeface="Times New Roman" panose="02020603050405020304" pitchFamily="18" charset="0"/>
                <a:cs typeface="Times New Roman" panose="02020603050405020304" pitchFamily="18" charset="0"/>
              </a:rPr>
              <a:t>soud ve své judikatuře vymezil řadu podmínek a okolností, které obecné soudy musí při zohlednění přání nezletilého dítěte nezbytně dodržet a zvažovat, přičemž se týkají jak hodnocení samotného postoje nezletilého dítěte, tj. zohlednění věku, rozumové a emocionální vyspělosti nezletilého dítěte, zvážení míry objektivity (nezávislosti) tohoto postoje, tak i způsobu jeho zjišťování v průběhu soudního řízení, ať již z hlediska formy, kdy přání dítěte musí být zjišťováno komplexně, </a:t>
            </a:r>
            <a:r>
              <a:rPr lang="cs-CZ" b="1" i="1" dirty="0">
                <a:latin typeface="Times New Roman" panose="02020603050405020304" pitchFamily="18" charset="0"/>
                <a:cs typeface="Times New Roman" panose="02020603050405020304" pitchFamily="18" charset="0"/>
              </a:rPr>
              <a:t>tj. především formou nepřímých otázek (zejména u mladších dětí), anebo z hlediska příslušného orgánu, který má přání nezletilého zjišťovat, tj. zda tak musí činit obecný soud sám či zda postačí, pokud tak obecný soud učiní prostřednictvím orgánu sociálně-právní ochrany dětí (OSPOD), znaleckého posudku či prostřednictvím zástupce nezletilého</a:t>
            </a:r>
            <a:r>
              <a:rPr lang="cs-CZ" b="1" i="1" dirty="0" smtClean="0">
                <a:latin typeface="Times New Roman" panose="02020603050405020304" pitchFamily="18" charset="0"/>
                <a:cs typeface="Times New Roman" panose="02020603050405020304" pitchFamily="18" charset="0"/>
              </a:rPr>
              <a:t>.“</a:t>
            </a:r>
            <a:endParaRPr lang="cs-CZ" b="1" i="1" dirty="0">
              <a:latin typeface="Times New Roman" panose="02020603050405020304" pitchFamily="18" charset="0"/>
              <a:cs typeface="Times New Roman" panose="02020603050405020304" pitchFamily="18" charset="0"/>
            </a:endParaRPr>
          </a:p>
          <a:p>
            <a:pPr marL="109728" indent="0">
              <a:buNone/>
            </a:pPr>
            <a:endParaRPr lang="cs-CZ" dirty="0"/>
          </a:p>
        </p:txBody>
      </p:sp>
    </p:spTree>
    <p:extLst>
      <p:ext uri="{BB962C8B-B14F-4D97-AF65-F5344CB8AC3E}">
        <p14:creationId xmlns:p14="http://schemas.microsoft.com/office/powerpoint/2010/main" val="3178304950"/>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rmAutofit/>
          </a:bodyPr>
          <a:lstStyle/>
          <a:p>
            <a:r>
              <a:rPr lang="cs-CZ" sz="3600" cap="small" dirty="0"/>
              <a:t>Názor dítěte – </a:t>
            </a:r>
            <a:r>
              <a:rPr lang="cs-CZ" sz="3600" cap="small" dirty="0" smtClean="0"/>
              <a:t>Vypořádání</a:t>
            </a:r>
            <a:endParaRPr lang="cs-CZ" sz="3600" cap="small" dirty="0"/>
          </a:p>
        </p:txBody>
      </p:sp>
      <p:sp>
        <p:nvSpPr>
          <p:cNvPr id="5" name="Zástupný symbol pro obsah 3"/>
          <p:cNvSpPr>
            <a:spLocks noGrp="1"/>
          </p:cNvSpPr>
          <p:nvPr>
            <p:ph sz="half" idx="1"/>
          </p:nvPr>
        </p:nvSpPr>
        <p:spPr>
          <a:xfrm>
            <a:off x="467544" y="1916832"/>
            <a:ext cx="7499176" cy="4525963"/>
          </a:xfrm>
        </p:spPr>
        <p:txBody>
          <a:bodyPr>
            <a:normAutofit/>
          </a:bodyPr>
          <a:lstStyle/>
          <a:p>
            <a:pPr marL="109728" indent="0" algn="just">
              <a:buNone/>
            </a:pPr>
            <a:r>
              <a:rPr lang="pl-PL" sz="2400" cap="small" dirty="0">
                <a:latin typeface="+mj-lt"/>
                <a:cs typeface="Times New Roman" panose="02020603050405020304" pitchFamily="18" charset="0"/>
              </a:rPr>
              <a:t>nález sp. zn. </a:t>
            </a:r>
            <a:r>
              <a:rPr lang="pl-PL" sz="2400" b="1" cap="small" dirty="0" smtClean="0">
                <a:latin typeface="+mj-lt"/>
                <a:cs typeface="Times New Roman" panose="02020603050405020304" pitchFamily="18" charset="0"/>
              </a:rPr>
              <a:t>I. ÚS 3241/19 </a:t>
            </a:r>
            <a:r>
              <a:rPr lang="pl-PL" sz="2400" cap="small" dirty="0" smtClean="0">
                <a:latin typeface="+mj-lt"/>
                <a:cs typeface="Times New Roman" panose="02020603050405020304" pitchFamily="18" charset="0"/>
              </a:rPr>
              <a:t>ze </a:t>
            </a:r>
            <a:r>
              <a:rPr lang="pl-PL" sz="2400" cap="small" dirty="0">
                <a:latin typeface="+mj-lt"/>
                <a:cs typeface="Times New Roman" panose="02020603050405020304" pitchFamily="18" charset="0"/>
              </a:rPr>
              <a:t>dne 14. 1. 2020</a:t>
            </a:r>
            <a:r>
              <a:rPr lang="cs-CZ" sz="2400" cap="small" dirty="0" smtClean="0">
                <a:latin typeface="+mj-lt"/>
                <a:cs typeface="Times New Roman" panose="02020603050405020304" pitchFamily="18" charset="0"/>
              </a:rPr>
              <a:t>:</a:t>
            </a:r>
            <a:endParaRPr lang="cs-CZ" sz="2400" b="1" i="1" cap="small" dirty="0" smtClean="0">
              <a:latin typeface="+mj-lt"/>
              <a:cs typeface="Times New Roman" panose="02020603050405020304" pitchFamily="18" charset="0"/>
            </a:endParaRPr>
          </a:p>
          <a:p>
            <a:pPr marL="109728" indent="0" algn="just">
              <a:buNone/>
            </a:pPr>
            <a:endParaRPr lang="cs-CZ" b="1" i="1" dirty="0">
              <a:latin typeface="Times New Roman" panose="02020603050405020304" pitchFamily="18" charset="0"/>
              <a:cs typeface="Times New Roman" panose="02020603050405020304" pitchFamily="18" charset="0"/>
            </a:endParaRPr>
          </a:p>
          <a:p>
            <a:pPr marL="109728" indent="0" algn="just">
              <a:buNone/>
            </a:pPr>
            <a:r>
              <a:rPr lang="cs-CZ" i="1" dirty="0" smtClean="0">
                <a:latin typeface="Times New Roman" panose="02020603050405020304" pitchFamily="18" charset="0"/>
                <a:cs typeface="Times New Roman" panose="02020603050405020304" pitchFamily="18" charset="0"/>
              </a:rPr>
              <a:t>„Pokud </a:t>
            </a:r>
            <a:r>
              <a:rPr lang="cs-CZ" i="1" dirty="0">
                <a:latin typeface="Times New Roman" panose="02020603050405020304" pitchFamily="18" charset="0"/>
                <a:cs typeface="Times New Roman" panose="02020603050405020304" pitchFamily="18" charset="0"/>
              </a:rPr>
              <a:t>se obecný soud nevypořádá s námitkami a důkazními návrhy účastníků řízení a </a:t>
            </a:r>
            <a:r>
              <a:rPr lang="cs-CZ" b="1" i="1" dirty="0">
                <a:latin typeface="Times New Roman" panose="02020603050405020304" pitchFamily="18" charset="0"/>
                <a:cs typeface="Times New Roman" panose="02020603050405020304" pitchFamily="18" charset="0"/>
              </a:rPr>
              <a:t>nereflektuje přání dítěte, přičemž své rozhodnutí v tomto smyslu řádně neodůvodní</a:t>
            </a:r>
            <a:r>
              <a:rPr lang="cs-CZ" i="1" dirty="0">
                <a:latin typeface="Times New Roman" panose="02020603050405020304" pitchFamily="18" charset="0"/>
                <a:cs typeface="Times New Roman" panose="02020603050405020304" pitchFamily="18" charset="0"/>
              </a:rPr>
              <a:t>, porušuje právo účastníka řízení na spravedlivý proces zaručené čl. 36 odst. 1 Listiny základních práv a svobod a také právo dítěte na formulování a přiměřené zohlednění názoru odpovídajícího jeho věku a úrovni zaručené čl. 12 odst. 1 Úmluvy o právech dítěte</a:t>
            </a:r>
            <a:r>
              <a:rPr lang="cs-CZ" i="1" dirty="0" smtClean="0">
                <a:latin typeface="Times New Roman" panose="02020603050405020304" pitchFamily="18" charset="0"/>
                <a:cs typeface="Times New Roman" panose="02020603050405020304" pitchFamily="18" charset="0"/>
              </a:rPr>
              <a:t>.“</a:t>
            </a:r>
          </a:p>
          <a:p>
            <a:pPr marL="109728" indent="0" algn="just">
              <a:buNone/>
            </a:pPr>
            <a:endParaRPr lang="cs-CZ" i="1" dirty="0">
              <a:latin typeface="Times New Roman" panose="02020603050405020304" pitchFamily="18" charset="0"/>
              <a:cs typeface="Times New Roman" panose="02020603050405020304" pitchFamily="18" charset="0"/>
            </a:endParaRPr>
          </a:p>
          <a:p>
            <a:pPr marL="109728" indent="0" algn="just">
              <a:buNone/>
            </a:pPr>
            <a:r>
              <a:rPr lang="cs-CZ" dirty="0" smtClean="0">
                <a:latin typeface="Times New Roman" panose="02020603050405020304" pitchFamily="18" charset="0"/>
                <a:cs typeface="Times New Roman" panose="02020603050405020304" pitchFamily="18" charset="0"/>
              </a:rPr>
              <a:t>Jinými slovy, názor dítěte je třeba nejen zjistit, ale také vzít v potaz při rozhodování věci – vypořádat v odůvodnění rozhodnutí.</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065720"/>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rmAutofit fontScale="90000"/>
          </a:bodyPr>
          <a:lstStyle/>
          <a:p>
            <a:r>
              <a:rPr lang="cs-CZ" sz="3600" cap="small" dirty="0"/>
              <a:t>Názor dítěte </a:t>
            </a:r>
            <a:r>
              <a:rPr lang="cs-CZ" sz="3600" cap="small" dirty="0" smtClean="0"/>
              <a:t>– způsob hodnocení - </a:t>
            </a:r>
            <a:br>
              <a:rPr lang="cs-CZ" sz="3600" cap="small" dirty="0" smtClean="0"/>
            </a:br>
            <a:r>
              <a:rPr lang="cs-CZ" sz="3600" cap="small" dirty="0" smtClean="0"/>
              <a:t>Dítě blížící se dospělosti (14 let)</a:t>
            </a:r>
            <a:endParaRPr lang="cs-CZ" sz="3600" cap="small" dirty="0"/>
          </a:p>
        </p:txBody>
      </p:sp>
      <p:sp>
        <p:nvSpPr>
          <p:cNvPr id="5" name="Zástupný symbol pro obsah 3"/>
          <p:cNvSpPr>
            <a:spLocks noGrp="1"/>
          </p:cNvSpPr>
          <p:nvPr>
            <p:ph sz="half" idx="1"/>
          </p:nvPr>
        </p:nvSpPr>
        <p:spPr>
          <a:xfrm>
            <a:off x="467544" y="1916832"/>
            <a:ext cx="7499176" cy="4525963"/>
          </a:xfrm>
        </p:spPr>
        <p:txBody>
          <a:bodyPr>
            <a:normAutofit/>
          </a:bodyPr>
          <a:lstStyle/>
          <a:p>
            <a:pPr marL="109728" indent="0" algn="just">
              <a:buNone/>
            </a:pPr>
            <a:r>
              <a:rPr lang="pl-PL" sz="2400" cap="small" dirty="0">
                <a:latin typeface="+mj-lt"/>
                <a:cs typeface="Times New Roman" panose="02020603050405020304" pitchFamily="18" charset="0"/>
              </a:rPr>
              <a:t>nález sp. zn. </a:t>
            </a:r>
            <a:r>
              <a:rPr lang="pl-PL" sz="2400" b="1" cap="small" dirty="0">
                <a:latin typeface="+mj-lt"/>
                <a:cs typeface="Times New Roman" panose="02020603050405020304" pitchFamily="18" charset="0"/>
              </a:rPr>
              <a:t>II. ÚS </a:t>
            </a:r>
            <a:r>
              <a:rPr lang="pl-PL" sz="2400" b="1" cap="small" dirty="0" smtClean="0">
                <a:latin typeface="+mj-lt"/>
                <a:cs typeface="Times New Roman" panose="02020603050405020304" pitchFamily="18" charset="0"/>
              </a:rPr>
              <a:t>1626/22 </a:t>
            </a:r>
            <a:r>
              <a:rPr lang="pl-PL" sz="2400" cap="small" dirty="0">
                <a:latin typeface="+mj-lt"/>
                <a:cs typeface="Times New Roman" panose="02020603050405020304" pitchFamily="18" charset="0"/>
              </a:rPr>
              <a:t>ze dne </a:t>
            </a:r>
            <a:r>
              <a:rPr lang="pl-PL" sz="2400" cap="small" dirty="0" smtClean="0">
                <a:latin typeface="+mj-lt"/>
                <a:cs typeface="Times New Roman" panose="02020603050405020304" pitchFamily="18" charset="0"/>
              </a:rPr>
              <a:t>15. 8. 2022</a:t>
            </a:r>
            <a:r>
              <a:rPr lang="cs-CZ" sz="2400" cap="small" dirty="0" smtClean="0">
                <a:latin typeface="+mj-lt"/>
                <a:cs typeface="Times New Roman" panose="02020603050405020304" pitchFamily="18" charset="0"/>
              </a:rPr>
              <a:t>:</a:t>
            </a:r>
            <a:endParaRPr lang="cs-CZ" sz="2400" b="1" i="1" cap="small" dirty="0" smtClean="0">
              <a:latin typeface="+mj-lt"/>
              <a:cs typeface="Times New Roman" panose="02020603050405020304" pitchFamily="18" charset="0"/>
            </a:endParaRPr>
          </a:p>
          <a:p>
            <a:pPr marL="109728" indent="0" algn="just">
              <a:buNone/>
            </a:pPr>
            <a:endParaRPr lang="cs-CZ" b="1" i="1" dirty="0">
              <a:latin typeface="Times New Roman" panose="02020603050405020304" pitchFamily="18" charset="0"/>
              <a:cs typeface="Times New Roman" panose="02020603050405020304" pitchFamily="18" charset="0"/>
            </a:endParaRPr>
          </a:p>
          <a:p>
            <a:pPr marL="109728" indent="0" algn="just">
              <a:buNone/>
            </a:pPr>
            <a:r>
              <a:rPr lang="cs-CZ" sz="2400" i="1" dirty="0" smtClean="0">
                <a:latin typeface="Times New Roman" panose="02020603050405020304" pitchFamily="18" charset="0"/>
                <a:cs typeface="Times New Roman" panose="02020603050405020304" pitchFamily="18" charset="0"/>
              </a:rPr>
              <a:t>„… k </a:t>
            </a:r>
            <a:r>
              <a:rPr lang="cs-CZ" sz="2400" i="1" dirty="0">
                <a:latin typeface="Times New Roman" panose="02020603050405020304" pitchFamily="18" charset="0"/>
                <a:cs typeface="Times New Roman" panose="02020603050405020304" pitchFamily="18" charset="0"/>
              </a:rPr>
              <a:t>eskalaci konfliktu v rodině mnohdy přispívají sami rodiče. Ti ale musejí být připraveni, že ve všech řízeních týkajících se rozhodování o dětech bude názor nezletilých blížících se dospělosti procesně zjišťován a bude mu přikládána patřičná váha. Nepochybně se názor pubertálního dítěte vyslovený v řízení před obecnými soudy může v budoucnu změnit. Blížící se dospělost však přináší i odpovědnost mladého člověka za následky jeho vlastního špatného rozhodnutí</a:t>
            </a:r>
            <a:r>
              <a:rPr lang="cs-CZ" sz="2400" i="1" dirty="0" smtClean="0">
                <a:latin typeface="Times New Roman" panose="02020603050405020304" pitchFamily="18" charset="0"/>
                <a:cs typeface="Times New Roman" panose="02020603050405020304" pitchFamily="18" charset="0"/>
              </a:rPr>
              <a:t>.“</a:t>
            </a:r>
            <a:endParaRPr lang="cs-CZ" sz="2400" i="1" dirty="0">
              <a:latin typeface="Times New Roman" panose="02020603050405020304" pitchFamily="18" charset="0"/>
              <a:cs typeface="Times New Roman" panose="02020603050405020304" pitchFamily="18" charset="0"/>
            </a:endParaRPr>
          </a:p>
          <a:p>
            <a:pPr marL="109728" indent="0" algn="just">
              <a:buNone/>
            </a:pPr>
            <a:endParaRPr lang="cs-CZ" i="1" dirty="0" smtClean="0">
              <a:latin typeface="Times New Roman" panose="02020603050405020304" pitchFamily="18" charset="0"/>
              <a:cs typeface="Times New Roman" panose="02020603050405020304" pitchFamily="18" charset="0"/>
            </a:endParaRPr>
          </a:p>
          <a:p>
            <a:pPr marL="109728" indent="0" algn="just">
              <a:buNone/>
            </a:pP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10576"/>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2012512" y="4941168"/>
            <a:ext cx="5256584" cy="749945"/>
          </a:xfrm>
        </p:spPr>
        <p:txBody>
          <a:bodyPr>
            <a:normAutofit fontScale="90000"/>
          </a:bodyPr>
          <a:lstStyle/>
          <a:p>
            <a:pPr algn="ctr"/>
            <a:r>
              <a:rPr lang="cs-CZ" sz="2800" cap="small" dirty="0" smtClean="0">
                <a:solidFill>
                  <a:schemeClr val="tx1"/>
                </a:solidFill>
              </a:rPr>
              <a:t>Děkuji za pozornost.</a:t>
            </a:r>
            <a:br>
              <a:rPr lang="cs-CZ" sz="2800" cap="small" dirty="0" smtClean="0">
                <a:solidFill>
                  <a:schemeClr val="tx1"/>
                </a:solidFill>
              </a:rPr>
            </a:br>
            <a:r>
              <a:rPr lang="cs-CZ" sz="2800" cap="small" smtClean="0">
                <a:solidFill>
                  <a:schemeClr val="tx1"/>
                </a:solidFill>
              </a:rPr>
              <a:t>Jaromir.Jirsa@usoud.cz</a:t>
            </a:r>
            <a:endParaRPr lang="cs-CZ" sz="2800" cap="small" dirty="0">
              <a:solidFill>
                <a:schemeClr val="tx1"/>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7732" y="836712"/>
            <a:ext cx="3865612" cy="21711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3537156"/>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3204" y="620688"/>
            <a:ext cx="8229600" cy="1066800"/>
          </a:xfrm>
        </p:spPr>
        <p:txBody>
          <a:bodyPr>
            <a:noAutofit/>
          </a:bodyPr>
          <a:lstStyle/>
          <a:p>
            <a:r>
              <a:rPr lang="cs-CZ" sz="3400" cap="small" dirty="0" smtClean="0"/>
              <a:t>Nejfrekventovanější ustanovení Úmluvy v řízení před Ústavním soudem</a:t>
            </a:r>
            <a:endParaRPr lang="cs-CZ" sz="3400" cap="small" dirty="0"/>
          </a:p>
        </p:txBody>
      </p:sp>
      <p:sp>
        <p:nvSpPr>
          <p:cNvPr id="4" name="Zástupný symbol pro obsah 3"/>
          <p:cNvSpPr>
            <a:spLocks noGrp="1"/>
          </p:cNvSpPr>
          <p:nvPr>
            <p:ph sz="half" idx="1"/>
          </p:nvPr>
        </p:nvSpPr>
        <p:spPr>
          <a:xfrm>
            <a:off x="395536" y="1772816"/>
            <a:ext cx="4038600" cy="2736304"/>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109728" indent="0" algn="just">
              <a:buNone/>
            </a:pPr>
            <a:endParaRPr lang="cs-CZ" sz="1800" b="1" dirty="0" smtClean="0">
              <a:latin typeface="Times New Roman" panose="02020603050405020304" pitchFamily="18" charset="0"/>
              <a:cs typeface="Times New Roman" panose="02020603050405020304" pitchFamily="18" charset="0"/>
            </a:endParaRPr>
          </a:p>
          <a:p>
            <a:pPr marL="109728" indent="0" algn="just">
              <a:buNone/>
            </a:pPr>
            <a:r>
              <a:rPr lang="cs-CZ" sz="1800" b="1" dirty="0" smtClean="0">
                <a:latin typeface="Times New Roman" panose="02020603050405020304" pitchFamily="18" charset="0"/>
                <a:cs typeface="Times New Roman" panose="02020603050405020304" pitchFamily="18" charset="0"/>
              </a:rPr>
              <a:t>čl. 3 odst. 1 – </a:t>
            </a:r>
            <a:r>
              <a:rPr lang="cs-CZ" sz="1800" b="1" i="1" dirty="0" smtClean="0">
                <a:latin typeface="Times New Roman" panose="02020603050405020304" pitchFamily="18" charset="0"/>
                <a:cs typeface="Times New Roman" panose="02020603050405020304" pitchFamily="18" charset="0"/>
              </a:rPr>
              <a:t>nejlepší zájem dítěte (obecně):</a:t>
            </a:r>
          </a:p>
          <a:p>
            <a:pPr marL="109728" indent="0" algn="just">
              <a:buNone/>
            </a:pPr>
            <a:endParaRPr lang="cs-CZ" sz="1800" b="1" dirty="0" smtClean="0">
              <a:latin typeface="Times New Roman" panose="02020603050405020304" pitchFamily="18" charset="0"/>
              <a:cs typeface="Times New Roman" panose="02020603050405020304" pitchFamily="18" charset="0"/>
            </a:endParaRPr>
          </a:p>
          <a:p>
            <a:pPr marL="109728" indent="0" algn="just">
              <a:buNone/>
            </a:pPr>
            <a:r>
              <a:rPr lang="cs-CZ" sz="1800" i="1" dirty="0" smtClean="0">
                <a:latin typeface="Times New Roman" panose="02020603050405020304" pitchFamily="18" charset="0"/>
                <a:cs typeface="Times New Roman" panose="02020603050405020304" pitchFamily="18" charset="0"/>
              </a:rPr>
              <a:t>„Zájem dítěte musí být předním hlediskem při jakékoli činnosti týkající se dětí, ať už uskutečňované veřejnými nebo soukromými zařízeními sociální péče, soudy, správními nebo zákonodárnými orgány.“</a:t>
            </a:r>
          </a:p>
          <a:p>
            <a:pPr marL="109728" indent="0" algn="just">
              <a:buNone/>
            </a:pPr>
            <a:endParaRPr lang="cs-CZ" sz="1800" i="1" dirty="0">
              <a:latin typeface="Times New Roman" panose="02020603050405020304" pitchFamily="18" charset="0"/>
              <a:cs typeface="Times New Roman" panose="02020603050405020304" pitchFamily="18" charset="0"/>
            </a:endParaRPr>
          </a:p>
        </p:txBody>
      </p:sp>
      <p:sp>
        <p:nvSpPr>
          <p:cNvPr id="5" name="Zástupný symbol pro obsah 4"/>
          <p:cNvSpPr>
            <a:spLocks noGrp="1"/>
          </p:cNvSpPr>
          <p:nvPr>
            <p:ph sz="half" idx="2"/>
          </p:nvPr>
        </p:nvSpPr>
        <p:spPr>
          <a:xfrm>
            <a:off x="4608004" y="1700808"/>
            <a:ext cx="4140460" cy="288032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109728" indent="0" algn="just">
              <a:buNone/>
            </a:pPr>
            <a:endParaRPr lang="cs-CZ" sz="1700" b="1" dirty="0" smtClean="0">
              <a:latin typeface="Times New Roman" panose="02020603050405020304" pitchFamily="18" charset="0"/>
              <a:cs typeface="Times New Roman" panose="02020603050405020304" pitchFamily="18" charset="0"/>
            </a:endParaRPr>
          </a:p>
          <a:p>
            <a:pPr marL="109728" indent="0" algn="just">
              <a:buNone/>
            </a:pPr>
            <a:r>
              <a:rPr lang="cs-CZ" sz="1700" b="1" dirty="0" smtClean="0">
                <a:latin typeface="Times New Roman" panose="02020603050405020304" pitchFamily="18" charset="0"/>
                <a:cs typeface="Times New Roman" panose="02020603050405020304" pitchFamily="18" charset="0"/>
              </a:rPr>
              <a:t>čl</a:t>
            </a:r>
            <a:r>
              <a:rPr lang="cs-CZ" sz="1700" b="1" dirty="0">
                <a:latin typeface="Times New Roman" panose="02020603050405020304" pitchFamily="18" charset="0"/>
                <a:cs typeface="Times New Roman" panose="02020603050405020304" pitchFamily="18" charset="0"/>
              </a:rPr>
              <a:t>. 3 odst. 2 – </a:t>
            </a:r>
            <a:r>
              <a:rPr lang="cs-CZ" sz="1700" b="1" i="1" dirty="0" smtClean="0">
                <a:latin typeface="Times New Roman" panose="02020603050405020304" pitchFamily="18" charset="0"/>
                <a:cs typeface="Times New Roman" panose="02020603050405020304" pitchFamily="18" charset="0"/>
              </a:rPr>
              <a:t>ochrana </a:t>
            </a:r>
            <a:r>
              <a:rPr lang="cs-CZ" sz="1700" b="1" i="1" dirty="0">
                <a:latin typeface="Times New Roman" panose="02020603050405020304" pitchFamily="18" charset="0"/>
                <a:cs typeface="Times New Roman" panose="02020603050405020304" pitchFamily="18" charset="0"/>
              </a:rPr>
              <a:t>rodičovských </a:t>
            </a:r>
            <a:r>
              <a:rPr lang="cs-CZ" sz="1700" b="1" i="1" dirty="0" smtClean="0">
                <a:latin typeface="Times New Roman" panose="02020603050405020304" pitchFamily="18" charset="0"/>
                <a:cs typeface="Times New Roman" panose="02020603050405020304" pitchFamily="18" charset="0"/>
              </a:rPr>
              <a:t>práv:</a:t>
            </a:r>
          </a:p>
          <a:p>
            <a:pPr marL="109728" indent="0" algn="just">
              <a:buNone/>
            </a:pPr>
            <a:endParaRPr lang="cs-CZ" sz="1700" b="1" dirty="0">
              <a:latin typeface="Times New Roman" panose="02020603050405020304" pitchFamily="18" charset="0"/>
              <a:cs typeface="Times New Roman" panose="02020603050405020304" pitchFamily="18" charset="0"/>
            </a:endParaRPr>
          </a:p>
          <a:p>
            <a:pPr marL="109728" indent="0" algn="just">
              <a:buNone/>
            </a:pPr>
            <a:r>
              <a:rPr lang="cs-CZ" sz="1700" i="1" dirty="0">
                <a:latin typeface="Times New Roman" panose="02020603050405020304" pitchFamily="18" charset="0"/>
                <a:cs typeface="Times New Roman" panose="02020603050405020304" pitchFamily="18" charset="0"/>
              </a:rPr>
              <a:t>„Státy, které jsou smluvní stranou úmluvy, se zavazují zajistit dítěti </a:t>
            </a:r>
            <a:r>
              <a:rPr lang="cs-CZ" sz="1700" i="1" dirty="0" smtClean="0">
                <a:latin typeface="Times New Roman" panose="02020603050405020304" pitchFamily="18" charset="0"/>
                <a:cs typeface="Times New Roman" panose="02020603050405020304" pitchFamily="18" charset="0"/>
              </a:rPr>
              <a:t>takovou ochranu </a:t>
            </a:r>
            <a:r>
              <a:rPr lang="cs-CZ" sz="1700" i="1" dirty="0">
                <a:latin typeface="Times New Roman" panose="02020603050405020304" pitchFamily="18" charset="0"/>
                <a:cs typeface="Times New Roman" panose="02020603050405020304" pitchFamily="18" charset="0"/>
              </a:rPr>
              <a:t>a péči, jaká je nezbytná pro jeho blaho, přičemž berou ohled na </a:t>
            </a:r>
            <a:r>
              <a:rPr lang="cs-CZ" sz="1700" i="1" dirty="0" smtClean="0">
                <a:latin typeface="Times New Roman" panose="02020603050405020304" pitchFamily="18" charset="0"/>
                <a:cs typeface="Times New Roman" panose="02020603050405020304" pitchFamily="18" charset="0"/>
              </a:rPr>
              <a:t>práva a </a:t>
            </a:r>
            <a:r>
              <a:rPr lang="cs-CZ" sz="1700" i="1" dirty="0">
                <a:latin typeface="Times New Roman" panose="02020603050405020304" pitchFamily="18" charset="0"/>
                <a:cs typeface="Times New Roman" panose="02020603050405020304" pitchFamily="18" charset="0"/>
              </a:rPr>
              <a:t>povinnosti jeho rodičů, zákonných zástupců nebo jiných jednotlivců právně </a:t>
            </a:r>
            <a:r>
              <a:rPr lang="cs-CZ" sz="1700" i="1" dirty="0" smtClean="0">
                <a:latin typeface="Times New Roman" panose="02020603050405020304" pitchFamily="18" charset="0"/>
                <a:cs typeface="Times New Roman" panose="02020603050405020304" pitchFamily="18" charset="0"/>
              </a:rPr>
              <a:t>za něho </a:t>
            </a:r>
            <a:r>
              <a:rPr lang="cs-CZ" sz="1700" i="1" dirty="0">
                <a:latin typeface="Times New Roman" panose="02020603050405020304" pitchFamily="18" charset="0"/>
                <a:cs typeface="Times New Roman" panose="02020603050405020304" pitchFamily="18" charset="0"/>
              </a:rPr>
              <a:t>odpovědných, a činí pro to všechna potřebná zákonodárná a </a:t>
            </a:r>
            <a:r>
              <a:rPr lang="cs-CZ" sz="1700" i="1" dirty="0" smtClean="0">
                <a:latin typeface="Times New Roman" panose="02020603050405020304" pitchFamily="18" charset="0"/>
                <a:cs typeface="Times New Roman" panose="02020603050405020304" pitchFamily="18" charset="0"/>
              </a:rPr>
              <a:t>správní opatření.“</a:t>
            </a:r>
          </a:p>
          <a:p>
            <a:pPr marL="109728" indent="0" algn="just">
              <a:buNone/>
            </a:pPr>
            <a:endParaRPr lang="cs-CZ" sz="1700" dirty="0">
              <a:latin typeface="Times New Roman" panose="02020603050405020304" pitchFamily="18" charset="0"/>
              <a:cs typeface="Times New Roman" panose="02020603050405020304" pitchFamily="18" charset="0"/>
            </a:endParaRPr>
          </a:p>
        </p:txBody>
      </p:sp>
      <p:sp>
        <p:nvSpPr>
          <p:cNvPr id="10" name="TextovéPole 9"/>
          <p:cNvSpPr txBox="1"/>
          <p:nvPr/>
        </p:nvSpPr>
        <p:spPr>
          <a:xfrm>
            <a:off x="179512" y="4797152"/>
            <a:ext cx="8856984" cy="166199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cs-CZ" sz="1700" b="1" dirty="0" smtClean="0">
                <a:latin typeface="Times New Roman" panose="02020603050405020304" pitchFamily="18" charset="0"/>
                <a:cs typeface="Times New Roman" panose="02020603050405020304" pitchFamily="18" charset="0"/>
              </a:rPr>
              <a:t>čl. 18 odst. 1 – </a:t>
            </a:r>
            <a:r>
              <a:rPr lang="cs-CZ" sz="1700" b="1" i="1" dirty="0" smtClean="0">
                <a:latin typeface="Times New Roman" panose="02020603050405020304" pitchFamily="18" charset="0"/>
                <a:cs typeface="Times New Roman" panose="02020603050405020304" pitchFamily="18" charset="0"/>
              </a:rPr>
              <a:t>nejlepší zájem dítěte a právo na oba rodiče:</a:t>
            </a:r>
          </a:p>
          <a:p>
            <a:pPr algn="just"/>
            <a:endParaRPr lang="cs-CZ" sz="1700" b="1" dirty="0" smtClean="0">
              <a:latin typeface="Times New Roman" panose="02020603050405020304" pitchFamily="18" charset="0"/>
              <a:cs typeface="Times New Roman" panose="02020603050405020304" pitchFamily="18" charset="0"/>
            </a:endParaRPr>
          </a:p>
          <a:p>
            <a:pPr algn="just"/>
            <a:r>
              <a:rPr lang="cs-CZ" sz="1700" i="1" dirty="0" smtClean="0">
                <a:latin typeface="Times New Roman" panose="02020603050405020304" pitchFamily="18" charset="0"/>
                <a:cs typeface="Times New Roman" panose="02020603050405020304" pitchFamily="18" charset="0"/>
              </a:rPr>
              <a:t>„Státy, které jsou smluvní stranou úmluvy, vynaloží veškeré úsilí k tomu, aby byla uznána zásada, že oba rodiče mají společnou odpovědnost za výchovu a vývoj dítěte. Rodiče, nebo v odpovídajících případech zákonní zástupci, mají prvotní odpovědnost za výchovu a vývoj dítěte. Základním smyslem jejich péče musí přitom být zájem dítěte.“</a:t>
            </a:r>
          </a:p>
        </p:txBody>
      </p:sp>
    </p:spTree>
    <p:extLst>
      <p:ext uri="{BB962C8B-B14F-4D97-AF65-F5344CB8AC3E}">
        <p14:creationId xmlns:p14="http://schemas.microsoft.com/office/powerpoint/2010/main" val="1090490148"/>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4834880" cy="1800200"/>
          </a:xfrm>
        </p:spPr>
        <p:txBody>
          <a:bodyPr>
            <a:noAutofit/>
          </a:bodyPr>
          <a:lstStyle/>
          <a:p>
            <a:r>
              <a:rPr lang="cs-CZ" sz="3800" cap="small" dirty="0" smtClean="0"/>
              <a:t>Ochrana práv </a:t>
            </a:r>
            <a:r>
              <a:rPr lang="cs-CZ" sz="3800" cap="small" dirty="0"/>
              <a:t>rodičů </a:t>
            </a:r>
            <a:r>
              <a:rPr lang="cs-CZ" sz="3800" cap="small" dirty="0" smtClean="0"/>
              <a:t/>
            </a:r>
            <a:br>
              <a:rPr lang="cs-CZ" sz="3800" cap="small" dirty="0" smtClean="0"/>
            </a:br>
            <a:r>
              <a:rPr lang="cs-CZ" sz="3800" cap="small" dirty="0" smtClean="0"/>
              <a:t>a dětí českým </a:t>
            </a:r>
            <a:r>
              <a:rPr lang="cs-CZ" sz="3800" cap="small" dirty="0"/>
              <a:t/>
            </a:r>
            <a:br>
              <a:rPr lang="cs-CZ" sz="3800" cap="small" dirty="0"/>
            </a:br>
            <a:r>
              <a:rPr lang="cs-CZ" sz="3800" cap="small" dirty="0" smtClean="0"/>
              <a:t>ústavním právem</a:t>
            </a:r>
            <a:endParaRPr lang="cs-CZ" sz="3800" cap="small" dirty="0"/>
          </a:p>
        </p:txBody>
      </p:sp>
      <p:sp>
        <p:nvSpPr>
          <p:cNvPr id="5" name="Zástupný symbol pro obsah 4"/>
          <p:cNvSpPr>
            <a:spLocks noGrp="1"/>
          </p:cNvSpPr>
          <p:nvPr>
            <p:ph sz="half" idx="1"/>
          </p:nvPr>
        </p:nvSpPr>
        <p:spPr>
          <a:xfrm>
            <a:off x="4427984" y="1628800"/>
            <a:ext cx="4186808" cy="1908219"/>
          </a:xfrm>
        </p:spPr>
        <p:style>
          <a:lnRef idx="2">
            <a:schemeClr val="accent2"/>
          </a:lnRef>
          <a:fillRef idx="1">
            <a:schemeClr val="lt1"/>
          </a:fillRef>
          <a:effectRef idx="0">
            <a:schemeClr val="accent2"/>
          </a:effectRef>
          <a:fontRef idx="minor">
            <a:schemeClr val="dk1"/>
          </a:fontRef>
        </p:style>
        <p:txBody>
          <a:bodyPr>
            <a:noAutofit/>
          </a:bodyPr>
          <a:lstStyle/>
          <a:p>
            <a:pPr marL="109728" indent="0" algn="just">
              <a:buNone/>
            </a:pPr>
            <a:r>
              <a:rPr lang="cs-CZ" sz="1800" b="1" dirty="0">
                <a:latin typeface="Times New Roman" panose="02020603050405020304" pitchFamily="18" charset="0"/>
                <a:cs typeface="Times New Roman" panose="02020603050405020304" pitchFamily="18" charset="0"/>
              </a:rPr>
              <a:t>Čl. 10 odst. 2 Listiny základních práv a svobod – </a:t>
            </a:r>
            <a:r>
              <a:rPr lang="cs-CZ" sz="1800" b="1" i="1" dirty="0">
                <a:latin typeface="Times New Roman" panose="02020603050405020304" pitchFamily="18" charset="0"/>
                <a:cs typeface="Times New Roman" panose="02020603050405020304" pitchFamily="18" charset="0"/>
              </a:rPr>
              <a:t>ochrana rodinného </a:t>
            </a:r>
            <a:r>
              <a:rPr lang="cs-CZ" sz="1800" b="1" i="1" dirty="0" smtClean="0">
                <a:latin typeface="Times New Roman" panose="02020603050405020304" pitchFamily="18" charset="0"/>
                <a:cs typeface="Times New Roman" panose="02020603050405020304" pitchFamily="18" charset="0"/>
              </a:rPr>
              <a:t>života jako </a:t>
            </a:r>
            <a:r>
              <a:rPr lang="cs-CZ" sz="1800" b="1" i="1" dirty="0">
                <a:latin typeface="Times New Roman" panose="02020603050405020304" pitchFamily="18" charset="0"/>
                <a:cs typeface="Times New Roman" panose="02020603050405020304" pitchFamily="18" charset="0"/>
              </a:rPr>
              <a:t>základní </a:t>
            </a:r>
            <a:r>
              <a:rPr lang="cs-CZ" sz="1800" b="1" i="1" dirty="0" smtClean="0">
                <a:latin typeface="Times New Roman" panose="02020603050405020304" pitchFamily="18" charset="0"/>
                <a:cs typeface="Times New Roman" panose="02020603050405020304" pitchFamily="18" charset="0"/>
              </a:rPr>
              <a:t>právo</a:t>
            </a:r>
            <a:r>
              <a:rPr lang="cs-CZ" sz="1800" b="1" dirty="0">
                <a:latin typeface="Times New Roman" panose="02020603050405020304" pitchFamily="18" charset="0"/>
                <a:cs typeface="Times New Roman" panose="02020603050405020304" pitchFamily="18" charset="0"/>
              </a:rPr>
              <a:t>:</a:t>
            </a:r>
          </a:p>
          <a:p>
            <a:pPr marL="109728" indent="0" algn="just">
              <a:buNone/>
            </a:pPr>
            <a:r>
              <a:rPr lang="cs-CZ" sz="1800" i="1" dirty="0">
                <a:latin typeface="Times New Roman" panose="02020603050405020304" pitchFamily="18" charset="0"/>
                <a:cs typeface="Times New Roman" panose="02020603050405020304" pitchFamily="18" charset="0"/>
              </a:rPr>
              <a:t>„Každý má právo na ochranu </a:t>
            </a:r>
            <a:r>
              <a:rPr lang="cs-CZ" sz="1800" i="1" dirty="0" smtClean="0">
                <a:latin typeface="Times New Roman" panose="02020603050405020304" pitchFamily="18" charset="0"/>
                <a:cs typeface="Times New Roman" panose="02020603050405020304" pitchFamily="18" charset="0"/>
              </a:rPr>
              <a:t>před neoprávněným </a:t>
            </a:r>
            <a:r>
              <a:rPr lang="cs-CZ" sz="1800" i="1" dirty="0">
                <a:latin typeface="Times New Roman" panose="02020603050405020304" pitchFamily="18" charset="0"/>
                <a:cs typeface="Times New Roman" panose="02020603050405020304" pitchFamily="18" charset="0"/>
              </a:rPr>
              <a:t>zasahováním do </a:t>
            </a:r>
            <a:r>
              <a:rPr lang="cs-CZ" sz="1800" i="1" dirty="0" smtClean="0">
                <a:latin typeface="Times New Roman" panose="02020603050405020304" pitchFamily="18" charset="0"/>
                <a:cs typeface="Times New Roman" panose="02020603050405020304" pitchFamily="18" charset="0"/>
              </a:rPr>
              <a:t>soukromého a </a:t>
            </a:r>
            <a:r>
              <a:rPr lang="cs-CZ" sz="1800" i="1" dirty="0">
                <a:latin typeface="Times New Roman" panose="02020603050405020304" pitchFamily="18" charset="0"/>
                <a:cs typeface="Times New Roman" panose="02020603050405020304" pitchFamily="18" charset="0"/>
              </a:rPr>
              <a:t>rodinného života.“</a:t>
            </a:r>
          </a:p>
        </p:txBody>
      </p:sp>
      <p:sp>
        <p:nvSpPr>
          <p:cNvPr id="6" name="Zástupný symbol pro obsah 5"/>
          <p:cNvSpPr>
            <a:spLocks noGrp="1"/>
          </p:cNvSpPr>
          <p:nvPr>
            <p:ph sz="half" idx="2"/>
          </p:nvPr>
        </p:nvSpPr>
        <p:spPr>
          <a:xfrm>
            <a:off x="323528" y="3882554"/>
            <a:ext cx="8640959" cy="2564904"/>
          </a:xfrm>
          <a:ln>
            <a:noFill/>
          </a:ln>
        </p:spPr>
        <p:style>
          <a:lnRef idx="2">
            <a:schemeClr val="accent1"/>
          </a:lnRef>
          <a:fillRef idx="1">
            <a:schemeClr val="lt1"/>
          </a:fillRef>
          <a:effectRef idx="0">
            <a:schemeClr val="accent1"/>
          </a:effectRef>
          <a:fontRef idx="minor">
            <a:schemeClr val="dk1"/>
          </a:fontRef>
        </p:style>
        <p:txBody>
          <a:bodyPr>
            <a:noAutofit/>
          </a:bodyPr>
          <a:lstStyle/>
          <a:p>
            <a:pPr marL="109728" indent="0" algn="just">
              <a:buNone/>
            </a:pPr>
            <a:r>
              <a:rPr lang="cs-CZ" i="1" dirty="0" smtClean="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1) Rodičovství a rodina jsou pod ochranou zákona. Zvláštní ochrana dětí </a:t>
            </a:r>
            <a:r>
              <a:rPr lang="cs-CZ" i="1" dirty="0" smtClean="0">
                <a:latin typeface="Times New Roman" panose="02020603050405020304" pitchFamily="18" charset="0"/>
                <a:cs typeface="Times New Roman" panose="02020603050405020304" pitchFamily="18" charset="0"/>
              </a:rPr>
              <a:t>a mladistvých </a:t>
            </a:r>
            <a:r>
              <a:rPr lang="cs-CZ" i="1" dirty="0">
                <a:latin typeface="Times New Roman" panose="02020603050405020304" pitchFamily="18" charset="0"/>
                <a:cs typeface="Times New Roman" panose="02020603050405020304" pitchFamily="18" charset="0"/>
              </a:rPr>
              <a:t>je zaručena</a:t>
            </a:r>
            <a:r>
              <a:rPr lang="cs-CZ" i="1" dirty="0" smtClean="0">
                <a:latin typeface="Times New Roman" panose="02020603050405020304" pitchFamily="18" charset="0"/>
                <a:cs typeface="Times New Roman" panose="02020603050405020304" pitchFamily="18" charset="0"/>
              </a:rPr>
              <a:t>.</a:t>
            </a:r>
          </a:p>
          <a:p>
            <a:pPr marL="109728" indent="0" algn="just">
              <a:buNone/>
            </a:pPr>
            <a:endParaRPr lang="cs-CZ" i="1" dirty="0">
              <a:latin typeface="Times New Roman" panose="02020603050405020304" pitchFamily="18" charset="0"/>
              <a:cs typeface="Times New Roman" panose="02020603050405020304" pitchFamily="18" charset="0"/>
            </a:endParaRPr>
          </a:p>
          <a:p>
            <a:pPr marL="109728" indent="0" algn="just">
              <a:buNone/>
            </a:pPr>
            <a:r>
              <a:rPr lang="cs-CZ" i="1" dirty="0" smtClean="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3) Děti narozené v manželství i mimo ně mají stejná práva</a:t>
            </a:r>
            <a:r>
              <a:rPr lang="cs-CZ" i="1" dirty="0" smtClean="0">
                <a:latin typeface="Times New Roman" panose="02020603050405020304" pitchFamily="18" charset="0"/>
                <a:cs typeface="Times New Roman" panose="02020603050405020304" pitchFamily="18" charset="0"/>
              </a:rPr>
              <a:t>.</a:t>
            </a:r>
          </a:p>
          <a:p>
            <a:pPr marL="109728" indent="0" algn="just">
              <a:buNone/>
            </a:pPr>
            <a:endParaRPr lang="cs-CZ" i="1" dirty="0">
              <a:latin typeface="Times New Roman" panose="02020603050405020304" pitchFamily="18" charset="0"/>
              <a:cs typeface="Times New Roman" panose="02020603050405020304" pitchFamily="18" charset="0"/>
            </a:endParaRPr>
          </a:p>
          <a:p>
            <a:pPr marL="109728" indent="0" algn="just">
              <a:buNone/>
            </a:pPr>
            <a:r>
              <a:rPr lang="cs-CZ" i="1" dirty="0">
                <a:latin typeface="Times New Roman" panose="02020603050405020304" pitchFamily="18" charset="0"/>
                <a:cs typeface="Times New Roman" panose="02020603050405020304" pitchFamily="18" charset="0"/>
              </a:rPr>
              <a:t>(4) Péče o děti a jejich výchova je právem rodičů; děti mají právo </a:t>
            </a:r>
            <a:r>
              <a:rPr lang="cs-CZ" i="1" dirty="0" smtClean="0">
                <a:latin typeface="Times New Roman" panose="02020603050405020304" pitchFamily="18" charset="0"/>
                <a:cs typeface="Times New Roman" panose="02020603050405020304" pitchFamily="18" charset="0"/>
              </a:rPr>
              <a:t>na rodičovskou </a:t>
            </a:r>
            <a:r>
              <a:rPr lang="cs-CZ" i="1" dirty="0">
                <a:latin typeface="Times New Roman" panose="02020603050405020304" pitchFamily="18" charset="0"/>
                <a:cs typeface="Times New Roman" panose="02020603050405020304" pitchFamily="18" charset="0"/>
              </a:rPr>
              <a:t>výchovu a péči. Práva rodičů mohou být omezena a nezletilé </a:t>
            </a:r>
            <a:r>
              <a:rPr lang="cs-CZ" i="1" dirty="0" smtClean="0">
                <a:latin typeface="Times New Roman" panose="02020603050405020304" pitchFamily="18" charset="0"/>
                <a:cs typeface="Times New Roman" panose="02020603050405020304" pitchFamily="18" charset="0"/>
              </a:rPr>
              <a:t>děti mohou </a:t>
            </a:r>
            <a:r>
              <a:rPr lang="cs-CZ" i="1" dirty="0">
                <a:latin typeface="Times New Roman" panose="02020603050405020304" pitchFamily="18" charset="0"/>
                <a:cs typeface="Times New Roman" panose="02020603050405020304" pitchFamily="18" charset="0"/>
              </a:rPr>
              <a:t>být od rodičů odloučeny proti jejich vůli jen rozhodnutím soudu </a:t>
            </a:r>
            <a:r>
              <a:rPr lang="cs-CZ" i="1" dirty="0" smtClean="0">
                <a:latin typeface="Times New Roman" panose="02020603050405020304" pitchFamily="18" charset="0"/>
                <a:cs typeface="Times New Roman" panose="02020603050405020304" pitchFamily="18" charset="0"/>
              </a:rPr>
              <a:t>na základě </a:t>
            </a:r>
            <a:r>
              <a:rPr lang="cs-CZ" i="1" dirty="0">
                <a:latin typeface="Times New Roman" panose="02020603050405020304" pitchFamily="18" charset="0"/>
                <a:cs typeface="Times New Roman" panose="02020603050405020304" pitchFamily="18" charset="0"/>
              </a:rPr>
              <a:t>zákona</a:t>
            </a:r>
            <a:r>
              <a:rPr lang="cs-CZ" i="1" dirty="0" smtClean="0">
                <a:latin typeface="Times New Roman" panose="02020603050405020304" pitchFamily="18" charset="0"/>
                <a:cs typeface="Times New Roman" panose="02020603050405020304" pitchFamily="18" charset="0"/>
              </a:rPr>
              <a:t>.“</a:t>
            </a:r>
            <a:endParaRPr lang="cs-CZ" i="1" dirty="0">
              <a:latin typeface="Times New Roman" panose="02020603050405020304" pitchFamily="18" charset="0"/>
              <a:cs typeface="Times New Roman" panose="02020603050405020304" pitchFamily="18" charset="0"/>
            </a:endParaRPr>
          </a:p>
        </p:txBody>
      </p:sp>
      <p:sp>
        <p:nvSpPr>
          <p:cNvPr id="8" name="TextovéPole 7"/>
          <p:cNvSpPr txBox="1"/>
          <p:nvPr/>
        </p:nvSpPr>
        <p:spPr>
          <a:xfrm>
            <a:off x="323528" y="2780928"/>
            <a:ext cx="3024336" cy="923330"/>
          </a:xfrm>
          <a:prstGeom prst="rect">
            <a:avLst/>
          </a:prstGeom>
          <a:noFill/>
        </p:spPr>
        <p:txBody>
          <a:bodyPr wrap="square" rtlCol="0">
            <a:spAutoFit/>
          </a:bodyPr>
          <a:lstStyle/>
          <a:p>
            <a:r>
              <a:rPr lang="cs-CZ" b="1" dirty="0">
                <a:latin typeface="Times New Roman" panose="02020603050405020304" pitchFamily="18" charset="0"/>
                <a:cs typeface="Times New Roman" panose="02020603050405020304" pitchFamily="18" charset="0"/>
              </a:rPr>
              <a:t>Čl. 32 LZPS – </a:t>
            </a:r>
            <a:r>
              <a:rPr lang="cs-CZ" b="1" i="1" dirty="0" smtClean="0">
                <a:latin typeface="Times New Roman" panose="02020603050405020304" pitchFamily="18" charset="0"/>
                <a:cs typeface="Times New Roman" panose="02020603050405020304" pitchFamily="18" charset="0"/>
              </a:rPr>
              <a:t>ochrana rodiny a dětí jako </a:t>
            </a:r>
            <a:r>
              <a:rPr lang="cs-CZ" b="1" i="1" dirty="0">
                <a:latin typeface="Times New Roman" panose="02020603050405020304" pitchFamily="18" charset="0"/>
                <a:cs typeface="Times New Roman" panose="02020603050405020304" pitchFamily="18" charset="0"/>
              </a:rPr>
              <a:t>sociální právo</a:t>
            </a:r>
            <a:r>
              <a:rPr lang="cs-CZ" b="1" i="1" dirty="0" smtClean="0">
                <a:latin typeface="Times New Roman" panose="02020603050405020304" pitchFamily="18" charset="0"/>
                <a:cs typeface="Times New Roman" panose="02020603050405020304" pitchFamily="18" charset="0"/>
              </a:rPr>
              <a:t>:</a:t>
            </a:r>
            <a:endParaRPr lang="cs-CZ"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3917303"/>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67544" y="1052736"/>
            <a:ext cx="8208912" cy="4896544"/>
          </a:xfrm>
        </p:spPr>
        <p:txBody>
          <a:bodyPr>
            <a:noAutofit/>
          </a:bodyPr>
          <a:lstStyle/>
          <a:p>
            <a:pPr marL="109728" indent="0" algn="just">
              <a:lnSpc>
                <a:spcPct val="150000"/>
              </a:lnSpc>
              <a:buNone/>
            </a:pPr>
            <a:r>
              <a:rPr lang="cs-CZ" sz="2100" dirty="0" smtClean="0">
                <a:latin typeface="Times New Roman" panose="02020603050405020304" pitchFamily="18" charset="0"/>
                <a:cs typeface="Times New Roman" panose="02020603050405020304" pitchFamily="18" charset="0"/>
              </a:rPr>
              <a:t>Dále Ústavní </a:t>
            </a:r>
            <a:r>
              <a:rPr lang="cs-CZ" sz="2100" dirty="0">
                <a:latin typeface="Times New Roman" panose="02020603050405020304" pitchFamily="18" charset="0"/>
                <a:cs typeface="Times New Roman" panose="02020603050405020304" pitchFamily="18" charset="0"/>
              </a:rPr>
              <a:t>soud často zkoumá, zda nebylo </a:t>
            </a:r>
            <a:endParaRPr lang="cs-CZ" sz="2100" dirty="0" smtClean="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dirty="0" smtClean="0">
                <a:latin typeface="Times New Roman" panose="02020603050405020304" pitchFamily="18" charset="0"/>
                <a:cs typeface="Times New Roman" panose="02020603050405020304" pitchFamily="18" charset="0"/>
              </a:rPr>
              <a:t>porušeno </a:t>
            </a:r>
            <a:r>
              <a:rPr lang="cs-CZ" sz="2100" b="1" i="1" dirty="0">
                <a:latin typeface="Times New Roman" panose="02020603050405020304" pitchFamily="18" charset="0"/>
                <a:cs typeface="Times New Roman" panose="02020603050405020304" pitchFamily="18" charset="0"/>
              </a:rPr>
              <a:t>„právo na </a:t>
            </a:r>
            <a:r>
              <a:rPr lang="cs-CZ" sz="2100" b="1" i="1" dirty="0" smtClean="0">
                <a:latin typeface="Times New Roman" panose="02020603050405020304" pitchFamily="18" charset="0"/>
                <a:cs typeface="Times New Roman" panose="02020603050405020304" pitchFamily="18" charset="0"/>
              </a:rPr>
              <a:t>spravedlivý proces</a:t>
            </a:r>
            <a:r>
              <a:rPr lang="cs-CZ" sz="2100" b="1" i="1" dirty="0">
                <a:latin typeface="Times New Roman" panose="02020603050405020304" pitchFamily="18" charset="0"/>
                <a:cs typeface="Times New Roman" panose="02020603050405020304" pitchFamily="18" charset="0"/>
              </a:rPr>
              <a:t>“ </a:t>
            </a:r>
            <a:endParaRPr lang="cs-CZ" sz="2100" b="1" i="1" dirty="0" smtClean="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dirty="0" smtClean="0">
                <a:latin typeface="Times New Roman" panose="02020603050405020304" pitchFamily="18" charset="0"/>
                <a:cs typeface="Times New Roman" panose="02020603050405020304" pitchFamily="18" charset="0"/>
              </a:rPr>
              <a:t>podle </a:t>
            </a:r>
            <a:r>
              <a:rPr lang="cs-CZ" sz="2100" dirty="0">
                <a:latin typeface="Times New Roman" panose="02020603050405020304" pitchFamily="18" charset="0"/>
                <a:cs typeface="Times New Roman" panose="02020603050405020304" pitchFamily="18" charset="0"/>
              </a:rPr>
              <a:t>čl. 36 odst. 1 LZPS</a:t>
            </a:r>
            <a:r>
              <a:rPr lang="cs-CZ" sz="2100" dirty="0" smtClean="0">
                <a:latin typeface="Times New Roman" panose="02020603050405020304" pitchFamily="18" charset="0"/>
                <a:cs typeface="Times New Roman" panose="02020603050405020304" pitchFamily="18" charset="0"/>
              </a:rPr>
              <a:t>:</a:t>
            </a:r>
          </a:p>
          <a:p>
            <a:pPr marL="109728" indent="0" algn="just">
              <a:lnSpc>
                <a:spcPct val="150000"/>
              </a:lnSpc>
              <a:buNone/>
            </a:pPr>
            <a:endParaRPr lang="cs-CZ" sz="2100"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i="1" dirty="0">
                <a:latin typeface="Times New Roman" panose="02020603050405020304" pitchFamily="18" charset="0"/>
                <a:cs typeface="Times New Roman" panose="02020603050405020304" pitchFamily="18" charset="0"/>
              </a:rPr>
              <a:t>„Každý se může domáhat stanoveným postupem svého práva </a:t>
            </a:r>
            <a:r>
              <a:rPr lang="cs-CZ" sz="2100" i="1" dirty="0" smtClean="0">
                <a:latin typeface="Times New Roman" panose="02020603050405020304" pitchFamily="18" charset="0"/>
                <a:cs typeface="Times New Roman" panose="02020603050405020304" pitchFamily="18" charset="0"/>
              </a:rPr>
              <a:t>u nezávislého a nestranného </a:t>
            </a:r>
            <a:r>
              <a:rPr lang="cs-CZ" sz="2100" i="1" dirty="0">
                <a:latin typeface="Times New Roman" panose="02020603050405020304" pitchFamily="18" charset="0"/>
                <a:cs typeface="Times New Roman" panose="02020603050405020304" pitchFamily="18" charset="0"/>
              </a:rPr>
              <a:t>soudu a ve stanovených případech u jiného </a:t>
            </a:r>
            <a:r>
              <a:rPr lang="cs-CZ" sz="2100" i="1" dirty="0" smtClean="0">
                <a:latin typeface="Times New Roman" panose="02020603050405020304" pitchFamily="18" charset="0"/>
                <a:cs typeface="Times New Roman" panose="02020603050405020304" pitchFamily="18" charset="0"/>
              </a:rPr>
              <a:t>orgánu.“</a:t>
            </a:r>
          </a:p>
          <a:p>
            <a:pPr marL="109728" indent="0" algn="just">
              <a:lnSpc>
                <a:spcPct val="150000"/>
              </a:lnSpc>
              <a:buNone/>
            </a:pPr>
            <a:endParaRPr lang="cs-CZ" sz="2100" i="1" dirty="0">
              <a:latin typeface="Times New Roman" panose="02020603050405020304" pitchFamily="18" charset="0"/>
              <a:cs typeface="Times New Roman" panose="02020603050405020304" pitchFamily="18" charset="0"/>
            </a:endParaRPr>
          </a:p>
          <a:p>
            <a:pPr marL="109728" indent="0" algn="just">
              <a:lnSpc>
                <a:spcPct val="150000"/>
              </a:lnSpc>
              <a:buNone/>
            </a:pPr>
            <a:r>
              <a:rPr lang="cs-CZ" sz="2100" dirty="0">
                <a:latin typeface="Times New Roman" panose="02020603050405020304" pitchFamily="18" charset="0"/>
                <a:cs typeface="Times New Roman" panose="02020603050405020304" pitchFamily="18" charset="0"/>
              </a:rPr>
              <a:t>Také ve věcech péče o nezletilé a </a:t>
            </a:r>
            <a:r>
              <a:rPr lang="cs-CZ" sz="2100" dirty="0" err="1">
                <a:latin typeface="Times New Roman" panose="02020603050405020304" pitchFamily="18" charset="0"/>
                <a:cs typeface="Times New Roman" panose="02020603050405020304" pitchFamily="18" charset="0"/>
              </a:rPr>
              <a:t>rodinněprávních</a:t>
            </a:r>
            <a:r>
              <a:rPr lang="cs-CZ" sz="2100" dirty="0">
                <a:latin typeface="Times New Roman" panose="02020603050405020304" pitchFamily="18" charset="0"/>
                <a:cs typeface="Times New Roman" panose="02020603050405020304" pitchFamily="18" charset="0"/>
              </a:rPr>
              <a:t> někdy dochází v řízení před soudy k závažným procesním chybám. </a:t>
            </a:r>
          </a:p>
          <a:p>
            <a:pPr marL="109728" indent="0" algn="just">
              <a:lnSpc>
                <a:spcPct val="150000"/>
              </a:lnSpc>
              <a:buNone/>
            </a:pPr>
            <a:endParaRPr lang="cs-CZ" sz="2100" i="1"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1484784"/>
            <a:ext cx="1445725" cy="1134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6353339"/>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052736"/>
            <a:ext cx="8363272" cy="1277888"/>
          </a:xfrm>
        </p:spPr>
        <p:txBody>
          <a:bodyPr>
            <a:normAutofit/>
          </a:bodyPr>
          <a:lstStyle/>
          <a:p>
            <a:r>
              <a:rPr lang="cs-CZ" sz="3600" cap="small" dirty="0"/>
              <a:t>Střídavá péče a (účelová) argumentace</a:t>
            </a:r>
            <a:r>
              <a:rPr lang="cs-CZ" sz="3400" cap="small" dirty="0"/>
              <a:t> nálezem </a:t>
            </a:r>
            <a:r>
              <a:rPr lang="cs-CZ" sz="3400" cap="small" dirty="0" err="1"/>
              <a:t>sp</a:t>
            </a:r>
            <a:r>
              <a:rPr lang="cs-CZ" sz="3400" cap="small" dirty="0"/>
              <a:t>. zn. </a:t>
            </a:r>
            <a:r>
              <a:rPr lang="cs-CZ" sz="3400" b="1" cap="small" dirty="0" smtClean="0"/>
              <a:t>i. </a:t>
            </a:r>
            <a:r>
              <a:rPr lang="cs-CZ" sz="3400" b="1" cap="small" dirty="0" err="1" smtClean="0"/>
              <a:t>ús</a:t>
            </a:r>
            <a:r>
              <a:rPr lang="cs-CZ" sz="3400" b="1" cap="small" dirty="0" smtClean="0"/>
              <a:t> </a:t>
            </a:r>
            <a:r>
              <a:rPr lang="cs-CZ" sz="2700" b="1" dirty="0" smtClean="0"/>
              <a:t>2482/13 </a:t>
            </a:r>
            <a:r>
              <a:rPr lang="cs-CZ" sz="2700" cap="small" dirty="0"/>
              <a:t>ze dne 26. 5. 2014</a:t>
            </a:r>
            <a:endParaRPr lang="cs-CZ" sz="2400" cap="small" dirty="0"/>
          </a:p>
        </p:txBody>
      </p:sp>
      <p:sp>
        <p:nvSpPr>
          <p:cNvPr id="3" name="Zástupný symbol pro obsah 2"/>
          <p:cNvSpPr>
            <a:spLocks noGrp="1"/>
          </p:cNvSpPr>
          <p:nvPr>
            <p:ph idx="1"/>
          </p:nvPr>
        </p:nvSpPr>
        <p:spPr/>
        <p:txBody>
          <a:bodyPr>
            <a:normAutofit/>
          </a:bodyPr>
          <a:lstStyle/>
          <a:p>
            <a:pPr marL="109728" indent="0">
              <a:buNone/>
            </a:pPr>
            <a:endParaRPr lang="cs-CZ" dirty="0" smtClean="0">
              <a:latin typeface="Times New Roman" panose="02020603050405020304" pitchFamily="18" charset="0"/>
              <a:cs typeface="Times New Roman" panose="02020603050405020304" pitchFamily="18" charset="0"/>
            </a:endParaRPr>
          </a:p>
          <a:p>
            <a:pPr marL="109728" indent="0">
              <a:buNone/>
            </a:pPr>
            <a:r>
              <a:rPr lang="cs-CZ" sz="2200" dirty="0" smtClean="0">
                <a:latin typeface="Times New Roman" panose="02020603050405020304" pitchFamily="18" charset="0"/>
                <a:cs typeface="Times New Roman" panose="02020603050405020304" pitchFamily="18" charset="0"/>
              </a:rPr>
              <a:t>Právní věta</a:t>
            </a:r>
            <a:r>
              <a:rPr lang="cs-CZ" sz="2200" dirty="0">
                <a:latin typeface="Times New Roman" panose="02020603050405020304" pitchFamily="18" charset="0"/>
                <a:cs typeface="Times New Roman" panose="02020603050405020304" pitchFamily="18" charset="0"/>
              </a:rPr>
              <a:t> uvedeného nálezu zní</a:t>
            </a:r>
            <a:r>
              <a:rPr lang="cs-CZ" sz="2200" dirty="0" smtClean="0">
                <a:latin typeface="Times New Roman" panose="02020603050405020304" pitchFamily="18" charset="0"/>
                <a:cs typeface="Times New Roman" panose="02020603050405020304" pitchFamily="18" charset="0"/>
              </a:rPr>
              <a:t>:</a:t>
            </a:r>
          </a:p>
          <a:p>
            <a:pPr marL="109728" indent="0">
              <a:buNone/>
            </a:pPr>
            <a:endParaRPr lang="cs-CZ" dirty="0" smtClean="0">
              <a:latin typeface="Times New Roman" panose="02020603050405020304" pitchFamily="18" charset="0"/>
              <a:cs typeface="Times New Roman" panose="02020603050405020304" pitchFamily="18" charset="0"/>
            </a:endParaRPr>
          </a:p>
          <a:p>
            <a:pPr marL="109728" indent="0" algn="just">
              <a:buNone/>
            </a:pPr>
            <a:r>
              <a:rPr lang="cs-CZ" sz="2200" i="1" dirty="0">
                <a:latin typeface="Times New Roman" panose="02020603050405020304" pitchFamily="18" charset="0"/>
                <a:cs typeface="Times New Roman" panose="02020603050405020304" pitchFamily="18" charset="0"/>
              </a:rPr>
              <a:t>„Za situace, kdy se oba rodiče o své děti aktivně zajímají, jsou stejnou </a:t>
            </a:r>
            <a:r>
              <a:rPr lang="cs-CZ" sz="2200" i="1" dirty="0" smtClean="0">
                <a:latin typeface="Times New Roman" panose="02020603050405020304" pitchFamily="18" charset="0"/>
                <a:cs typeface="Times New Roman" panose="02020603050405020304" pitchFamily="18" charset="0"/>
              </a:rPr>
              <a:t>měrou schopni </a:t>
            </a:r>
            <a:r>
              <a:rPr lang="cs-CZ" sz="2200" i="1" dirty="0">
                <a:latin typeface="Times New Roman" panose="02020603050405020304" pitchFamily="18" charset="0"/>
                <a:cs typeface="Times New Roman" panose="02020603050405020304" pitchFamily="18" charset="0"/>
              </a:rPr>
              <a:t>a ochotni pečovat o jejich zdraví a tělesný, citový, rozumový a </a:t>
            </a:r>
            <a:r>
              <a:rPr lang="cs-CZ" sz="2200" i="1" dirty="0" smtClean="0">
                <a:latin typeface="Times New Roman" panose="02020603050405020304" pitchFamily="18" charset="0"/>
                <a:cs typeface="Times New Roman" panose="02020603050405020304" pitchFamily="18" charset="0"/>
              </a:rPr>
              <a:t>mravní vývoj </a:t>
            </a:r>
            <a:r>
              <a:rPr lang="cs-CZ" sz="2200" i="1" dirty="0">
                <a:latin typeface="Times New Roman" panose="02020603050405020304" pitchFamily="18" charset="0"/>
                <a:cs typeface="Times New Roman" panose="02020603050405020304" pitchFamily="18" charset="0"/>
              </a:rPr>
              <a:t>a kdy děti mají k oběma rodičům stejně hluboký citový vztah, </a:t>
            </a:r>
            <a:r>
              <a:rPr lang="cs-CZ" sz="2200" i="1" dirty="0" smtClean="0">
                <a:latin typeface="Times New Roman" panose="02020603050405020304" pitchFamily="18" charset="0"/>
                <a:cs typeface="Times New Roman" panose="02020603050405020304" pitchFamily="18" charset="0"/>
              </a:rPr>
              <a:t>nelze střídavou </a:t>
            </a:r>
            <a:r>
              <a:rPr lang="cs-CZ" sz="2200" i="1" dirty="0">
                <a:latin typeface="Times New Roman" panose="02020603050405020304" pitchFamily="18" charset="0"/>
                <a:cs typeface="Times New Roman" panose="02020603050405020304" pitchFamily="18" charset="0"/>
              </a:rPr>
              <a:t>výchovu vyloučit jen na základě hodnocení vztahů mezi rodiči. </a:t>
            </a:r>
            <a:r>
              <a:rPr lang="cs-CZ" sz="2200" i="1" dirty="0" smtClean="0">
                <a:latin typeface="Times New Roman" panose="02020603050405020304" pitchFamily="18" charset="0"/>
                <a:cs typeface="Times New Roman" panose="02020603050405020304" pitchFamily="18" charset="0"/>
              </a:rPr>
              <a:t>Obecné soudy </a:t>
            </a:r>
            <a:r>
              <a:rPr lang="cs-CZ" sz="2200" i="1" dirty="0">
                <a:latin typeface="Times New Roman" panose="02020603050405020304" pitchFamily="18" charset="0"/>
                <a:cs typeface="Times New Roman" panose="02020603050405020304" pitchFamily="18" charset="0"/>
              </a:rPr>
              <a:t>tudíž musí při svém rozhodování o péči rodičů, kteří se rozvádějí </a:t>
            </a:r>
            <a:r>
              <a:rPr lang="cs-CZ" sz="2200" i="1" dirty="0" smtClean="0">
                <a:latin typeface="Times New Roman" panose="02020603050405020304" pitchFamily="18" charset="0"/>
                <a:cs typeface="Times New Roman" panose="02020603050405020304" pitchFamily="18" charset="0"/>
              </a:rPr>
              <a:t>nebo ukončili </a:t>
            </a:r>
            <a:r>
              <a:rPr lang="cs-CZ" sz="2200" i="1" dirty="0">
                <a:latin typeface="Times New Roman" panose="02020603050405020304" pitchFamily="18" charset="0"/>
                <a:cs typeface="Times New Roman" panose="02020603050405020304" pitchFamily="18" charset="0"/>
              </a:rPr>
              <a:t>společné soužití, vycházet z premisy, že </a:t>
            </a:r>
            <a:r>
              <a:rPr lang="cs-CZ" sz="2200" b="1" i="1" dirty="0">
                <a:latin typeface="Times New Roman" panose="02020603050405020304" pitchFamily="18" charset="0"/>
                <a:cs typeface="Times New Roman" panose="02020603050405020304" pitchFamily="18" charset="0"/>
              </a:rPr>
              <a:t>zájmem dítěte je, aby </a:t>
            </a:r>
            <a:r>
              <a:rPr lang="cs-CZ" sz="2200" b="1" i="1" dirty="0" smtClean="0">
                <a:latin typeface="Times New Roman" panose="02020603050405020304" pitchFamily="18" charset="0"/>
                <a:cs typeface="Times New Roman" panose="02020603050405020304" pitchFamily="18" charset="0"/>
              </a:rPr>
              <a:t>bylo především </a:t>
            </a:r>
            <a:r>
              <a:rPr lang="cs-CZ" sz="2200" b="1" i="1" dirty="0">
                <a:latin typeface="Times New Roman" panose="02020603050405020304" pitchFamily="18" charset="0"/>
                <a:cs typeface="Times New Roman" panose="02020603050405020304" pitchFamily="18" charset="0"/>
              </a:rPr>
              <a:t>v péči obou rodičů</a:t>
            </a:r>
            <a:r>
              <a:rPr lang="cs-CZ" sz="2200" i="1" dirty="0" smtClean="0">
                <a:latin typeface="Times New Roman" panose="02020603050405020304" pitchFamily="18" charset="0"/>
                <a:cs typeface="Times New Roman" panose="02020603050405020304" pitchFamily="18" charset="0"/>
              </a:rPr>
              <a:t>.“</a:t>
            </a:r>
          </a:p>
          <a:p>
            <a:pPr marL="109728" indent="0" algn="just">
              <a:buNone/>
            </a:pPr>
            <a:endParaRPr lang="cs-CZ" sz="2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686228"/>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Autofit/>
          </a:bodyPr>
          <a:lstStyle/>
          <a:p>
            <a:r>
              <a:rPr lang="cs-CZ" sz="3600" cap="small" dirty="0">
                <a:cs typeface="Times New Roman" panose="02020603050405020304" pitchFamily="18" charset="0"/>
              </a:rPr>
              <a:t>Rovnocenný podíl obou rodičů na péči a výchově </a:t>
            </a:r>
            <a:r>
              <a:rPr lang="cs-CZ" sz="3600" cap="small" dirty="0" smtClean="0">
                <a:cs typeface="Times New Roman" panose="02020603050405020304" pitchFamily="18" charset="0"/>
              </a:rPr>
              <a:t>dítěte</a:t>
            </a:r>
            <a:endParaRPr lang="cs-CZ" sz="3600" cap="small" dirty="0"/>
          </a:p>
        </p:txBody>
      </p:sp>
      <p:sp>
        <p:nvSpPr>
          <p:cNvPr id="3" name="Zástupný symbol pro obsah 2"/>
          <p:cNvSpPr>
            <a:spLocks noGrp="1"/>
          </p:cNvSpPr>
          <p:nvPr>
            <p:ph sz="half" idx="1"/>
          </p:nvPr>
        </p:nvSpPr>
        <p:spPr>
          <a:xfrm>
            <a:off x="467544" y="1916832"/>
            <a:ext cx="8075240" cy="4525963"/>
          </a:xfrm>
        </p:spPr>
        <p:txBody>
          <a:bodyPr>
            <a:noAutofit/>
          </a:bodyPr>
          <a:lstStyle/>
          <a:p>
            <a:pPr marL="109728" indent="0" algn="just">
              <a:lnSpc>
                <a:spcPct val="150000"/>
              </a:lnSpc>
              <a:buNone/>
            </a:pPr>
            <a:r>
              <a:rPr lang="pl-PL" sz="2800" cap="small" dirty="0" smtClean="0">
                <a:latin typeface="+mj-lt"/>
              </a:rPr>
              <a:t>Nález </a:t>
            </a:r>
            <a:r>
              <a:rPr lang="pl-PL" sz="2800" cap="small" dirty="0">
                <a:latin typeface="+mj-lt"/>
              </a:rPr>
              <a:t>sp. zn. </a:t>
            </a:r>
            <a:r>
              <a:rPr lang="pl-PL" sz="2800" b="1" cap="small" dirty="0">
                <a:latin typeface="+mj-lt"/>
              </a:rPr>
              <a:t>IV. ÚS 1921/17 </a:t>
            </a:r>
            <a:r>
              <a:rPr lang="pl-PL" sz="2800" cap="small" dirty="0" smtClean="0">
                <a:latin typeface="+mj-lt"/>
              </a:rPr>
              <a:t>ze </a:t>
            </a:r>
            <a:r>
              <a:rPr lang="pl-PL" sz="2800" cap="small" dirty="0">
                <a:latin typeface="+mj-lt"/>
              </a:rPr>
              <a:t>dne 21. 11. </a:t>
            </a:r>
            <a:r>
              <a:rPr lang="pl-PL" sz="2800" cap="small" dirty="0" smtClean="0">
                <a:latin typeface="+mj-lt"/>
              </a:rPr>
              <a:t>2017:</a:t>
            </a:r>
          </a:p>
          <a:p>
            <a:pPr marL="109728" indent="0" algn="just">
              <a:lnSpc>
                <a:spcPct val="150000"/>
              </a:lnSpc>
              <a:buNone/>
            </a:pPr>
            <a:endParaRPr lang="pl-PL" sz="1600" i="1" cap="small" dirty="0">
              <a:latin typeface="Times New Roman" panose="02020603050405020304" pitchFamily="18" charset="0"/>
              <a:cs typeface="Times New Roman" panose="02020603050405020304" pitchFamily="18" charset="0"/>
            </a:endParaRPr>
          </a:p>
          <a:p>
            <a:pPr marL="109728" indent="0" algn="just">
              <a:buNone/>
            </a:pPr>
            <a:r>
              <a:rPr lang="cs-CZ" sz="2200" i="1" dirty="0" smtClean="0">
                <a:latin typeface="Times New Roman" panose="02020603050405020304" pitchFamily="18" charset="0"/>
                <a:cs typeface="Times New Roman" panose="02020603050405020304" pitchFamily="18" charset="0"/>
              </a:rPr>
              <a:t>„</a:t>
            </a:r>
            <a:r>
              <a:rPr lang="cs-CZ" sz="2200" b="1" i="1" dirty="0" smtClean="0">
                <a:latin typeface="Times New Roman" panose="02020603050405020304" pitchFamily="18" charset="0"/>
                <a:cs typeface="Times New Roman" panose="02020603050405020304" pitchFamily="18" charset="0"/>
              </a:rPr>
              <a:t>Pojem </a:t>
            </a:r>
            <a:r>
              <a:rPr lang="cs-CZ" sz="2200" b="1" i="1" dirty="0">
                <a:latin typeface="Times New Roman" panose="02020603050405020304" pitchFamily="18" charset="0"/>
                <a:cs typeface="Times New Roman" panose="02020603050405020304" pitchFamily="18" charset="0"/>
              </a:rPr>
              <a:t>„v péči obou rodičů“ nelze chápat jako paušalizaci (upřednostnění) střídavé péče jakožto základního východiska při rozhodování o výchově dětí</a:t>
            </a:r>
            <a:r>
              <a:rPr lang="cs-CZ" sz="2200" i="1" dirty="0">
                <a:latin typeface="Times New Roman" panose="02020603050405020304" pitchFamily="18" charset="0"/>
                <a:cs typeface="Times New Roman" panose="02020603050405020304" pitchFamily="18" charset="0"/>
              </a:rPr>
              <a:t>. Naopak je nezbytné, aby obecné soudy vždy zohlednily ad hoc všechny okolnosti posuzované věci a rozhodly o formě péče v nejlepším zájmu dítěte – tak, aby byl podíl obou rodičů na péči a výchově dítěte zásadně rovnocenný, čehož nelze dosáhnout jen úpravou péče střídavé nebo společné, ale i svěřením dítěte do výlučné péče jednoho z rodičů, avšak za současné odpovídající úpravy styku dítěte s druhým rodičem (úpravou „širokého“ styku</a:t>
            </a:r>
            <a:r>
              <a:rPr lang="cs-CZ" sz="2200" i="1" dirty="0" smtClean="0">
                <a:latin typeface="Times New Roman" panose="02020603050405020304" pitchFamily="18" charset="0"/>
                <a:cs typeface="Times New Roman" panose="02020603050405020304" pitchFamily="18" charset="0"/>
              </a:rPr>
              <a:t>).“</a:t>
            </a:r>
            <a:endParaRPr lang="cs-CZ" sz="2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991493"/>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836712"/>
            <a:ext cx="8424936" cy="1066800"/>
          </a:xfrm>
        </p:spPr>
        <p:txBody>
          <a:bodyPr>
            <a:normAutofit fontScale="90000"/>
          </a:bodyPr>
          <a:lstStyle/>
          <a:p>
            <a:r>
              <a:rPr lang="cs-CZ" cap="small" dirty="0"/>
              <a:t>Střídavá péče a kritérium vzdálenosti </a:t>
            </a:r>
            <a:r>
              <a:rPr lang="cs-CZ" sz="3600" cap="small" dirty="0" smtClean="0"/>
              <a:t>(nález </a:t>
            </a:r>
            <a:r>
              <a:rPr lang="cs-CZ" sz="3600" cap="small" dirty="0" err="1" smtClean="0"/>
              <a:t>sp</a:t>
            </a:r>
            <a:r>
              <a:rPr lang="cs-CZ" sz="3600" cap="small" dirty="0" smtClean="0"/>
              <a:t>. zn. </a:t>
            </a:r>
            <a:r>
              <a:rPr lang="cs-CZ" sz="2700" b="1" cap="small" dirty="0" smtClean="0"/>
              <a:t>I. ÚS 1506/13</a:t>
            </a:r>
            <a:r>
              <a:rPr lang="cs-CZ" sz="2700" cap="small" dirty="0" smtClean="0"/>
              <a:t> ze dne 30. 5. 2014):</a:t>
            </a:r>
            <a:endParaRPr lang="cs-CZ" sz="2700" cap="small" dirty="0"/>
          </a:p>
        </p:txBody>
      </p:sp>
      <p:sp>
        <p:nvSpPr>
          <p:cNvPr id="3" name="Zástupný symbol pro obsah 2"/>
          <p:cNvSpPr>
            <a:spLocks noGrp="1"/>
          </p:cNvSpPr>
          <p:nvPr>
            <p:ph sz="half" idx="1"/>
          </p:nvPr>
        </p:nvSpPr>
        <p:spPr>
          <a:xfrm>
            <a:off x="467544" y="2276872"/>
            <a:ext cx="3888432" cy="4138475"/>
          </a:xfrm>
        </p:spPr>
        <p:style>
          <a:lnRef idx="2">
            <a:schemeClr val="accent2"/>
          </a:lnRef>
          <a:fillRef idx="1">
            <a:schemeClr val="lt1"/>
          </a:fillRef>
          <a:effectRef idx="0">
            <a:schemeClr val="accent2"/>
          </a:effectRef>
          <a:fontRef idx="minor">
            <a:schemeClr val="dk1"/>
          </a:fontRef>
        </p:style>
        <p:txBody>
          <a:bodyPr>
            <a:noAutofit/>
          </a:bodyPr>
          <a:lstStyle/>
          <a:p>
            <a:pPr marL="109728" indent="0" algn="just">
              <a:lnSpc>
                <a:spcPct val="150000"/>
              </a:lnSpc>
              <a:buNone/>
            </a:pPr>
            <a:r>
              <a:rPr lang="cs-CZ" sz="1585" i="1" dirty="0">
                <a:latin typeface="Times New Roman" panose="02020603050405020304" pitchFamily="18" charset="0"/>
                <a:cs typeface="Times New Roman" panose="02020603050405020304" pitchFamily="18" charset="0"/>
              </a:rPr>
              <a:t>„Velká vzdálenost mezi bydlišti obou rodičů sama o sobě není důvodem, </a:t>
            </a:r>
            <a:r>
              <a:rPr lang="cs-CZ" sz="1585" i="1" dirty="0" smtClean="0">
                <a:latin typeface="Times New Roman" panose="02020603050405020304" pitchFamily="18" charset="0"/>
                <a:cs typeface="Times New Roman" panose="02020603050405020304" pitchFamily="18" charset="0"/>
              </a:rPr>
              <a:t>který by </a:t>
            </a:r>
            <a:r>
              <a:rPr lang="cs-CZ" sz="1585" i="1" dirty="0">
                <a:latin typeface="Times New Roman" panose="02020603050405020304" pitchFamily="18" charset="0"/>
                <a:cs typeface="Times New Roman" panose="02020603050405020304" pitchFamily="18" charset="0"/>
              </a:rPr>
              <a:t>a priori vylučoval vhodnost střídavé výchovy nezletilého dítěte. </a:t>
            </a:r>
            <a:r>
              <a:rPr lang="cs-CZ" sz="1585" i="1" dirty="0" smtClean="0">
                <a:latin typeface="Times New Roman" panose="02020603050405020304" pitchFamily="18" charset="0"/>
                <a:cs typeface="Times New Roman" panose="02020603050405020304" pitchFamily="18" charset="0"/>
              </a:rPr>
              <a:t>Při posuzování </a:t>
            </a:r>
            <a:r>
              <a:rPr lang="cs-CZ" sz="1585" i="1" dirty="0">
                <a:latin typeface="Times New Roman" panose="02020603050405020304" pitchFamily="18" charset="0"/>
                <a:cs typeface="Times New Roman" panose="02020603050405020304" pitchFamily="18" charset="0"/>
              </a:rPr>
              <a:t>tohoto hlediska je naopak třeba přihlédnout k dalším </a:t>
            </a:r>
            <a:r>
              <a:rPr lang="cs-CZ" sz="1585" i="1" dirty="0" smtClean="0">
                <a:latin typeface="Times New Roman" panose="02020603050405020304" pitchFamily="18" charset="0"/>
                <a:cs typeface="Times New Roman" panose="02020603050405020304" pitchFamily="18" charset="0"/>
              </a:rPr>
              <a:t>okolnostem daného </a:t>
            </a:r>
            <a:r>
              <a:rPr lang="cs-CZ" sz="1585" i="1" dirty="0">
                <a:latin typeface="Times New Roman" panose="02020603050405020304" pitchFamily="18" charset="0"/>
                <a:cs typeface="Times New Roman" panose="02020603050405020304" pitchFamily="18" charset="0"/>
              </a:rPr>
              <a:t>případu, zejména pak k tomu, zda dítě není převozem a pobytem ve </a:t>
            </a:r>
            <a:r>
              <a:rPr lang="cs-CZ" sz="1585" i="1" dirty="0" smtClean="0">
                <a:latin typeface="Times New Roman" panose="02020603050405020304" pitchFamily="18" charset="0"/>
                <a:cs typeface="Times New Roman" panose="02020603050405020304" pitchFamily="18" charset="0"/>
              </a:rPr>
              <a:t>zcela odlišném </a:t>
            </a:r>
            <a:r>
              <a:rPr lang="cs-CZ" sz="1585" i="1" dirty="0">
                <a:latin typeface="Times New Roman" panose="02020603050405020304" pitchFamily="18" charset="0"/>
                <a:cs typeface="Times New Roman" panose="02020603050405020304" pitchFamily="18" charset="0"/>
              </a:rPr>
              <a:t>prostředí příliš fyzicky či psychicky zatěžováno a zda je v </a:t>
            </a:r>
            <a:r>
              <a:rPr lang="cs-CZ" sz="1585" i="1" dirty="0" smtClean="0">
                <a:latin typeface="Times New Roman" panose="02020603050405020304" pitchFamily="18" charset="0"/>
                <a:cs typeface="Times New Roman" panose="02020603050405020304" pitchFamily="18" charset="0"/>
              </a:rPr>
              <a:t>možnostech rodičů </a:t>
            </a:r>
            <a:r>
              <a:rPr lang="cs-CZ" sz="1585" i="1" dirty="0">
                <a:latin typeface="Times New Roman" panose="02020603050405020304" pitchFamily="18" charset="0"/>
                <a:cs typeface="Times New Roman" panose="02020603050405020304" pitchFamily="18" charset="0"/>
              </a:rPr>
              <a:t>ve stanoveném intervalu tuto vzdálenost překonávat.“</a:t>
            </a:r>
          </a:p>
        </p:txBody>
      </p:sp>
      <p:sp>
        <p:nvSpPr>
          <p:cNvPr id="4" name="Zástupný symbol pro obsah 3"/>
          <p:cNvSpPr>
            <a:spLocks noGrp="1"/>
          </p:cNvSpPr>
          <p:nvPr>
            <p:ph sz="half" idx="2"/>
          </p:nvPr>
        </p:nvSpPr>
        <p:spPr>
          <a:xfrm>
            <a:off x="4644008" y="2132856"/>
            <a:ext cx="4038600" cy="4464496"/>
          </a:xfrm>
        </p:spPr>
        <p:style>
          <a:lnRef idx="2">
            <a:schemeClr val="accent1"/>
          </a:lnRef>
          <a:fillRef idx="1">
            <a:schemeClr val="lt1"/>
          </a:fillRef>
          <a:effectRef idx="0">
            <a:schemeClr val="accent1"/>
          </a:effectRef>
          <a:fontRef idx="minor">
            <a:schemeClr val="dk1"/>
          </a:fontRef>
        </p:style>
        <p:txBody>
          <a:bodyPr>
            <a:noAutofit/>
          </a:bodyPr>
          <a:lstStyle/>
          <a:p>
            <a:pPr marL="109728" indent="0" algn="just">
              <a:lnSpc>
                <a:spcPct val="160000"/>
              </a:lnSpc>
              <a:buNone/>
            </a:pPr>
            <a:r>
              <a:rPr lang="cs-CZ" sz="1500" dirty="0">
                <a:latin typeface="Times New Roman" panose="02020603050405020304" pitchFamily="18" charset="0"/>
                <a:cs typeface="Times New Roman" panose="02020603050405020304" pitchFamily="18" charset="0"/>
              </a:rPr>
              <a:t>Na tento nález ovšem navazuje jiný nález v téže „kauze“ nezletilého </a:t>
            </a:r>
            <a:r>
              <a:rPr lang="cs-CZ" sz="1500" dirty="0" smtClean="0">
                <a:latin typeface="Times New Roman" panose="02020603050405020304" pitchFamily="18" charset="0"/>
                <a:cs typeface="Times New Roman" panose="02020603050405020304" pitchFamily="18" charset="0"/>
              </a:rPr>
              <a:t>dítěte </a:t>
            </a:r>
            <a:r>
              <a:rPr lang="cs-CZ" sz="1500" b="1" dirty="0" err="1" smtClean="0">
                <a:latin typeface="Times New Roman" panose="02020603050405020304" pitchFamily="18" charset="0"/>
                <a:cs typeface="Times New Roman" panose="02020603050405020304" pitchFamily="18" charset="0"/>
              </a:rPr>
              <a:t>sp</a:t>
            </a:r>
            <a:r>
              <a:rPr lang="cs-CZ" sz="1500" b="1" dirty="0" smtClean="0">
                <a:latin typeface="Times New Roman" panose="02020603050405020304" pitchFamily="18" charset="0"/>
                <a:cs typeface="Times New Roman" panose="02020603050405020304" pitchFamily="18" charset="0"/>
              </a:rPr>
              <a:t>. zn</a:t>
            </a:r>
            <a:r>
              <a:rPr lang="cs-CZ" sz="1500" b="1" dirty="0">
                <a:latin typeface="Times New Roman" panose="02020603050405020304" pitchFamily="18" charset="0"/>
                <a:cs typeface="Times New Roman" panose="02020603050405020304" pitchFamily="18" charset="0"/>
              </a:rPr>
              <a:t>. II. ÚS </a:t>
            </a:r>
            <a:r>
              <a:rPr lang="cs-CZ" sz="1500" b="1" dirty="0" smtClean="0">
                <a:latin typeface="Times New Roman" panose="02020603050405020304" pitchFamily="18" charset="0"/>
                <a:cs typeface="Times New Roman" panose="02020603050405020304" pitchFamily="18" charset="0"/>
              </a:rPr>
              <a:t>169/16</a:t>
            </a:r>
            <a:r>
              <a:rPr lang="cs-CZ" sz="1500" dirty="0" smtClean="0">
                <a:latin typeface="Times New Roman" panose="02020603050405020304" pitchFamily="18" charset="0"/>
                <a:cs typeface="Times New Roman" panose="02020603050405020304" pitchFamily="18" charset="0"/>
              </a:rPr>
              <a:t> ze dne 24. 6. 2016, </a:t>
            </a:r>
            <a:r>
              <a:rPr lang="cs-CZ" sz="1500" dirty="0">
                <a:latin typeface="Times New Roman" panose="02020603050405020304" pitchFamily="18" charset="0"/>
                <a:cs typeface="Times New Roman" panose="02020603050405020304" pitchFamily="18" charset="0"/>
              </a:rPr>
              <a:t>tentokrát s opačným závěrem</a:t>
            </a:r>
            <a:r>
              <a:rPr lang="cs-CZ" sz="1500" dirty="0" smtClean="0">
                <a:latin typeface="Times New Roman" panose="02020603050405020304" pitchFamily="18" charset="0"/>
                <a:cs typeface="Times New Roman" panose="02020603050405020304" pitchFamily="18" charset="0"/>
              </a:rPr>
              <a:t>:</a:t>
            </a:r>
          </a:p>
          <a:p>
            <a:pPr marL="109728" indent="0" algn="just">
              <a:lnSpc>
                <a:spcPct val="160000"/>
              </a:lnSpc>
              <a:buNone/>
            </a:pPr>
            <a:endParaRPr lang="cs-CZ" sz="900" dirty="0" smtClean="0">
              <a:latin typeface="Times New Roman" panose="02020603050405020304" pitchFamily="18" charset="0"/>
              <a:cs typeface="Times New Roman" panose="02020603050405020304" pitchFamily="18" charset="0"/>
            </a:endParaRPr>
          </a:p>
          <a:p>
            <a:pPr marL="109728" indent="0" algn="just">
              <a:lnSpc>
                <a:spcPct val="160000"/>
              </a:lnSpc>
              <a:buNone/>
            </a:pPr>
            <a:r>
              <a:rPr lang="cs-CZ" sz="1500" i="1" dirty="0" smtClean="0">
                <a:latin typeface="Times New Roman" panose="02020603050405020304" pitchFamily="18" charset="0"/>
                <a:cs typeface="Times New Roman" panose="02020603050405020304" pitchFamily="18" charset="0"/>
              </a:rPr>
              <a:t>„</a:t>
            </a:r>
            <a:r>
              <a:rPr lang="cs-CZ" sz="1500" i="1" dirty="0">
                <a:latin typeface="Times New Roman" panose="02020603050405020304" pitchFamily="18" charset="0"/>
                <a:cs typeface="Times New Roman" panose="02020603050405020304" pitchFamily="18" charset="0"/>
              </a:rPr>
              <a:t>Rozhodnutí soudu, které se řádně nevypořádá se znaleckým posudkem v </a:t>
            </a:r>
            <a:r>
              <a:rPr lang="cs-CZ" sz="1500" i="1" dirty="0" smtClean="0">
                <a:latin typeface="Times New Roman" panose="02020603050405020304" pitchFamily="18" charset="0"/>
                <a:cs typeface="Times New Roman" panose="02020603050405020304" pitchFamily="18" charset="0"/>
              </a:rPr>
              <a:t>otázce, zda </a:t>
            </a:r>
            <a:r>
              <a:rPr lang="cs-CZ" sz="1500" i="1" dirty="0">
                <a:latin typeface="Times New Roman" panose="02020603050405020304" pitchFamily="18" charset="0"/>
                <a:cs typeface="Times New Roman" panose="02020603050405020304" pitchFamily="18" charset="0"/>
              </a:rPr>
              <a:t>střídavá péče znamená pro nezletilou neúnosnou zátěž v situaci, kdy </a:t>
            </a:r>
            <a:r>
              <a:rPr lang="cs-CZ" sz="1500" i="1" dirty="0" smtClean="0">
                <a:latin typeface="Times New Roman" panose="02020603050405020304" pitchFamily="18" charset="0"/>
                <a:cs typeface="Times New Roman" panose="02020603050405020304" pitchFamily="18" charset="0"/>
              </a:rPr>
              <a:t>začala navštěvovat </a:t>
            </a:r>
            <a:r>
              <a:rPr lang="cs-CZ" sz="1500" i="1" dirty="0">
                <a:latin typeface="Times New Roman" panose="02020603050405020304" pitchFamily="18" charset="0"/>
                <a:cs typeface="Times New Roman" panose="02020603050405020304" pitchFamily="18" charset="0"/>
              </a:rPr>
              <a:t>dvě základní školy, je ústavním deficitem, nesplňujícím </a:t>
            </a:r>
            <a:r>
              <a:rPr lang="cs-CZ" sz="1500" i="1" dirty="0" smtClean="0">
                <a:latin typeface="Times New Roman" panose="02020603050405020304" pitchFamily="18" charset="0"/>
                <a:cs typeface="Times New Roman" panose="02020603050405020304" pitchFamily="18" charset="0"/>
              </a:rPr>
              <a:t>ani požadavky </a:t>
            </a:r>
            <a:r>
              <a:rPr lang="cs-CZ" sz="1500" i="1" dirty="0">
                <a:latin typeface="Times New Roman" panose="02020603050405020304" pitchFamily="18" charset="0"/>
                <a:cs typeface="Times New Roman" panose="02020603050405020304" pitchFamily="18" charset="0"/>
              </a:rPr>
              <a:t>kladené čl. 3 odst. 1 Úmluvy o právech dítěte.“</a:t>
            </a:r>
          </a:p>
        </p:txBody>
      </p:sp>
    </p:spTree>
    <p:extLst>
      <p:ext uri="{BB962C8B-B14F-4D97-AF65-F5344CB8AC3E}">
        <p14:creationId xmlns:p14="http://schemas.microsoft.com/office/powerpoint/2010/main" val="169622015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836712"/>
            <a:ext cx="8424936" cy="1066800"/>
          </a:xfrm>
        </p:spPr>
        <p:txBody>
          <a:bodyPr>
            <a:normAutofit fontScale="90000"/>
          </a:bodyPr>
          <a:lstStyle/>
          <a:p>
            <a:r>
              <a:rPr lang="cs-CZ" cap="small" dirty="0"/>
              <a:t>Střídavá péče a kritérium vzdálenosti </a:t>
            </a:r>
            <a:r>
              <a:rPr lang="cs-CZ" cap="small" dirty="0" smtClean="0"/>
              <a:t>II</a:t>
            </a:r>
            <a:r>
              <a:rPr lang="cs-CZ" sz="3600" cap="small" dirty="0"/>
              <a:t/>
            </a:r>
            <a:br>
              <a:rPr lang="cs-CZ" sz="3600" cap="small" dirty="0"/>
            </a:br>
            <a:endParaRPr lang="cs-CZ" sz="2700" cap="small" dirty="0"/>
          </a:p>
        </p:txBody>
      </p:sp>
      <p:sp>
        <p:nvSpPr>
          <p:cNvPr id="6" name="Zástupný symbol pro obsah 5"/>
          <p:cNvSpPr>
            <a:spLocks noGrp="1"/>
          </p:cNvSpPr>
          <p:nvPr>
            <p:ph sz="half" idx="2"/>
          </p:nvPr>
        </p:nvSpPr>
        <p:spPr>
          <a:xfrm>
            <a:off x="395536" y="1700808"/>
            <a:ext cx="8291264" cy="4525963"/>
          </a:xfrm>
        </p:spPr>
        <p:txBody>
          <a:bodyPr>
            <a:normAutofit/>
          </a:bodyPr>
          <a:lstStyle/>
          <a:p>
            <a:pPr marL="109728" indent="0">
              <a:buNone/>
            </a:pPr>
            <a:r>
              <a:rPr lang="pl-PL" sz="2800" cap="small" dirty="0">
                <a:solidFill>
                  <a:srgbClr val="212745"/>
                </a:solidFill>
                <a:latin typeface="Trebuchet MS"/>
                <a:ea typeface="+mj-ea"/>
                <a:cs typeface="+mj-cs"/>
              </a:rPr>
              <a:t>nález sp. zn. </a:t>
            </a:r>
            <a:r>
              <a:rPr lang="pl-PL" sz="2800" b="1" cap="small" dirty="0">
                <a:solidFill>
                  <a:srgbClr val="212745"/>
                </a:solidFill>
                <a:latin typeface="Trebuchet MS"/>
                <a:ea typeface="+mj-ea"/>
                <a:cs typeface="+mj-cs"/>
              </a:rPr>
              <a:t>III. ÚS 149/20 </a:t>
            </a:r>
            <a:r>
              <a:rPr lang="pl-PL" sz="2800" cap="small" dirty="0">
                <a:solidFill>
                  <a:srgbClr val="212745"/>
                </a:solidFill>
                <a:latin typeface="Trebuchet MS"/>
                <a:ea typeface="+mj-ea"/>
                <a:cs typeface="+mj-cs"/>
              </a:rPr>
              <a:t>ze dne 31. 3. 2020</a:t>
            </a:r>
            <a:r>
              <a:rPr lang="pl-PL" sz="2800" cap="small" dirty="0" smtClean="0">
                <a:solidFill>
                  <a:srgbClr val="212745"/>
                </a:solidFill>
                <a:latin typeface="Trebuchet MS"/>
                <a:ea typeface="+mj-ea"/>
                <a:cs typeface="+mj-cs"/>
              </a:rPr>
              <a:t>:</a:t>
            </a:r>
          </a:p>
          <a:p>
            <a:pPr marL="109728" indent="0">
              <a:buNone/>
            </a:pPr>
            <a:endParaRPr lang="pl-PL" sz="3200" cap="small" dirty="0">
              <a:solidFill>
                <a:srgbClr val="212745"/>
              </a:solidFill>
              <a:latin typeface="Trebuchet MS"/>
              <a:ea typeface="+mj-ea"/>
              <a:cs typeface="+mj-cs"/>
            </a:endParaRPr>
          </a:p>
          <a:p>
            <a:pPr marL="109728" indent="0" algn="just">
              <a:buNone/>
            </a:pPr>
            <a:r>
              <a:rPr lang="cs-CZ" i="1" dirty="0" smtClean="0">
                <a:latin typeface="Times New Roman" panose="02020603050405020304" pitchFamily="18" charset="0"/>
                <a:cs typeface="Times New Roman" panose="02020603050405020304" pitchFamily="18" charset="0"/>
              </a:rPr>
              <a:t>„</a:t>
            </a:r>
            <a:r>
              <a:rPr lang="cs-CZ" b="1" i="1" dirty="0">
                <a:latin typeface="Times New Roman" panose="02020603050405020304" pitchFamily="18" charset="0"/>
                <a:cs typeface="Times New Roman" panose="02020603050405020304" pitchFamily="18" charset="0"/>
              </a:rPr>
              <a:t>Kritérium velmi velké vzdálenosti bydliště rodičů nemůže být jediným důvodem vylučujícím vhodnost střídavé péče, aniž by byl blíže zkoumán dopad častého stěhování (cestování) na vývoj nezletilého a celkový kontext případu</a:t>
            </a:r>
            <a:r>
              <a:rPr lang="cs-CZ" i="1" dirty="0">
                <a:latin typeface="Times New Roman" panose="02020603050405020304" pitchFamily="18" charset="0"/>
                <a:cs typeface="Times New Roman" panose="02020603050405020304" pitchFamily="18" charset="0"/>
              </a:rPr>
              <a:t>. Závěr, že cestování a stěhování (a tedy i střídavá péče) není v zájmu nezletilého, proto nemůže být založen na tvrzení zohledňujícím výhradně vzdálenost mezi bydlišti rodičů, ale musí být přesvědčivě odůvodněn, což ovšem znamená a předpokládá, že v soudním řízení je v odpovídajícím rozsahu provedeno dokazování, resp. jsou doplněna skutková zjištění ohledně dopadů cestování a stěhování na vývoj nezletilého</a:t>
            </a:r>
            <a:r>
              <a:rPr lang="cs-CZ" i="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72616497"/>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Vlastní 5">
      <a:dk1>
        <a:sysClr val="windowText" lastClr="000000"/>
      </a:dk1>
      <a:lt1>
        <a:sysClr val="window" lastClr="FFFFFF"/>
      </a:lt1>
      <a:dk2>
        <a:srgbClr val="212745"/>
      </a:dk2>
      <a:lt2>
        <a:srgbClr val="D85C00"/>
      </a:lt2>
      <a:accent1>
        <a:srgbClr val="4E67C8"/>
      </a:accent1>
      <a:accent2>
        <a:srgbClr val="C3260C"/>
      </a:accent2>
      <a:accent3>
        <a:srgbClr val="A7EA52"/>
      </a:accent3>
      <a:accent4>
        <a:srgbClr val="5DCEAF"/>
      </a:accent4>
      <a:accent5>
        <a:srgbClr val="C3260C"/>
      </a:accent5>
      <a:accent6>
        <a:srgbClr val="F14124"/>
      </a:accent6>
      <a:hlink>
        <a:srgbClr val="56C7AA"/>
      </a:hlink>
      <a:folHlink>
        <a:srgbClr val="59A8D1"/>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4648</TotalTime>
  <Words>3817</Words>
  <Application>Microsoft Office PowerPoint</Application>
  <PresentationFormat>Předvádění na obrazovce (4:3)</PresentationFormat>
  <Paragraphs>141</Paragraphs>
  <Slides>29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Bell MT</vt:lpstr>
      <vt:lpstr>Georgia</vt:lpstr>
      <vt:lpstr>Times New Roman</vt:lpstr>
      <vt:lpstr>Trebuchet MS</vt:lpstr>
      <vt:lpstr>Wingdings</vt:lpstr>
      <vt:lpstr>Wingdings 2</vt:lpstr>
      <vt:lpstr>Urbanistický</vt:lpstr>
      <vt:lpstr>Střídavá péče v judikatuře Ústavního soudu</vt:lpstr>
      <vt:lpstr>Mezinárodněprávní ochrana dětí</vt:lpstr>
      <vt:lpstr>Nejfrekventovanější ustanovení Úmluvy v řízení před Ústavním soudem</vt:lpstr>
      <vt:lpstr>Ochrana práv rodičů  a dětí českým  ústavním právem</vt:lpstr>
      <vt:lpstr>Prezentace aplikace PowerPoint</vt:lpstr>
      <vt:lpstr>Střídavá péče a (účelová) argumentace nálezem sp. zn. i. ús 2482/13 ze dne 26. 5. 2014</vt:lpstr>
      <vt:lpstr>Rovnocenný podíl obou rodičů na péči a výchově dítěte</vt:lpstr>
      <vt:lpstr>Střídavá péče a kritérium vzdálenosti (nález sp. zn. I. ÚS 1506/13 ze dne 30. 5. 2014):</vt:lpstr>
      <vt:lpstr>Střídavá péče a kritérium vzdálenosti II </vt:lpstr>
      <vt:lpstr>Další rozhodnutí ve věci střídavé péče</vt:lpstr>
      <vt:lpstr>Aktuální shrnující rozhodnutí ve věci střídavé péče</vt:lpstr>
      <vt:lpstr>Prezentace aplikace PowerPoint</vt:lpstr>
      <vt:lpstr>Prezentace aplikace PowerPoint</vt:lpstr>
      <vt:lpstr>Prezentace aplikace PowerPoint</vt:lpstr>
      <vt:lpstr>Střídavá péče a školní docházka</vt:lpstr>
      <vt:lpstr>Střídavá péče (úprava styku) a směnné  zaměstnání rodiče</vt:lpstr>
      <vt:lpstr>Ještě jedno rozhodnutí ve věci střídavé péče (o psa )</vt:lpstr>
      <vt:lpstr>Prezentace aplikace PowerPoint</vt:lpstr>
      <vt:lpstr>Střídavá péče vs. „široký“ styk</vt:lpstr>
      <vt:lpstr>Změna péče bez úpravy styku</vt:lpstr>
      <vt:lpstr>Hodnocení znaleckého posudku  Nález sp. zn. I. ÚS 4457/12 ze dne 24. 7. 2013 (sice trestní, ale použitelný obecně)</vt:lpstr>
      <vt:lpstr>Důkazy tajnými záznamy</vt:lpstr>
      <vt:lpstr>Prezentace aplikace PowerPoint</vt:lpstr>
      <vt:lpstr>Názor dítěte – „povinné“ zjišťování</vt:lpstr>
      <vt:lpstr>Názor dítěte – způsob hodnocení</vt:lpstr>
      <vt:lpstr>Kritérium přání dítěte při posuzování vhodnosti střídavé péče</vt:lpstr>
      <vt:lpstr>Názor dítěte – Vypořádání</vt:lpstr>
      <vt:lpstr>Názor dítěte – způsob hodnocení -  Dítě blížící se dospělosti (14 let)</vt:lpstr>
      <vt:lpstr>Děkuji za pozornost. Jaromir.Jirsa@usoud.cz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Věci péče soudu o  nezletilé a rodinnoprávní   z pohledu ústavního soudce</dc:title>
  <dc:creator>Jirsa Jaromír JUDr.</dc:creator>
  <cp:lastModifiedBy>Jirsa Jaromír</cp:lastModifiedBy>
  <cp:revision>291</cp:revision>
  <cp:lastPrinted>2022-01-12T09:36:11Z</cp:lastPrinted>
  <dcterms:created xsi:type="dcterms:W3CDTF">2017-09-07T18:53:59Z</dcterms:created>
  <dcterms:modified xsi:type="dcterms:W3CDTF">2022-09-12T14:36:37Z</dcterms:modified>
</cp:coreProperties>
</file>