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3"/>
  </p:notesMasterIdLst>
  <p:handoutMasterIdLst>
    <p:handoutMasterId r:id="rId24"/>
  </p:handoutMasterIdLst>
  <p:sldIdLst>
    <p:sldId id="256" r:id="rId2"/>
    <p:sldId id="353" r:id="rId3"/>
    <p:sldId id="355" r:id="rId4"/>
    <p:sldId id="356" r:id="rId5"/>
    <p:sldId id="371" r:id="rId6"/>
    <p:sldId id="372" r:id="rId7"/>
    <p:sldId id="436" r:id="rId8"/>
    <p:sldId id="373" r:id="rId9"/>
    <p:sldId id="322" r:id="rId10"/>
    <p:sldId id="346" r:id="rId11"/>
    <p:sldId id="433" r:id="rId12"/>
    <p:sldId id="434" r:id="rId13"/>
    <p:sldId id="437" r:id="rId14"/>
    <p:sldId id="414" r:id="rId15"/>
    <p:sldId id="415" r:id="rId16"/>
    <p:sldId id="416" r:id="rId17"/>
    <p:sldId id="417" r:id="rId18"/>
    <p:sldId id="418" r:id="rId19"/>
    <p:sldId id="419" r:id="rId20"/>
    <p:sldId id="420" r:id="rId21"/>
    <p:sldId id="431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109" d="100"/>
          <a:sy n="109" d="100"/>
        </p:scale>
        <p:origin x="114" y="15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15. 09. 2022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000" y="414000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15. 09. 2022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4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15. 09. 2022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15. 09. 2022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5" y="6127200"/>
            <a:ext cx="113441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957" y="2477312"/>
            <a:ext cx="5672086" cy="1620000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smtClean="0"/>
              <a:t>15. 09. 2022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7784FCF-CA63-43D5-9F7A-283B5FF3D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smtClean="0"/>
              <a:t>15. 09. 2022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657C0906-8176-4053-9581-FB903F818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15. 09. 2022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8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15. 09. 2022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000" y="414000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 smtClean="0"/>
              <a:t>15. 09. 2022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9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15. 09. 2022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15. 09. 2022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3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15. 09. 2022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7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15. 09. 2022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15. 09. 2022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smtClean="0"/>
              <a:t>15. 09. 2022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zakazky.muni.cz/contract_display_4797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zakazky.muni.cz/contract_display_5798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hadas@muni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zakazky.muni.c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15. 09. 2022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Jak zadat veřejnou zakázku nejen na cenu</a:t>
            </a:r>
            <a:endParaRPr lang="cs-CZ" sz="36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08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15. 09. 2022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je nabídková cena dominantním </a:t>
            </a:r>
            <a:r>
              <a:rPr lang="cs-CZ" dirty="0" smtClean="0"/>
              <a:t>HK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Obavy zadavatelů z napadení </a:t>
            </a:r>
            <a:r>
              <a:rPr lang="cs-CZ" dirty="0" smtClean="0"/>
              <a:t>VŘ dodavateli</a:t>
            </a:r>
            <a:endParaRPr lang="cs-CZ" dirty="0"/>
          </a:p>
          <a:p>
            <a:r>
              <a:rPr lang="cs-CZ" dirty="0"/>
              <a:t>Obavy z </a:t>
            </a:r>
            <a:r>
              <a:rPr lang="cs-CZ" dirty="0" smtClean="0"/>
              <a:t>kontrolních orgánů</a:t>
            </a:r>
            <a:endParaRPr lang="cs-CZ" dirty="0"/>
          </a:p>
          <a:p>
            <a:r>
              <a:rPr lang="cs-CZ" dirty="0"/>
              <a:t>Obavy o čas</a:t>
            </a:r>
          </a:p>
          <a:p>
            <a:r>
              <a:rPr lang="cs-CZ" dirty="0"/>
              <a:t>Neznalost, nedostatek příkladů dobré praxe, </a:t>
            </a:r>
            <a:r>
              <a:rPr lang="cs-CZ" dirty="0" smtClean="0"/>
              <a:t>metodik</a:t>
            </a:r>
            <a:endParaRPr lang="cs-CZ" dirty="0"/>
          </a:p>
          <a:p>
            <a:r>
              <a:rPr lang="cs-CZ" dirty="0"/>
              <a:t>Nedostatek </a:t>
            </a:r>
            <a:r>
              <a:rPr lang="cs-CZ" dirty="0" smtClean="0"/>
              <a:t>osvěty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9638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15. 09. 2022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Technická úroveň </a:t>
            </a:r>
            <a:r>
              <a:rPr lang="cs-CZ" dirty="0" smtClean="0"/>
              <a:t>plnění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Disková </a:t>
            </a:r>
            <a:r>
              <a:rPr lang="cs-CZ" dirty="0" smtClean="0"/>
              <a:t>úložiště </a:t>
            </a:r>
          </a:p>
          <a:p>
            <a:r>
              <a:rPr lang="cs-CZ" dirty="0"/>
              <a:t>Předpokládaná </a:t>
            </a:r>
            <a:r>
              <a:rPr lang="cs-CZ" dirty="0" smtClean="0"/>
              <a:t>hodnota </a:t>
            </a:r>
            <a:r>
              <a:rPr lang="cs-CZ" dirty="0"/>
              <a:t>2 217 000 Kč bez </a:t>
            </a:r>
            <a:r>
              <a:rPr lang="cs-CZ" dirty="0" smtClean="0"/>
              <a:t>DPH – ZPŘ </a:t>
            </a:r>
            <a:r>
              <a:rPr lang="cs-CZ" dirty="0" smtClean="0"/>
              <a:t> </a:t>
            </a:r>
            <a:endParaRPr lang="cs-CZ" dirty="0" smtClean="0"/>
          </a:p>
          <a:p>
            <a:r>
              <a:rPr lang="cs-CZ" dirty="0" smtClean="0"/>
              <a:t>Hodnocena co </a:t>
            </a:r>
            <a:r>
              <a:rPr lang="cs-CZ" dirty="0"/>
              <a:t>nejvyšší kapacita za odpovídající </a:t>
            </a:r>
            <a:r>
              <a:rPr lang="cs-CZ" dirty="0" smtClean="0"/>
              <a:t>cenu</a:t>
            </a:r>
          </a:p>
          <a:p>
            <a:r>
              <a:rPr lang="cs-CZ" dirty="0"/>
              <a:t>Ekonomická výhodnost:</a:t>
            </a:r>
          </a:p>
          <a:p>
            <a:pPr lvl="1"/>
            <a:r>
              <a:rPr lang="cs-CZ" dirty="0"/>
              <a:t>Celková kapacita disků	90%</a:t>
            </a:r>
          </a:p>
          <a:p>
            <a:pPr lvl="1"/>
            <a:r>
              <a:rPr lang="cs-CZ" dirty="0"/>
              <a:t>Nabídková cena		10</a:t>
            </a:r>
            <a:r>
              <a:rPr lang="cs-CZ" dirty="0" smtClean="0"/>
              <a:t>%</a:t>
            </a:r>
          </a:p>
          <a:p>
            <a:r>
              <a:rPr lang="cs-CZ" dirty="0">
                <a:hlinkClick r:id="rId2"/>
              </a:rPr>
              <a:t>https://zakazky.muni.cz/contract_display_4797.html</a:t>
            </a:r>
            <a:r>
              <a:rPr lang="cs-CZ" dirty="0"/>
              <a:t> </a:t>
            </a:r>
            <a:r>
              <a:rPr lang="cs-CZ" dirty="0" smtClean="0"/>
              <a:t> </a:t>
            </a:r>
            <a:endParaRPr lang="cs-CZ" dirty="0"/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269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15. 09. 2022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Technická úroveň plnění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692275"/>
            <a:ext cx="9547834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61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15. 09. 2022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Realizační tým, návrh řešení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Komunikační </a:t>
            </a:r>
            <a:r>
              <a:rPr lang="cs-CZ" sz="2400" dirty="0"/>
              <a:t>kampaň 2021 </a:t>
            </a:r>
            <a:r>
              <a:rPr lang="cs-CZ" sz="2400" dirty="0" smtClean="0"/>
              <a:t>– 2022</a:t>
            </a:r>
          </a:p>
          <a:p>
            <a:r>
              <a:rPr lang="cs-CZ" sz="2400" dirty="0" smtClean="0"/>
              <a:t>Návrh </a:t>
            </a:r>
            <a:r>
              <a:rPr lang="cs-CZ" sz="2400" dirty="0"/>
              <a:t>a realizace </a:t>
            </a:r>
            <a:r>
              <a:rPr lang="cs-CZ" sz="2400" dirty="0" smtClean="0"/>
              <a:t>komunikační </a:t>
            </a:r>
            <a:r>
              <a:rPr lang="cs-CZ" sz="2400" dirty="0"/>
              <a:t>kampaně cílené </a:t>
            </a:r>
            <a:r>
              <a:rPr lang="cs-CZ" sz="2400" dirty="0" smtClean="0"/>
              <a:t>na uchazeče </a:t>
            </a:r>
            <a:r>
              <a:rPr lang="cs-CZ" sz="2400" dirty="0"/>
              <a:t>o </a:t>
            </a:r>
            <a:r>
              <a:rPr lang="cs-CZ" sz="2400" dirty="0" smtClean="0"/>
              <a:t>studium</a:t>
            </a:r>
          </a:p>
          <a:p>
            <a:r>
              <a:rPr lang="cs-CZ" sz="2400" dirty="0"/>
              <a:t>Předpokládaná </a:t>
            </a:r>
            <a:r>
              <a:rPr lang="cs-CZ" sz="2400" dirty="0" smtClean="0"/>
              <a:t>hodnota</a:t>
            </a:r>
            <a:r>
              <a:rPr lang="cs-CZ" sz="2400" dirty="0"/>
              <a:t> 1 820 000 Kč bez </a:t>
            </a:r>
            <a:r>
              <a:rPr lang="cs-CZ" sz="2400" dirty="0" smtClean="0"/>
              <a:t>DPH – VZMR  </a:t>
            </a:r>
          </a:p>
          <a:p>
            <a:endParaRPr lang="cs-CZ" sz="2400" dirty="0" smtClean="0"/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09" y="3352168"/>
            <a:ext cx="7858425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32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Environmentální aspekty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 smtClean="0"/>
              <a:t>Služby odpadového hospodářství pro MUNI </a:t>
            </a:r>
            <a:endParaRPr lang="cs-CZ" sz="2200" dirty="0" smtClean="0"/>
          </a:p>
          <a:p>
            <a:r>
              <a:rPr lang="cs-CZ" sz="2200" dirty="0">
                <a:hlinkClick r:id="rId2"/>
              </a:rPr>
              <a:t>https://zakazky.muni.cz/contract_display_5798.html</a:t>
            </a:r>
            <a:r>
              <a:rPr lang="cs-CZ" sz="2200" dirty="0"/>
              <a:t> </a:t>
            </a:r>
            <a:endParaRPr lang="cs-CZ" sz="2200" dirty="0" smtClean="0"/>
          </a:p>
          <a:p>
            <a:r>
              <a:rPr lang="cs-CZ" sz="2200" dirty="0" smtClean="0"/>
              <a:t>Smlouva na 4 roky</a:t>
            </a:r>
          </a:p>
          <a:p>
            <a:r>
              <a:rPr lang="cs-CZ" sz="2200" dirty="0" smtClean="0"/>
              <a:t>Předpokládaná hodnota 10,4 mil Kč bez DPH</a:t>
            </a:r>
          </a:p>
          <a:p>
            <a:r>
              <a:rPr lang="cs-CZ" sz="2200" dirty="0" smtClean="0"/>
              <a:t>Doposud zadáváno na nejnižší nabídkovou cenu</a:t>
            </a:r>
          </a:p>
          <a:p>
            <a:r>
              <a:rPr lang="cs-CZ" sz="2400" dirty="0" smtClean="0"/>
              <a:t>Zainteresovaný tým:</a:t>
            </a:r>
          </a:p>
          <a:p>
            <a:pPr lvl="1"/>
            <a:r>
              <a:rPr lang="cs-CZ" dirty="0" smtClean="0"/>
              <a:t>Provozní odbor</a:t>
            </a:r>
          </a:p>
          <a:p>
            <a:pPr lvl="1"/>
            <a:r>
              <a:rPr lang="de-DE" dirty="0" smtClean="0"/>
              <a:t>Institut </a:t>
            </a:r>
            <a:r>
              <a:rPr lang="de-DE" dirty="0"/>
              <a:t>pro udržitelnost a </a:t>
            </a:r>
            <a:r>
              <a:rPr lang="de-DE" dirty="0" smtClean="0"/>
              <a:t>cirkularitu</a:t>
            </a:r>
            <a:r>
              <a:rPr lang="cs-CZ" dirty="0" smtClean="0"/>
              <a:t> ESF</a:t>
            </a:r>
          </a:p>
          <a:p>
            <a:pPr lvl="1"/>
            <a:r>
              <a:rPr lang="cs-CZ" dirty="0"/>
              <a:t>Odbor veřejných </a:t>
            </a:r>
            <a:r>
              <a:rPr lang="cs-CZ" dirty="0" smtClean="0"/>
              <a:t>zakázek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15. 09. 2022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3347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Předběžné tržní konzultace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73823"/>
            <a:ext cx="10753200" cy="4396154"/>
          </a:xfrm>
        </p:spPr>
        <p:txBody>
          <a:bodyPr/>
          <a:lstStyle/>
          <a:p>
            <a:r>
              <a:rPr lang="cs-CZ" dirty="0" smtClean="0"/>
              <a:t>Individuální konzultace se </a:t>
            </a:r>
            <a:r>
              <a:rPr lang="cs-CZ" dirty="0"/>
              <a:t>3 </a:t>
            </a:r>
            <a:r>
              <a:rPr lang="cs-CZ" dirty="0" smtClean="0"/>
              <a:t>přihlášenými dodavateli</a:t>
            </a:r>
            <a:endParaRPr lang="cs-CZ" dirty="0"/>
          </a:p>
          <a:p>
            <a:r>
              <a:rPr lang="cs-CZ" dirty="0"/>
              <a:t>Nakládání s </a:t>
            </a:r>
            <a:r>
              <a:rPr lang="cs-CZ" dirty="0" smtClean="0"/>
              <a:t>odpadem</a:t>
            </a:r>
          </a:p>
          <a:p>
            <a:r>
              <a:rPr lang="cs-CZ" dirty="0"/>
              <a:t>Možnosti </a:t>
            </a:r>
            <a:r>
              <a:rPr lang="cs-CZ" dirty="0" smtClean="0"/>
              <a:t>přesného vážení odpadu</a:t>
            </a:r>
            <a:endParaRPr lang="cs-CZ" dirty="0"/>
          </a:p>
          <a:p>
            <a:r>
              <a:rPr lang="cs-CZ" dirty="0"/>
              <a:t>Technologická úroveň vozidel</a:t>
            </a:r>
          </a:p>
          <a:p>
            <a:r>
              <a:rPr lang="cs-CZ" dirty="0"/>
              <a:t>Data o odpadech</a:t>
            </a:r>
          </a:p>
          <a:p>
            <a:r>
              <a:rPr lang="cs-CZ" dirty="0"/>
              <a:t>Osvětová </a:t>
            </a:r>
            <a:r>
              <a:rPr lang="cs-CZ" dirty="0" smtClean="0"/>
              <a:t>činnost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15. 09. 2022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5862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Odpadové hospodářství MUNI 2020–24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00201"/>
            <a:ext cx="10753200" cy="4431322"/>
          </a:xfrm>
        </p:spPr>
        <p:txBody>
          <a:bodyPr/>
          <a:lstStyle/>
          <a:p>
            <a:r>
              <a:rPr lang="cs-CZ" dirty="0" smtClean="0"/>
              <a:t>Účel: </a:t>
            </a:r>
          </a:p>
          <a:p>
            <a:pPr lvl="1"/>
            <a:r>
              <a:rPr lang="cs-CZ" sz="2400" dirty="0" smtClean="0"/>
              <a:t>Objednatel VZ zadává </a:t>
            </a:r>
            <a:r>
              <a:rPr lang="cs-CZ" sz="2400" dirty="0"/>
              <a:t>mimo jiné s přihlédnutím k odpovědnému zadávání a k cirkulárním principům pro odpadové </a:t>
            </a:r>
            <a:r>
              <a:rPr lang="cs-CZ" sz="2400" dirty="0" smtClean="0"/>
              <a:t>hospodářství </a:t>
            </a:r>
          </a:p>
          <a:p>
            <a:pPr lvl="1"/>
            <a:r>
              <a:rPr lang="cs-CZ" sz="2400" dirty="0" smtClean="0"/>
              <a:t>Smyslem </a:t>
            </a:r>
            <a:r>
              <a:rPr lang="cs-CZ" sz="2400" dirty="0"/>
              <a:t>a účelem této smlouvy je </a:t>
            </a:r>
            <a:r>
              <a:rPr lang="cs-CZ" sz="2400" dirty="0" smtClean="0"/>
              <a:t>i </a:t>
            </a:r>
            <a:r>
              <a:rPr lang="cs-CZ" sz="2400" dirty="0"/>
              <a:t>prevence a omezení vzniku odpadů u objednatele a preference materiálového využití </a:t>
            </a:r>
            <a:r>
              <a:rPr lang="cs-CZ" sz="2400" dirty="0" smtClean="0"/>
              <a:t>odpadů</a:t>
            </a:r>
          </a:p>
          <a:p>
            <a:pPr lvl="1"/>
            <a:r>
              <a:rPr lang="cs-CZ" sz="2400" dirty="0"/>
              <a:t>Poskytovatel se bude </a:t>
            </a:r>
            <a:r>
              <a:rPr lang="cs-CZ" sz="2400" dirty="0" smtClean="0"/>
              <a:t>snažit </a:t>
            </a:r>
            <a:r>
              <a:rPr lang="cs-CZ" sz="2400" dirty="0"/>
              <a:t>minimalizovat dopad na životní prostředí, respektovat udržitelnost či možnosti cirkulární ekonomiky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15. 09. 2022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716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Odpadové hospodářství MUNI 2020–24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Minimální požadavky:</a:t>
            </a:r>
          </a:p>
          <a:p>
            <a:pPr lvl="1"/>
            <a:r>
              <a:rPr lang="cs-CZ" sz="2400" dirty="0" smtClean="0"/>
              <a:t>Poradenství – minimálně 4x </a:t>
            </a:r>
            <a:r>
              <a:rPr lang="cs-CZ" sz="2400" dirty="0"/>
              <a:t>za rok </a:t>
            </a:r>
            <a:r>
              <a:rPr lang="cs-CZ" sz="2400" dirty="0" smtClean="0"/>
              <a:t>účast na interním </a:t>
            </a:r>
            <a:r>
              <a:rPr lang="cs-CZ" sz="2400" dirty="0"/>
              <a:t>hodnocení </a:t>
            </a:r>
            <a:r>
              <a:rPr lang="cs-CZ" sz="2400" dirty="0" smtClean="0"/>
              <a:t>za </a:t>
            </a:r>
            <a:r>
              <a:rPr lang="cs-CZ" sz="2400" dirty="0"/>
              <a:t>účelem optimalizace nakládání </a:t>
            </a:r>
            <a:endParaRPr lang="cs-CZ" sz="2400" dirty="0" smtClean="0"/>
          </a:p>
          <a:p>
            <a:pPr lvl="1"/>
            <a:r>
              <a:rPr lang="cs-CZ" sz="2400" dirty="0"/>
              <a:t>Vozový park </a:t>
            </a:r>
            <a:r>
              <a:rPr lang="cs-CZ" sz="2400" dirty="0" smtClean="0"/>
              <a:t>– minimální emisní </a:t>
            </a:r>
            <a:r>
              <a:rPr lang="cs-CZ" sz="2400" dirty="0"/>
              <a:t>úroveň </a:t>
            </a:r>
            <a:r>
              <a:rPr lang="cs-CZ" sz="2400" dirty="0" smtClean="0"/>
              <a:t>Euro </a:t>
            </a:r>
            <a:r>
              <a:rPr lang="cs-CZ" sz="2400" dirty="0"/>
              <a:t>V </a:t>
            </a:r>
            <a:endParaRPr lang="cs-CZ" sz="2400" dirty="0" smtClean="0"/>
          </a:p>
          <a:p>
            <a:pPr lvl="1"/>
            <a:r>
              <a:rPr lang="cs-CZ" sz="2400" dirty="0"/>
              <a:t>Minimální podíl využití </a:t>
            </a:r>
            <a:r>
              <a:rPr lang="cs-CZ" sz="2400" dirty="0" smtClean="0"/>
              <a:t>odpadů</a:t>
            </a:r>
          </a:p>
          <a:p>
            <a:pPr lvl="1"/>
            <a:r>
              <a:rPr lang="cs-CZ" sz="2400" dirty="0" smtClean="0"/>
              <a:t>Přesné vážení množství odpadů</a:t>
            </a:r>
          </a:p>
          <a:p>
            <a:pPr lvl="1"/>
            <a:r>
              <a:rPr lang="cs-CZ" sz="2400" dirty="0" smtClean="0"/>
              <a:t>Legální zaměstnávání, férové a důstojné pracovní podmínky </a:t>
            </a:r>
          </a:p>
          <a:p>
            <a:pPr lvl="1"/>
            <a:r>
              <a:rPr lang="cs-CZ" sz="2400" dirty="0" smtClean="0"/>
              <a:t>Včasné platby poddodavatelům</a:t>
            </a:r>
          </a:p>
          <a:p>
            <a:pPr lvl="1"/>
            <a:r>
              <a:rPr lang="cs-CZ" sz="2400" dirty="0" smtClean="0"/>
              <a:t>Osvěta</a:t>
            </a:r>
            <a:endParaRPr lang="cs-CZ" sz="2400" dirty="0"/>
          </a:p>
          <a:p>
            <a:endParaRPr lang="cs-CZ" sz="20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15. 09. 2022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161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Odpadové hospodářství MUNI 2020–24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8654"/>
            <a:ext cx="10753200" cy="4293346"/>
          </a:xfrm>
        </p:spPr>
        <p:txBody>
          <a:bodyPr/>
          <a:lstStyle/>
          <a:p>
            <a:r>
              <a:rPr lang="cs-CZ" sz="2000" dirty="0" smtClean="0"/>
              <a:t>Hodnocení</a:t>
            </a:r>
          </a:p>
          <a:p>
            <a:pPr marL="72000" indent="0">
              <a:buNone/>
            </a:pPr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158368"/>
              </p:ext>
            </p:extLst>
          </p:nvPr>
        </p:nvGraphicFramePr>
        <p:xfrm>
          <a:off x="815468" y="2391507"/>
          <a:ext cx="9374817" cy="32782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22263">
                  <a:extLst>
                    <a:ext uri="{9D8B030D-6E8A-4147-A177-3AD203B41FA5}">
                      <a16:colId xmlns:a16="http://schemas.microsoft.com/office/drawing/2014/main" val="1727637421"/>
                    </a:ext>
                  </a:extLst>
                </a:gridCol>
                <a:gridCol w="3252554">
                  <a:extLst>
                    <a:ext uri="{9D8B030D-6E8A-4147-A177-3AD203B41FA5}">
                      <a16:colId xmlns:a16="http://schemas.microsoft.com/office/drawing/2014/main" val="1788811520"/>
                    </a:ext>
                  </a:extLst>
                </a:gridCol>
              </a:tblGrid>
              <a:tr h="46831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Kritérium</a:t>
                      </a:r>
                      <a:endParaRPr lang="cs-CZ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>
                          <a:effectLst/>
                        </a:rPr>
                        <a:t>Váha kritéria</a:t>
                      </a:r>
                      <a:endParaRPr lang="cs-CZ" sz="2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0862026"/>
                  </a:ext>
                </a:extLst>
              </a:tr>
              <a:tr h="46831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Nabídková cena</a:t>
                      </a:r>
                      <a:endParaRPr lang="cs-CZ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>
                          <a:effectLst/>
                        </a:rPr>
                        <a:t>50 %</a:t>
                      </a:r>
                      <a:endParaRPr lang="cs-CZ" sz="2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7094477"/>
                  </a:ext>
                </a:extLst>
              </a:tr>
              <a:tr h="93663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Způsob nakládání s odpadem – materiálové využití </a:t>
                      </a:r>
                      <a:endParaRPr lang="cs-CZ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25 %</a:t>
                      </a:r>
                      <a:endParaRPr lang="cs-CZ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1967834"/>
                  </a:ext>
                </a:extLst>
              </a:tr>
              <a:tr h="93663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Způsob nakládání s odpadem – jiné než materiálové využití </a:t>
                      </a:r>
                      <a:endParaRPr lang="cs-CZ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15 %</a:t>
                      </a:r>
                      <a:endParaRPr lang="cs-CZ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1614271"/>
                  </a:ext>
                </a:extLst>
              </a:tr>
              <a:tr h="46831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Technologická úroveň vozidel</a:t>
                      </a:r>
                      <a:endParaRPr lang="cs-CZ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10 %</a:t>
                      </a:r>
                      <a:endParaRPr lang="cs-CZ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7083153"/>
                  </a:ext>
                </a:extLst>
              </a:tr>
            </a:tbl>
          </a:graphicData>
        </a:graphic>
      </p:graphicFrame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15. 09. 2022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472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Průběh VŘ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485900"/>
            <a:ext cx="10753200" cy="4580792"/>
          </a:xfrm>
        </p:spPr>
        <p:txBody>
          <a:bodyPr/>
          <a:lstStyle/>
          <a:p>
            <a:r>
              <a:rPr lang="cs-CZ" dirty="0" smtClean="0"/>
              <a:t>Otevřené řízení vyhlášeno 11. 9. 2020</a:t>
            </a:r>
          </a:p>
          <a:p>
            <a:r>
              <a:rPr lang="cs-CZ" dirty="0" smtClean="0"/>
              <a:t>Lhůta pro nabídky do 27. 11. 2020</a:t>
            </a:r>
          </a:p>
          <a:p>
            <a:r>
              <a:rPr lang="cs-CZ" dirty="0" smtClean="0"/>
              <a:t>Doručeny 2 nabídky</a:t>
            </a:r>
          </a:p>
          <a:p>
            <a:r>
              <a:rPr lang="cs-CZ" dirty="0" smtClean="0"/>
              <a:t>Obě výrazně překročily předpokládanou hodnotu</a:t>
            </a:r>
          </a:p>
          <a:p>
            <a:r>
              <a:rPr lang="cs-CZ" dirty="0" smtClean="0"/>
              <a:t>Zadávací řízení zrušeno</a:t>
            </a:r>
          </a:p>
          <a:p>
            <a:r>
              <a:rPr lang="cs-CZ" dirty="0" smtClean="0"/>
              <a:t>Jak dál?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15. 09. 2022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914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15. 09. 2022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MUNI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25 hospodářských středisek</a:t>
            </a:r>
          </a:p>
          <a:p>
            <a:r>
              <a:rPr lang="cs-CZ" dirty="0"/>
              <a:t>30 500 studentů</a:t>
            </a:r>
          </a:p>
          <a:p>
            <a:r>
              <a:rPr lang="cs-CZ" dirty="0"/>
              <a:t>5 877 zaměstnanců</a:t>
            </a:r>
          </a:p>
          <a:p>
            <a:r>
              <a:rPr lang="cs-CZ" dirty="0"/>
              <a:t>16,7 mld. Kč hodnota obhospodařovaného majetku</a:t>
            </a:r>
          </a:p>
          <a:p>
            <a:r>
              <a:rPr lang="cs-CZ" dirty="0"/>
              <a:t>Univerzitní kino </a:t>
            </a:r>
            <a:r>
              <a:rPr lang="cs-CZ" dirty="0" err="1"/>
              <a:t>Scala</a:t>
            </a:r>
            <a:endParaRPr lang="cs-CZ" dirty="0"/>
          </a:p>
          <a:p>
            <a:r>
              <a:rPr lang="cs-CZ" dirty="0"/>
              <a:t>Výzkumná stanice na </a:t>
            </a:r>
            <a:r>
              <a:rPr lang="cs-CZ" dirty="0" smtClean="0"/>
              <a:t>Antarktidě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0" y="1567576"/>
            <a:ext cx="4032000" cy="2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4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Nové VŘ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4887"/>
            <a:ext cx="10753200" cy="4582884"/>
          </a:xfrm>
        </p:spPr>
        <p:txBody>
          <a:bodyPr/>
          <a:lstStyle/>
          <a:p>
            <a:r>
              <a:rPr lang="cs-CZ" sz="2400" dirty="0" smtClean="0"/>
              <a:t>Proč se VŘ nepodařilo</a:t>
            </a:r>
          </a:p>
          <a:p>
            <a:pPr lvl="1"/>
            <a:r>
              <a:rPr lang="cs-CZ" dirty="0" smtClean="0"/>
              <a:t>Na podzim přijata nová odpadová legislativa – nejistota</a:t>
            </a:r>
          </a:p>
          <a:p>
            <a:pPr lvl="1"/>
            <a:r>
              <a:rPr lang="cs-CZ" dirty="0" smtClean="0"/>
              <a:t>Požadavky zadavatele </a:t>
            </a:r>
            <a:r>
              <a:rPr lang="cs-CZ" sz="2400" dirty="0" smtClean="0"/>
              <a:t>na velmi přesné vážení – velké vstupní náklady</a:t>
            </a:r>
          </a:p>
          <a:p>
            <a:pPr lvl="1"/>
            <a:r>
              <a:rPr lang="cs-CZ" sz="2400" dirty="0" smtClean="0"/>
              <a:t>Délka smlouvy </a:t>
            </a:r>
          </a:p>
          <a:p>
            <a:r>
              <a:rPr lang="cs-CZ" sz="2400" dirty="0" smtClean="0"/>
              <a:t>Co udělat jinak</a:t>
            </a:r>
          </a:p>
          <a:p>
            <a:pPr lvl="1"/>
            <a:r>
              <a:rPr lang="cs-CZ" dirty="0" smtClean="0"/>
              <a:t>Odstraněn požadavek na velmi přesné vážení</a:t>
            </a:r>
          </a:p>
          <a:p>
            <a:pPr lvl="1"/>
            <a:r>
              <a:rPr lang="cs-CZ" dirty="0" smtClean="0"/>
              <a:t>Smlouva zkrácena na 2 roky</a:t>
            </a:r>
          </a:p>
          <a:p>
            <a:pPr lvl="1"/>
            <a:r>
              <a:rPr lang="cs-CZ" dirty="0" smtClean="0"/>
              <a:t>Upraveny váhy hodnotících kritérií ve prospěch ceny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 smtClean="0"/>
              <a:t>Nabídková cena 		75 %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 smtClean="0"/>
              <a:t>Materiálové využití odpadu 	12 %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 smtClean="0"/>
              <a:t>Energetické využití odpadu	  8 %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 smtClean="0"/>
              <a:t>Technologická úroveň vozidel	  5 %</a:t>
            </a:r>
            <a:endParaRPr lang="cs-CZ" sz="18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15. 09. 2022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5487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15. 09. 2022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4000" lvl="1" indent="0">
              <a:buNone/>
            </a:pPr>
            <a:endParaRPr lang="cs-CZ" dirty="0" smtClean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 smtClean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 smtClean="0"/>
          </a:p>
          <a:p>
            <a:pPr marL="324000" lvl="1" indent="0" algn="ctr">
              <a:buNone/>
            </a:pPr>
            <a:r>
              <a:rPr lang="cs-CZ" sz="3200" b="1" dirty="0" smtClean="0">
                <a:solidFill>
                  <a:schemeClr val="accent1"/>
                </a:solidFill>
              </a:rPr>
              <a:t>Děkuji za pozornost</a:t>
            </a:r>
          </a:p>
          <a:p>
            <a:pPr marL="324000" lvl="1" indent="0" algn="ctr">
              <a:buNone/>
            </a:pPr>
            <a:endParaRPr lang="cs-CZ" sz="3200" b="1" dirty="0">
              <a:solidFill>
                <a:schemeClr val="accent1"/>
              </a:solidFill>
            </a:endParaRPr>
          </a:p>
          <a:p>
            <a:pPr marL="324000" lvl="1" indent="0">
              <a:buNone/>
            </a:pPr>
            <a:endParaRPr lang="cs-CZ" dirty="0" smtClean="0">
              <a:solidFill>
                <a:schemeClr val="accent1"/>
              </a:solidFill>
            </a:endParaRPr>
          </a:p>
          <a:p>
            <a:pPr marL="324000" lvl="1" indent="0">
              <a:buNone/>
            </a:pPr>
            <a:r>
              <a:rPr lang="cs-CZ" dirty="0" smtClean="0">
                <a:solidFill>
                  <a:schemeClr val="accent1"/>
                </a:solidFill>
              </a:rPr>
              <a:t>Martin Hadaš</a:t>
            </a:r>
          </a:p>
          <a:p>
            <a:pPr marL="324000" lvl="1" indent="0">
              <a:buNone/>
            </a:pPr>
            <a:r>
              <a:rPr lang="cs-CZ" dirty="0" smtClean="0">
                <a:solidFill>
                  <a:schemeClr val="accent1"/>
                </a:solidFill>
                <a:hlinkClick r:id="rId2"/>
              </a:rPr>
              <a:t>hadas@muni.cz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</a:p>
          <a:p>
            <a:pPr marL="324000" lvl="1" indent="0">
              <a:buNone/>
            </a:pPr>
            <a:r>
              <a:rPr lang="cs-CZ" dirty="0" smtClean="0">
                <a:solidFill>
                  <a:schemeClr val="accent1"/>
                </a:solidFill>
              </a:rPr>
              <a:t>+420 725 829 347</a:t>
            </a:r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56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15. 09. 2022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MUNI</a:t>
            </a:r>
            <a:endParaRPr lang="cs-CZ" dirty="0"/>
          </a:p>
        </p:txBody>
      </p:sp>
      <p:pic>
        <p:nvPicPr>
          <p:cNvPr id="6" name="Zástupný symbol pro obsah 4" descr="O:\000000-My Documents\Shared\OPVVV2\ERDF\Stavba SIMU\vizualizace\16002_Simulacni medicina_viz_SV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811216"/>
            <a:ext cx="3614608" cy="2321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278" y="4381282"/>
            <a:ext cx="2324700" cy="166816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202" y="4381283"/>
            <a:ext cx="2213375" cy="166815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038" y="1811215"/>
            <a:ext cx="3188642" cy="232116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110" y="1881553"/>
            <a:ext cx="3071354" cy="218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2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15. 09. 2022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</a:t>
            </a:r>
            <a:r>
              <a:rPr lang="cs-CZ" dirty="0" smtClean="0"/>
              <a:t>dbor veřejných zakázek RMU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468315"/>
            <a:ext cx="10753200" cy="4363685"/>
          </a:xfrm>
        </p:spPr>
        <p:txBody>
          <a:bodyPr/>
          <a:lstStyle/>
          <a:p>
            <a:r>
              <a:rPr lang="cs-CZ" sz="2400" dirty="0" smtClean="0"/>
              <a:t>Zadáváme elektronicky od roku 2009</a:t>
            </a:r>
          </a:p>
          <a:p>
            <a:r>
              <a:rPr lang="cs-CZ" sz="2400" dirty="0" smtClean="0"/>
              <a:t>E-ZAK: </a:t>
            </a:r>
            <a:r>
              <a:rPr lang="cs-CZ" sz="2400" dirty="0">
                <a:hlinkClick r:id="rId2"/>
              </a:rPr>
              <a:t>https://zakazky.muni.cz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smtClean="0"/>
              <a:t> </a:t>
            </a:r>
          </a:p>
          <a:p>
            <a:r>
              <a:rPr lang="cs-CZ" sz="2400" dirty="0"/>
              <a:t>Výběr dodavatelů pro investiční akce </a:t>
            </a:r>
          </a:p>
          <a:p>
            <a:r>
              <a:rPr lang="cs-CZ" sz="2400" dirty="0"/>
              <a:t>Centrální nákupy – DNS  </a:t>
            </a:r>
          </a:p>
          <a:p>
            <a:r>
              <a:rPr lang="cs-CZ" sz="2400" dirty="0"/>
              <a:t>Centralizované služby/dodávky – odpady, mobilní operátor, pojištění, energie, plyn, servisní služby </a:t>
            </a:r>
          </a:p>
          <a:p>
            <a:r>
              <a:rPr lang="cs-CZ" sz="2400" dirty="0"/>
              <a:t>Metodická podpora </a:t>
            </a:r>
          </a:p>
          <a:p>
            <a:r>
              <a:rPr lang="cs-CZ" sz="2400" dirty="0"/>
              <a:t>Vzdělávání, organizování porad administrátorů VZ</a:t>
            </a:r>
          </a:p>
          <a:p>
            <a:endParaRPr lang="cs-CZ" sz="2400" dirty="0" smtClean="0"/>
          </a:p>
          <a:p>
            <a:pPr marL="7200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9273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15. 09. 2022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Strategie MUNI 2023 - 28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 smtClean="0"/>
              <a:t>Priority </a:t>
            </a:r>
            <a:r>
              <a:rPr lang="cs-CZ" sz="3600" dirty="0"/>
              <a:t>MUNI</a:t>
            </a:r>
            <a:r>
              <a:rPr lang="cs-CZ" sz="3600" dirty="0" smtClean="0"/>
              <a:t>:</a:t>
            </a:r>
          </a:p>
          <a:p>
            <a:pPr lvl="1"/>
            <a:r>
              <a:rPr lang="cs-CZ" sz="2800" dirty="0"/>
              <a:t>Komunikace a spolupráce</a:t>
            </a:r>
          </a:p>
          <a:p>
            <a:pPr lvl="1"/>
            <a:r>
              <a:rPr lang="cs-CZ" sz="2800" dirty="0"/>
              <a:t>Snižování administrativní zátěže při realizaci nákupů </a:t>
            </a:r>
          </a:p>
          <a:p>
            <a:pPr lvl="1"/>
            <a:r>
              <a:rPr lang="cs-CZ" sz="2800" dirty="0"/>
              <a:t>Podpora důstojných a férových podmínek v dodavatelském řetězci </a:t>
            </a:r>
          </a:p>
          <a:p>
            <a:pPr lvl="1"/>
            <a:r>
              <a:rPr lang="cs-CZ" sz="2800" dirty="0"/>
              <a:t>Preference ekologicky šetrných řešení </a:t>
            </a:r>
          </a:p>
          <a:p>
            <a:pPr lvl="1"/>
            <a:r>
              <a:rPr lang="cs-CZ" sz="2800" dirty="0"/>
              <a:t>Nakupování zaměřené na kvalitu</a:t>
            </a:r>
          </a:p>
        </p:txBody>
      </p:sp>
    </p:spTree>
    <p:extLst>
      <p:ext uri="{BB962C8B-B14F-4D97-AF65-F5344CB8AC3E}">
        <p14:creationId xmlns:p14="http://schemas.microsoft.com/office/powerpoint/2010/main" val="1720860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15. 09. 2022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už děláme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415561"/>
            <a:ext cx="10753200" cy="4615961"/>
          </a:xfrm>
        </p:spPr>
        <p:txBody>
          <a:bodyPr/>
          <a:lstStyle/>
          <a:p>
            <a:r>
              <a:rPr lang="cs-CZ" sz="1800" dirty="0"/>
              <a:t>Jednoduché formulářové ZD a standardní smlouvy</a:t>
            </a:r>
          </a:p>
          <a:p>
            <a:r>
              <a:rPr lang="cs-CZ" sz="1800" dirty="0"/>
              <a:t>Každý účastník se zavazuje zajistit: </a:t>
            </a:r>
          </a:p>
          <a:p>
            <a:pPr lvl="1"/>
            <a:r>
              <a:rPr lang="cs-CZ" sz="1600" dirty="0"/>
              <a:t>legální zaměstnávání, </a:t>
            </a:r>
          </a:p>
          <a:p>
            <a:pPr lvl="1"/>
            <a:r>
              <a:rPr lang="cs-CZ" sz="1600" dirty="0"/>
              <a:t>férové a důstojné pracovní podmínky, </a:t>
            </a:r>
          </a:p>
          <a:p>
            <a:pPr lvl="1"/>
            <a:r>
              <a:rPr lang="cs-CZ" sz="1600" dirty="0"/>
              <a:t>odpovídající úroveň bezpečnosti práce pro osoby, které se budou podílet na plnění VZ</a:t>
            </a:r>
          </a:p>
          <a:p>
            <a:pPr lvl="1"/>
            <a:r>
              <a:rPr lang="cs-CZ" sz="1600" dirty="0"/>
              <a:t>další sociální, environmentální či inovativní aspekty uvedené v obchodních podmínkách, </a:t>
            </a:r>
          </a:p>
          <a:p>
            <a:pPr lvl="1"/>
            <a:r>
              <a:rPr lang="cs-CZ" sz="1600" dirty="0"/>
              <a:t>splnění uvedených požadavků i u poddodavatelů.</a:t>
            </a:r>
          </a:p>
          <a:p>
            <a:r>
              <a:rPr lang="cs-CZ" sz="1800" dirty="0"/>
              <a:t>Představení investičních záměrů dodavatelům – </a:t>
            </a:r>
            <a:r>
              <a:rPr lang="cs-CZ" sz="1800" dirty="0" err="1"/>
              <a:t>Meet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Buyer</a:t>
            </a:r>
            <a:endParaRPr lang="cs-CZ" sz="1800" dirty="0"/>
          </a:p>
          <a:p>
            <a:r>
              <a:rPr lang="cs-CZ" sz="1800" dirty="0" smtClean="0"/>
              <a:t>Průzkumy trhu a </a:t>
            </a:r>
            <a:r>
              <a:rPr lang="cs-CZ" sz="1800" dirty="0" smtClean="0"/>
              <a:t>PTK </a:t>
            </a:r>
            <a:endParaRPr lang="cs-CZ" sz="1800" dirty="0"/>
          </a:p>
          <a:p>
            <a:r>
              <a:rPr lang="cs-CZ" sz="1800" dirty="0"/>
              <a:t>Kvalitativní hodnotící kritéria</a:t>
            </a:r>
          </a:p>
          <a:p>
            <a:r>
              <a:rPr lang="cs-CZ" sz="1800" dirty="0"/>
              <a:t>DNS na </a:t>
            </a:r>
            <a:r>
              <a:rPr lang="cs-CZ" sz="1800" dirty="0" smtClean="0"/>
              <a:t>běžně </a:t>
            </a:r>
            <a:r>
              <a:rPr lang="cs-CZ" sz="1800" dirty="0"/>
              <a:t>dostupné komodity </a:t>
            </a:r>
            <a:r>
              <a:rPr lang="cs-CZ" sz="1800" dirty="0" smtClean="0"/>
              <a:t>a </a:t>
            </a:r>
            <a:r>
              <a:rPr lang="cs-CZ" sz="1800" dirty="0" smtClean="0"/>
              <a:t>udržitelné </a:t>
            </a:r>
            <a:r>
              <a:rPr lang="cs-CZ" sz="1800" dirty="0"/>
              <a:t>reklamní předměty </a:t>
            </a:r>
            <a:endParaRPr lang="cs-CZ" sz="1800" dirty="0"/>
          </a:p>
          <a:p>
            <a:r>
              <a:rPr lang="cs-CZ" sz="1800" dirty="0"/>
              <a:t>Využívání </a:t>
            </a:r>
            <a:r>
              <a:rPr lang="cs-CZ" sz="1800" dirty="0" smtClean="0"/>
              <a:t>JŘSU/SD </a:t>
            </a:r>
            <a:r>
              <a:rPr lang="cs-CZ" sz="1800" dirty="0"/>
              <a:t>u složitých nákupů</a:t>
            </a:r>
          </a:p>
          <a:p>
            <a:r>
              <a:rPr lang="cs-CZ" sz="1800" dirty="0"/>
              <a:t>Nákup certifikované „zelené energie“ na komoditní </a:t>
            </a:r>
            <a:r>
              <a:rPr lang="cs-CZ" sz="1800" dirty="0" smtClean="0"/>
              <a:t>burze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61184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15. 09. 2022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Veřejný nákup </a:t>
            </a:r>
            <a:r>
              <a:rPr lang="cs-CZ" dirty="0" err="1" smtClean="0"/>
              <a:t>vs</a:t>
            </a:r>
            <a:r>
              <a:rPr lang="cs-CZ" dirty="0" smtClean="0"/>
              <a:t> veřejná zakázka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7786" y="1644162"/>
            <a:ext cx="8097714" cy="412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26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15. 09. 2022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Pilíře úspěchu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Důkladná příprava – průzkum trhu, PTK</a:t>
            </a:r>
          </a:p>
          <a:p>
            <a:r>
              <a:rPr lang="cs-CZ" dirty="0" smtClean="0"/>
              <a:t>Tým – role, odpovědnost</a:t>
            </a:r>
          </a:p>
          <a:p>
            <a:r>
              <a:rPr lang="cs-CZ" dirty="0" smtClean="0"/>
              <a:t>Kontrola plnění smlouvy – </a:t>
            </a:r>
            <a:r>
              <a:rPr lang="cs-CZ" dirty="0" err="1" smtClean="0"/>
              <a:t>contract</a:t>
            </a:r>
            <a:r>
              <a:rPr lang="cs-CZ" dirty="0" smtClean="0"/>
              <a:t> management</a:t>
            </a:r>
          </a:p>
          <a:p>
            <a:r>
              <a:rPr lang="cs-CZ" dirty="0" smtClean="0"/>
              <a:t>Komunikace – transparentnost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7822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Kritéria hodnocení </a:t>
            </a:r>
            <a:r>
              <a:rPr lang="cs-CZ" dirty="0" smtClean="0">
                <a:solidFill>
                  <a:srgbClr val="0000DC"/>
                </a:solidFill>
              </a:rPr>
              <a:t>nabídek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354015"/>
            <a:ext cx="10244008" cy="4856286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000000"/>
                </a:solidFill>
              </a:rPr>
              <a:t>Důvodová zpráva k ZZVZ:</a:t>
            </a:r>
          </a:p>
          <a:p>
            <a:pPr lvl="1"/>
            <a:r>
              <a:rPr lang="cs-CZ" sz="2200" dirty="0">
                <a:solidFill>
                  <a:srgbClr val="000000"/>
                </a:solidFill>
              </a:rPr>
              <a:t>N</a:t>
            </a:r>
            <a:r>
              <a:rPr lang="cs-CZ" sz="2200" dirty="0" smtClean="0">
                <a:solidFill>
                  <a:srgbClr val="000000"/>
                </a:solidFill>
              </a:rPr>
              <a:t>astavení </a:t>
            </a:r>
            <a:r>
              <a:rPr lang="cs-CZ" sz="2200" dirty="0">
                <a:solidFill>
                  <a:srgbClr val="000000"/>
                </a:solidFill>
              </a:rPr>
              <a:t>hodnotících kritérií </a:t>
            </a:r>
            <a:r>
              <a:rPr lang="cs-CZ" sz="2200" dirty="0" smtClean="0">
                <a:solidFill>
                  <a:srgbClr val="000000"/>
                </a:solidFill>
              </a:rPr>
              <a:t>způsobuje </a:t>
            </a:r>
            <a:r>
              <a:rPr lang="cs-CZ" sz="2200" dirty="0" smtClean="0">
                <a:solidFill>
                  <a:srgbClr val="000000"/>
                </a:solidFill>
              </a:rPr>
              <a:t>problémy </a:t>
            </a:r>
            <a:r>
              <a:rPr lang="cs-CZ" sz="2200" dirty="0">
                <a:solidFill>
                  <a:srgbClr val="000000"/>
                </a:solidFill>
              </a:rPr>
              <a:t>i zkušeným zadavatelům </a:t>
            </a:r>
          </a:p>
          <a:p>
            <a:pPr lvl="1"/>
            <a:r>
              <a:rPr lang="cs-CZ" sz="2200" dirty="0">
                <a:solidFill>
                  <a:srgbClr val="000000"/>
                </a:solidFill>
              </a:rPr>
              <a:t>Ve velkém rozsahu se používá hodnocení </a:t>
            </a:r>
            <a:r>
              <a:rPr lang="cs-CZ" sz="2200" dirty="0" smtClean="0">
                <a:solidFill>
                  <a:srgbClr val="000000"/>
                </a:solidFill>
              </a:rPr>
              <a:t>pouze podle </a:t>
            </a:r>
            <a:r>
              <a:rPr lang="cs-CZ" sz="2200" dirty="0">
                <a:solidFill>
                  <a:srgbClr val="000000"/>
                </a:solidFill>
              </a:rPr>
              <a:t>kritéria nejnižší </a:t>
            </a:r>
            <a:r>
              <a:rPr lang="cs-CZ" sz="2200" dirty="0" smtClean="0">
                <a:solidFill>
                  <a:srgbClr val="000000"/>
                </a:solidFill>
              </a:rPr>
              <a:t>ceny </a:t>
            </a:r>
          </a:p>
          <a:p>
            <a:pPr lvl="1"/>
            <a:r>
              <a:rPr lang="cs-CZ" sz="2200" dirty="0" smtClean="0">
                <a:solidFill>
                  <a:srgbClr val="000000"/>
                </a:solidFill>
              </a:rPr>
              <a:t>Současné </a:t>
            </a:r>
            <a:r>
              <a:rPr lang="cs-CZ" sz="2200" dirty="0">
                <a:solidFill>
                  <a:srgbClr val="000000"/>
                </a:solidFill>
              </a:rPr>
              <a:t>znění zákona tuto možnost </a:t>
            </a:r>
            <a:r>
              <a:rPr lang="cs-CZ" sz="2200" dirty="0" smtClean="0">
                <a:solidFill>
                  <a:srgbClr val="000000"/>
                </a:solidFill>
              </a:rPr>
              <a:t>nijak </a:t>
            </a:r>
            <a:r>
              <a:rPr lang="cs-CZ" sz="2200" dirty="0">
                <a:solidFill>
                  <a:srgbClr val="000000"/>
                </a:solidFill>
              </a:rPr>
              <a:t>nepreferuje </a:t>
            </a:r>
          </a:p>
          <a:p>
            <a:pPr lvl="1"/>
            <a:r>
              <a:rPr lang="cs-CZ" sz="2200" dirty="0" smtClean="0">
                <a:solidFill>
                  <a:srgbClr val="000000"/>
                </a:solidFill>
              </a:rPr>
              <a:t>Negativní </a:t>
            </a:r>
            <a:r>
              <a:rPr lang="cs-CZ" sz="2200" dirty="0">
                <a:solidFill>
                  <a:srgbClr val="000000"/>
                </a:solidFill>
              </a:rPr>
              <a:t>důsledky tam, kde je namísto kvality preferována cena, avšak nejedná se o plně zaměnitelné plnění (problematické </a:t>
            </a:r>
            <a:r>
              <a:rPr lang="cs-CZ" sz="2200" dirty="0" smtClean="0">
                <a:solidFill>
                  <a:srgbClr val="000000"/>
                </a:solidFill>
              </a:rPr>
              <a:t>zejména </a:t>
            </a:r>
            <a:r>
              <a:rPr lang="cs-CZ" sz="2200" dirty="0">
                <a:solidFill>
                  <a:srgbClr val="000000"/>
                </a:solidFill>
              </a:rPr>
              <a:t>u intelektuálních služeb) </a:t>
            </a:r>
          </a:p>
          <a:p>
            <a:pPr lvl="1"/>
            <a:r>
              <a:rPr lang="cs-CZ" sz="2200" dirty="0">
                <a:solidFill>
                  <a:srgbClr val="000000"/>
                </a:solidFill>
              </a:rPr>
              <a:t>Nekvalitní plnění </a:t>
            </a:r>
            <a:r>
              <a:rPr lang="cs-CZ" sz="2200" dirty="0" smtClean="0">
                <a:solidFill>
                  <a:srgbClr val="000000"/>
                </a:solidFill>
              </a:rPr>
              <a:t>vede </a:t>
            </a:r>
            <a:r>
              <a:rPr lang="cs-CZ" sz="2200" dirty="0">
                <a:solidFill>
                  <a:srgbClr val="000000"/>
                </a:solidFill>
              </a:rPr>
              <a:t>k nehospodárnému vynakládání veřejných prostředků</a:t>
            </a:r>
          </a:p>
          <a:p>
            <a:pPr lvl="1"/>
            <a:r>
              <a:rPr lang="cs-CZ" sz="2200" dirty="0">
                <a:solidFill>
                  <a:srgbClr val="000000"/>
                </a:solidFill>
              </a:rPr>
              <a:t>Cílem musí být nejen cenově </a:t>
            </a:r>
            <a:r>
              <a:rPr lang="cs-CZ" sz="2200" dirty="0" smtClean="0">
                <a:solidFill>
                  <a:srgbClr val="000000"/>
                </a:solidFill>
              </a:rPr>
              <a:t>výhodné, </a:t>
            </a:r>
            <a:r>
              <a:rPr lang="cs-CZ" sz="2200" dirty="0">
                <a:solidFill>
                  <a:srgbClr val="000000"/>
                </a:solidFill>
              </a:rPr>
              <a:t>ale </a:t>
            </a:r>
            <a:r>
              <a:rPr lang="cs-CZ" sz="2200" dirty="0" smtClean="0">
                <a:solidFill>
                  <a:srgbClr val="000000"/>
                </a:solidFill>
              </a:rPr>
              <a:t>také </a:t>
            </a:r>
            <a:r>
              <a:rPr lang="cs-CZ" sz="2200" dirty="0">
                <a:solidFill>
                  <a:srgbClr val="000000"/>
                </a:solidFill>
              </a:rPr>
              <a:t>kvalitativně odpovídající plnění </a:t>
            </a:r>
            <a:r>
              <a:rPr lang="cs-CZ" sz="2200" dirty="0" smtClean="0">
                <a:solidFill>
                  <a:srgbClr val="000000"/>
                </a:solidFill>
              </a:rPr>
              <a:t>VZ</a:t>
            </a:r>
          </a:p>
          <a:p>
            <a:pPr lvl="1"/>
            <a:r>
              <a:rPr lang="cs-CZ" sz="2200" dirty="0" smtClean="0">
                <a:solidFill>
                  <a:srgbClr val="000000"/>
                </a:solidFill>
              </a:rPr>
              <a:t>Zadavatel </a:t>
            </a:r>
            <a:r>
              <a:rPr lang="cs-CZ" sz="2200" dirty="0">
                <a:solidFill>
                  <a:srgbClr val="000000"/>
                </a:solidFill>
              </a:rPr>
              <a:t>by měl získat odpovídající hodnotu za peníze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15. 09. 2022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886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UNI-CZ.potx" id="{5F7917F3-E447-47A0-8B0D-912AAB3F7016}" vid="{6FE485AA-A959-491A-A866-CC2F0E710D0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Prezentace-MUNI-CZ</Template>
  <TotalTime>1537</TotalTime>
  <Words>886</Words>
  <Application>Microsoft Office PowerPoint</Application>
  <PresentationFormat>Širokoúhlá obrazovka</PresentationFormat>
  <Paragraphs>188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Arial Narrow</vt:lpstr>
      <vt:lpstr>Tahoma</vt:lpstr>
      <vt:lpstr>Times New Roman</vt:lpstr>
      <vt:lpstr>Wingdings</vt:lpstr>
      <vt:lpstr>Prezentace_MU_CZ</vt:lpstr>
      <vt:lpstr>Jak zadat veřejnou zakázku nejen na cenu</vt:lpstr>
      <vt:lpstr>MUNI</vt:lpstr>
      <vt:lpstr>MUNI</vt:lpstr>
      <vt:lpstr>Odbor veřejných zakázek RMU</vt:lpstr>
      <vt:lpstr>Strategie MUNI 2023 - 28</vt:lpstr>
      <vt:lpstr>Co už děláme</vt:lpstr>
      <vt:lpstr>Veřejný nákup vs veřejná zakázka</vt:lpstr>
      <vt:lpstr>Pilíře úspěchu </vt:lpstr>
      <vt:lpstr>Kritéria hodnocení nabídek</vt:lpstr>
      <vt:lpstr>Proč je nabídková cena dominantním HK</vt:lpstr>
      <vt:lpstr>Technická úroveň plnění</vt:lpstr>
      <vt:lpstr>Technická úroveň plnění</vt:lpstr>
      <vt:lpstr>Realizační tým, návrh řešení</vt:lpstr>
      <vt:lpstr>Environmentální aspekty</vt:lpstr>
      <vt:lpstr>Předběžné tržní konzultace </vt:lpstr>
      <vt:lpstr>Odpadové hospodářství MUNI 2020–24 </vt:lpstr>
      <vt:lpstr>Odpadové hospodářství MUNI 2020–24 </vt:lpstr>
      <vt:lpstr>Odpadové hospodářství MUNI 2020–24 </vt:lpstr>
      <vt:lpstr>Průběh VŘ</vt:lpstr>
      <vt:lpstr>Nové VŘ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ÚKLIDOVÉ SLUŽBY - BVA</dc:title>
  <dc:creator>Martin Hadaš</dc:creator>
  <cp:lastModifiedBy>Martin Hadaš</cp:lastModifiedBy>
  <cp:revision>140</cp:revision>
  <cp:lastPrinted>1601-01-01T00:00:00Z</cp:lastPrinted>
  <dcterms:created xsi:type="dcterms:W3CDTF">2018-11-16T12:27:03Z</dcterms:created>
  <dcterms:modified xsi:type="dcterms:W3CDTF">2022-09-14T12:22:15Z</dcterms:modified>
</cp:coreProperties>
</file>