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9" r:id="rId4"/>
  </p:sld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3" r:id="rId9"/>
    <p:sldId id="266" r:id="rId10"/>
    <p:sldId id="268" r:id="rId11"/>
    <p:sldId id="270" r:id="rId12"/>
    <p:sldId id="273" r:id="rId13"/>
    <p:sldId id="274" r:id="rId14"/>
    <p:sldId id="275" r:id="rId15"/>
    <p:sldId id="276" r:id="rId16"/>
    <p:sldId id="277" r:id="rId17"/>
    <p:sldId id="272" r:id="rId18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5086CB-8453-447D-BC88-914C1971F5E5}" type="datetimeFigureOut">
              <a:rPr lang="cs-CZ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E04455-B365-473B-88C1-691C95CC80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51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08DB2-D844-41EB-9434-8FB14826EE55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017AB667-B6E5-471B-BC4B-492F3EEE6D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05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EA66E-7CE8-4468-9C83-4158FA55BF2B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F02E073-FD83-4CBD-A091-9CEBB460BE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29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EA66E-7CE8-4468-9C83-4158FA55BF2B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F02E073-FD83-4CBD-A091-9CEBB460BE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907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EA66E-7CE8-4468-9C83-4158FA55BF2B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F02E073-FD83-4CBD-A091-9CEBB460BE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92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EA66E-7CE8-4468-9C83-4158FA55BF2B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F02E073-FD83-4CBD-A091-9CEBB460BE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432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EA66E-7CE8-4468-9C83-4158FA55BF2B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F02E073-FD83-4CBD-A091-9CEBB460BE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40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47E72-1422-43A9-9FE2-EC1B2503CA6F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CE5CE-DCDA-493E-BFD4-C58E8A06F68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14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F1E1C-6C76-4E7F-A422-6D080A24F124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EBAD4-AF4A-4605-987D-8EEF0A0B49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51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EA66E-7CE8-4468-9C83-4158FA55BF2B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2E073-FD83-4CBD-A091-9CEBB460BE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5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47AE4-A01F-4372-BBBA-ABA0B67B39B7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AB39AB0-9BA3-411D-9744-0BB6690F96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3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EA66E-7CE8-4468-9C83-4158FA55BF2B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F02E073-FD83-4CBD-A091-9CEBB460BE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85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31894-0B64-4797-B7B7-6D4A48278BA8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2069D41-21D7-4218-930D-7930F5F6E4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45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EA66E-7CE8-4468-9C83-4158FA55BF2B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2E073-FD83-4CBD-A091-9CEBB460BE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53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2D9CB-9249-4C24-845F-FF0200129269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BBC8F-9314-42BD-AFD2-C5C0DA463E9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41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42408-9D90-4611-BC3C-3DF91559D360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73AA1-4C63-4A50-BD46-FB5E281C4F3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14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EA66E-7CE8-4468-9C83-4158FA55BF2B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F02E073-FD83-4CBD-A091-9CEBB460BE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47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5EA66E-7CE8-4468-9C83-4158FA55BF2B}" type="datetimeFigureOut">
              <a:rPr lang="cs-CZ" smtClean="0"/>
              <a:pPr>
                <a:defRPr/>
              </a:pPr>
              <a:t>09.09.2019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F02E073-FD83-4CBD-A091-9CEBB460BE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53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  <p:sldLayoutId id="2147484301" r:id="rId12"/>
    <p:sldLayoutId id="2147484302" r:id="rId13"/>
    <p:sldLayoutId id="2147484303" r:id="rId14"/>
    <p:sldLayoutId id="2147484304" r:id="rId15"/>
    <p:sldLayoutId id="21474843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a.kornetova@pcr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69698" y="404664"/>
            <a:ext cx="6600451" cy="226278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900" b="1" dirty="0" smtClean="0"/>
              <a:t>Domácí násilí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000" b="1" dirty="0" smtClean="0"/>
              <a:t>- dítě jako svědek </a:t>
            </a:r>
            <a:r>
              <a:rPr lang="cs-CZ" sz="3600" dirty="0" smtClean="0"/>
              <a:t>(policejní praxe)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69697" y="3480270"/>
            <a:ext cx="6600451" cy="165618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por. Bc. Andrea Kornetová</a:t>
            </a:r>
          </a:p>
          <a:p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edoucí 4. oddělení obecné kriminality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 kriminální policie a vyšetřování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Městského ředitelství policie Brno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18" y="3324397"/>
            <a:ext cx="1498236" cy="181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25682" y="5949280"/>
            <a:ext cx="5598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Prezentace čerpá z poznatků, práce a publikování Doc. PhDr. Ludmily Čírtkové, CSc., Doc. PhDr. Ireny Sobotkové, CSc. a z praxe policistů 4.OOK SKPV MŘ PČR Brno </a:t>
            </a:r>
            <a:endParaRPr lang="cs-CZ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2800" u="sng" dirty="0" smtClean="0">
                <a:solidFill>
                  <a:schemeClr val="accent3"/>
                </a:solidFill>
                <a:latin typeface="+mn-lt"/>
              </a:rPr>
              <a:t>DOMÁCÍ NÁSILÍ A STALKING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24863" cy="511175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cs-CZ" altLang="cs-CZ" sz="2000" dirty="0" smtClean="0"/>
          </a:p>
          <a:p>
            <a:pPr algn="just" eaLnBrk="1" hangingPunct="1">
              <a:defRPr/>
            </a:pPr>
            <a:endParaRPr lang="cs-CZ" altLang="cs-CZ" sz="2000" dirty="0" smtClean="0"/>
          </a:p>
          <a:p>
            <a:pPr eaLnBrk="1" hangingPunct="1">
              <a:defRPr/>
            </a:pPr>
            <a:endParaRPr lang="cs-CZ" altLang="cs-CZ" sz="2000" dirty="0" smtClean="0"/>
          </a:p>
        </p:txBody>
      </p:sp>
      <p:pic>
        <p:nvPicPr>
          <p:cNvPr id="7173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188913"/>
            <a:ext cx="8016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33484" y="1153319"/>
            <a:ext cx="8134350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b="1" kern="0" dirty="0">
                <a:solidFill>
                  <a:srgbClr val="C00000"/>
                </a:solidFill>
              </a:rPr>
              <a:t>Ne každé jednání se znaky domácího násilí nebo </a:t>
            </a:r>
            <a:r>
              <a:rPr lang="cs-CZ" sz="2000" b="1" kern="0" dirty="0" err="1">
                <a:solidFill>
                  <a:srgbClr val="C00000"/>
                </a:solidFill>
              </a:rPr>
              <a:t>stalkingu</a:t>
            </a:r>
            <a:r>
              <a:rPr lang="cs-CZ" sz="2000" b="1" kern="0" dirty="0">
                <a:solidFill>
                  <a:srgbClr val="C00000"/>
                </a:solidFill>
              </a:rPr>
              <a:t> musí být trestným činem ! </a:t>
            </a:r>
          </a:p>
          <a:p>
            <a:pPr algn="just">
              <a:defRPr/>
            </a:pPr>
            <a:r>
              <a:rPr lang="cs-CZ" kern="0" dirty="0"/>
              <a:t>Jako přestupek lze kvalifikovat zaviněné jednání, které porušuje nebo ohrožuje zájem společnosti a je výslovně označeno v zákoně jako přestupek. </a:t>
            </a:r>
          </a:p>
          <a:p>
            <a:pPr algn="just" eaLnBrk="1" hangingPunct="1">
              <a:spcBef>
                <a:spcPts val="600"/>
              </a:spcBef>
              <a:defRPr/>
            </a:pPr>
            <a:endParaRPr lang="cs-CZ" sz="2000" b="1" dirty="0"/>
          </a:p>
          <a:p>
            <a:pPr algn="just" eaLnBrk="1" hangingPunct="1">
              <a:spcBef>
                <a:spcPts val="600"/>
              </a:spcBef>
              <a:defRPr/>
            </a:pPr>
            <a:r>
              <a:rPr lang="cs-CZ" sz="2000" b="1" dirty="0"/>
              <a:t>DOMÁCÍ NÁSILÍ                                         STALKING</a:t>
            </a:r>
          </a:p>
          <a:p>
            <a:pPr algn="just" eaLnBrk="1" hangingPunct="1">
              <a:spcBef>
                <a:spcPts val="600"/>
              </a:spcBef>
              <a:defRPr/>
            </a:pPr>
            <a:endParaRPr lang="cs-CZ" sz="2000" b="1" dirty="0"/>
          </a:p>
          <a:p>
            <a:pPr algn="just" eaLnBrk="1" hangingPunct="1">
              <a:spcBef>
                <a:spcPts val="600"/>
              </a:spcBef>
              <a:defRPr/>
            </a:pPr>
            <a:endParaRPr lang="cs-CZ" sz="2000" b="1" dirty="0"/>
          </a:p>
          <a:p>
            <a:pPr algn="just" eaLnBrk="1" hangingPunct="1">
              <a:spcBef>
                <a:spcPts val="600"/>
              </a:spcBef>
              <a:defRPr/>
            </a:pPr>
            <a:r>
              <a:rPr lang="cs-CZ" b="1" dirty="0"/>
              <a:t>Trestný čin            Přestupek           Trestný čin              Přestupek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cs-CZ" sz="1200" b="1" dirty="0"/>
              <a:t>(zločin, přečin)                                                                     (přečin)      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cs-CZ" b="1" dirty="0">
                <a:solidFill>
                  <a:srgbClr val="C00000"/>
                </a:solidFill>
              </a:rPr>
              <a:t>§ 199 TZ</a:t>
            </a:r>
            <a:r>
              <a:rPr lang="cs-CZ" b="1" dirty="0"/>
              <a:t>                      </a:t>
            </a:r>
            <a:r>
              <a:rPr lang="cs-CZ" b="1" dirty="0">
                <a:solidFill>
                  <a:srgbClr val="008000"/>
                </a:solidFill>
              </a:rPr>
              <a:t>§ 7</a:t>
            </a:r>
            <a:r>
              <a:rPr lang="cs-CZ" b="1" dirty="0"/>
              <a:t>                    </a:t>
            </a:r>
            <a:r>
              <a:rPr lang="cs-CZ" b="1" dirty="0">
                <a:solidFill>
                  <a:srgbClr val="C00000"/>
                </a:solidFill>
              </a:rPr>
              <a:t>§ 354 TZ</a:t>
            </a:r>
            <a:r>
              <a:rPr lang="cs-CZ" b="1" dirty="0"/>
              <a:t>                   </a:t>
            </a:r>
            <a:r>
              <a:rPr lang="cs-CZ" b="1" dirty="0">
                <a:solidFill>
                  <a:srgbClr val="008000"/>
                </a:solidFill>
              </a:rPr>
              <a:t>§ 7</a:t>
            </a:r>
            <a:r>
              <a:rPr lang="cs-CZ" b="1" dirty="0"/>
              <a:t>   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cs-CZ" b="1" dirty="0"/>
              <a:t>                            </a:t>
            </a:r>
            <a:r>
              <a:rPr lang="cs-CZ" sz="1400" b="1" dirty="0" err="1">
                <a:solidFill>
                  <a:srgbClr val="008000"/>
                </a:solidFill>
              </a:rPr>
              <a:t>Z.č</a:t>
            </a:r>
            <a:r>
              <a:rPr lang="cs-CZ" sz="1400" b="1" dirty="0">
                <a:solidFill>
                  <a:srgbClr val="008000"/>
                </a:solidFill>
              </a:rPr>
              <a:t>. 251/2016 Sb.                          </a:t>
            </a:r>
            <a:r>
              <a:rPr lang="cs-CZ" sz="1400" b="1" dirty="0" smtClean="0">
                <a:solidFill>
                  <a:srgbClr val="008000"/>
                </a:solidFill>
              </a:rPr>
              <a:t>                 </a:t>
            </a:r>
            <a:r>
              <a:rPr lang="cs-CZ" sz="1400" b="1" dirty="0" err="1">
                <a:solidFill>
                  <a:srgbClr val="008000"/>
                </a:solidFill>
              </a:rPr>
              <a:t>Z.č</a:t>
            </a:r>
            <a:r>
              <a:rPr lang="cs-CZ" sz="1400" b="1" dirty="0">
                <a:solidFill>
                  <a:srgbClr val="008000"/>
                </a:solidFill>
              </a:rPr>
              <a:t>. 251/2016 Sb. 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 lze vykázat (PČR na 10 dní)               možnost podání PO dle § 405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z.ř.s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(MS na 1 měsíc)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1457325" y="3559142"/>
            <a:ext cx="371475" cy="6477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304727" y="3465849"/>
            <a:ext cx="1043137" cy="75523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5292080" y="3500363"/>
            <a:ext cx="647700" cy="7207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6588224" y="3392488"/>
            <a:ext cx="648072" cy="8286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1656495" y="5196539"/>
            <a:ext cx="239713" cy="287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2304727" y="4581128"/>
            <a:ext cx="514492" cy="902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7452320" y="4869160"/>
            <a:ext cx="288032" cy="61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4932040" y="5196539"/>
            <a:ext cx="288032" cy="287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45201" y="624110"/>
            <a:ext cx="3922943" cy="78876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Policejní praxe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7" y="1412875"/>
            <a:ext cx="8147695" cy="4679950"/>
          </a:xfrm>
        </p:spPr>
        <p:txBody>
          <a:bodyPr>
            <a:normAutofit fontScale="85000" lnSpcReduction="10000"/>
          </a:bodyPr>
          <a:lstStyle/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prioritou je zastavit násilí a chránit oběti (vykázání, vazba, PO)</a:t>
            </a:r>
          </a:p>
          <a:p>
            <a:pPr marL="365760" indent="-256032"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při prověřování a vyšetřování </a:t>
            </a:r>
            <a:r>
              <a:rPr lang="cs-CZ" b="1" dirty="0" smtClean="0"/>
              <a:t>se nelze vyhnout </a:t>
            </a:r>
            <a:r>
              <a:rPr lang="cs-CZ" dirty="0" smtClean="0"/>
              <a:t>úkonům spojeným s </a:t>
            </a:r>
            <a:r>
              <a:rPr lang="cs-CZ" b="1" dirty="0" smtClean="0"/>
              <a:t>výslechem dítěte </a:t>
            </a:r>
            <a:r>
              <a:rPr lang="cs-CZ" dirty="0" smtClean="0"/>
              <a:t>jako svědka (součinnost s OSPOD)</a:t>
            </a:r>
            <a:r>
              <a:rPr lang="cs-CZ" b="1" dirty="0" smtClean="0"/>
              <a:t> </a:t>
            </a:r>
            <a:r>
              <a:rPr lang="cs-CZ" dirty="0" smtClean="0"/>
              <a:t>ani znaleckému zkoumání dítěte z </a:t>
            </a:r>
            <a:r>
              <a:rPr lang="cs-CZ" dirty="0" err="1" smtClean="0"/>
              <a:t>odv</a:t>
            </a:r>
            <a:r>
              <a:rPr lang="cs-CZ" dirty="0" smtClean="0"/>
              <a:t>. Psychologie (</a:t>
            </a:r>
            <a:r>
              <a:rPr lang="cs-CZ" dirty="0" err="1" smtClean="0"/>
              <a:t>spec</a:t>
            </a:r>
            <a:r>
              <a:rPr lang="cs-CZ" dirty="0" smtClean="0"/>
              <a:t>. věrohodnost, vztahy, motivace, dopad na psychiku…), často shromážděny i zprávy školy, pediatra… atd.</a:t>
            </a:r>
          </a:p>
          <a:p>
            <a:pPr marL="365760" indent="-256032"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nabídka komplexní pomoci obětem – psychologická péče (přes IC SPONDEA) případně právní pomoc externích právníků na IC  </a:t>
            </a:r>
          </a:p>
          <a:p>
            <a:pPr marL="365760" indent="-256032"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v případě dítěte přímo týraného fyzicky i psychicky ustanoven opatrovník pro účely trestního řízení (rodiče v kolizi) zastupující práva dítěte za zákonné zástupce  </a:t>
            </a:r>
          </a:p>
          <a:p>
            <a:pPr marL="365760" indent="-256032"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pokusy o kvalifikaci jednání NO vůči OO (matce)ve smyslu </a:t>
            </a:r>
            <a:r>
              <a:rPr lang="cs-CZ" dirty="0" err="1" smtClean="0"/>
              <a:t>ust</a:t>
            </a:r>
            <a:r>
              <a:rPr lang="cs-CZ" dirty="0" smtClean="0"/>
              <a:t>. § 198 </a:t>
            </a:r>
            <a:r>
              <a:rPr lang="cs-CZ" dirty="0" err="1" smtClean="0"/>
              <a:t>tr</a:t>
            </a:r>
            <a:r>
              <a:rPr lang="cs-CZ" dirty="0" smtClean="0"/>
              <a:t>. zákoníku z důvodu týrání dítěte jako svědka tím, že je nuceno být přítomno násilí,  dosud u soudu neúspěšné</a:t>
            </a:r>
          </a:p>
          <a:p>
            <a:pPr marL="365760" indent="-256032"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Aktuální trend – kvalifikace ve smyslu jednočinného souběhu týrání osoby žijící ve společném obydlí (§ 199 TZ) a ohrožování výchovy dítěte (</a:t>
            </a:r>
            <a:r>
              <a:rPr lang="cs-CZ" dirty="0" err="1" smtClean="0"/>
              <a:t>ust</a:t>
            </a:r>
            <a:r>
              <a:rPr lang="cs-CZ" dirty="0" smtClean="0"/>
              <a:t>. § 201 TZ) </a:t>
            </a: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04775"/>
            <a:ext cx="7048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9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21110" y="260648"/>
            <a:ext cx="5472608" cy="78876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Policejní praxe - </a:t>
            </a:r>
            <a:r>
              <a:rPr lang="cs-CZ" sz="2200" dirty="0" smtClean="0"/>
              <a:t>aktuální trend</a:t>
            </a:r>
            <a:endParaRPr lang="cs-CZ" sz="2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7" y="1412875"/>
            <a:ext cx="8147695" cy="467995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04775"/>
            <a:ext cx="7048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87624" y="983377"/>
            <a:ext cx="770568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/>
              <a:t>Přečinu </a:t>
            </a:r>
            <a:r>
              <a:rPr lang="cs-CZ" sz="1600" b="1" dirty="0"/>
              <a:t>ohrožování výchovy </a:t>
            </a:r>
            <a:r>
              <a:rPr lang="cs-CZ" sz="1600" b="1" dirty="0" smtClean="0"/>
              <a:t>dítěte </a:t>
            </a:r>
            <a:r>
              <a:rPr lang="cs-CZ" sz="1600" b="1" dirty="0"/>
              <a:t>podle § 201 odst. 1 písm. d), odst. 3 písm. </a:t>
            </a:r>
            <a:r>
              <a:rPr lang="cs-CZ" sz="1600" b="1" dirty="0" smtClean="0"/>
              <a:t>b) </a:t>
            </a:r>
            <a:r>
              <a:rPr lang="cs-CZ" sz="1600" b="1" dirty="0" err="1" smtClean="0"/>
              <a:t>tr</a:t>
            </a:r>
            <a:r>
              <a:rPr lang="cs-CZ" sz="1600" b="1" dirty="0"/>
              <a:t>. zákoníku </a:t>
            </a:r>
            <a:r>
              <a:rPr lang="cs-CZ" sz="1600" dirty="0"/>
              <a:t>se dopustí pachatel, který </a:t>
            </a:r>
            <a:r>
              <a:rPr lang="cs-CZ" sz="1600" dirty="0" smtClean="0"/>
              <a:t>byť </a:t>
            </a:r>
            <a:r>
              <a:rPr lang="cs-CZ" sz="1600" dirty="0"/>
              <a:t>i z nedbalosti, </a:t>
            </a:r>
            <a:r>
              <a:rPr lang="cs-CZ" sz="1600" dirty="0" smtClean="0"/>
              <a:t>ohrozí </a:t>
            </a:r>
            <a:r>
              <a:rPr lang="cs-CZ" sz="1600" b="1" dirty="0"/>
              <a:t>rozumový, citový </a:t>
            </a:r>
            <a:r>
              <a:rPr lang="cs-CZ" sz="1600" b="1" dirty="0" smtClean="0"/>
              <a:t>nebo </a:t>
            </a:r>
            <a:r>
              <a:rPr lang="cs-CZ" sz="1600" b="1" dirty="0"/>
              <a:t>mravní vývoj </a:t>
            </a:r>
            <a:r>
              <a:rPr lang="cs-CZ" sz="1600" b="1" dirty="0" smtClean="0"/>
              <a:t>dítěte </a:t>
            </a:r>
            <a:r>
              <a:rPr lang="cs-CZ" sz="1600" dirty="0"/>
              <a:t>tím, že závažným </a:t>
            </a:r>
            <a:r>
              <a:rPr lang="cs-CZ" sz="1600" dirty="0" smtClean="0"/>
              <a:t>způsobem </a:t>
            </a:r>
            <a:r>
              <a:rPr lang="cs-CZ" sz="1600" dirty="0"/>
              <a:t>poruší svou povinnost o </a:t>
            </a:r>
            <a:r>
              <a:rPr lang="cs-CZ" sz="1600" dirty="0" smtClean="0"/>
              <a:t>ně pečovat nebo jinou </a:t>
            </a:r>
            <a:r>
              <a:rPr lang="cs-CZ" sz="1600" dirty="0"/>
              <a:t>svou </a:t>
            </a:r>
            <a:r>
              <a:rPr lang="cs-CZ" sz="1600" dirty="0" smtClean="0"/>
              <a:t>důležitou </a:t>
            </a:r>
            <a:r>
              <a:rPr lang="cs-CZ" sz="1600" dirty="0"/>
              <a:t>povinnost vyplývající z </a:t>
            </a:r>
            <a:r>
              <a:rPr lang="cs-CZ" sz="1600" dirty="0" smtClean="0"/>
              <a:t>rodičovské odpovědnosti, </a:t>
            </a:r>
            <a:r>
              <a:rPr lang="cs-CZ" sz="1600" dirty="0"/>
              <a:t>a </a:t>
            </a:r>
            <a:r>
              <a:rPr lang="cs-CZ" sz="1600" dirty="0" smtClean="0"/>
              <a:t>pokračuje-li v </a:t>
            </a:r>
            <a:r>
              <a:rPr lang="cs-CZ" sz="1600" dirty="0"/>
              <a:t>páchání takového </a:t>
            </a:r>
            <a:r>
              <a:rPr lang="cs-CZ" sz="1600" dirty="0" smtClean="0"/>
              <a:t>činu </a:t>
            </a:r>
            <a:r>
              <a:rPr lang="cs-CZ" sz="1600" dirty="0"/>
              <a:t>po delší dobu. Z hlediska subjektivní stránky jsou </a:t>
            </a:r>
            <a:r>
              <a:rPr lang="cs-CZ" sz="1600" dirty="0" smtClean="0"/>
              <a:t>přípustné obě formy zavinění</a:t>
            </a:r>
            <a:r>
              <a:rPr lang="cs-CZ" sz="1600" dirty="0"/>
              <a:t>, jak </a:t>
            </a:r>
            <a:r>
              <a:rPr lang="cs-CZ" sz="1600" b="1" dirty="0"/>
              <a:t>úmyslná</a:t>
            </a:r>
            <a:r>
              <a:rPr lang="cs-CZ" sz="1600" dirty="0"/>
              <a:t>, tak i </a:t>
            </a:r>
            <a:r>
              <a:rPr lang="cs-CZ" sz="1600" b="1" dirty="0" smtClean="0"/>
              <a:t>nedbalostní</a:t>
            </a:r>
            <a:r>
              <a:rPr lang="cs-CZ" sz="1600" dirty="0" smtClean="0"/>
              <a:t>. </a:t>
            </a:r>
            <a:r>
              <a:rPr lang="cs-CZ" sz="1600" dirty="0"/>
              <a:t>Objektem trestného </a:t>
            </a:r>
            <a:r>
              <a:rPr lang="cs-CZ" sz="1600" dirty="0" smtClean="0"/>
              <a:t>činu </a:t>
            </a:r>
            <a:r>
              <a:rPr lang="cs-CZ" sz="1600" dirty="0"/>
              <a:t>ohrožování výchovy </a:t>
            </a:r>
            <a:r>
              <a:rPr lang="cs-CZ" sz="1600" dirty="0" smtClean="0"/>
              <a:t>dítěte </a:t>
            </a:r>
            <a:r>
              <a:rPr lang="cs-CZ" sz="1600" dirty="0"/>
              <a:t>je </a:t>
            </a:r>
            <a:r>
              <a:rPr lang="cs-CZ" sz="1600" b="1" dirty="0"/>
              <a:t>zájem na </a:t>
            </a:r>
            <a:r>
              <a:rPr lang="cs-CZ" sz="1600" b="1" dirty="0" smtClean="0"/>
              <a:t>řádné výchově dětí</a:t>
            </a:r>
            <a:r>
              <a:rPr lang="cs-CZ" sz="1600" dirty="0" smtClean="0"/>
              <a:t>, která </a:t>
            </a:r>
            <a:r>
              <a:rPr lang="cs-CZ" sz="1600" dirty="0"/>
              <a:t>má být vedena v souladu se zásadami morálky </a:t>
            </a:r>
            <a:r>
              <a:rPr lang="cs-CZ" sz="1600" dirty="0" smtClean="0"/>
              <a:t>občanské společnosti </a:t>
            </a:r>
            <a:r>
              <a:rPr lang="cs-CZ" sz="1600" dirty="0"/>
              <a:t>tak, aby byl </a:t>
            </a:r>
            <a:r>
              <a:rPr lang="cs-CZ" sz="1600" dirty="0" smtClean="0"/>
              <a:t>zaručen </a:t>
            </a:r>
            <a:r>
              <a:rPr lang="cs-CZ" sz="1600" b="1" dirty="0" smtClean="0"/>
              <a:t>jejich řádný </a:t>
            </a:r>
            <a:r>
              <a:rPr lang="cs-CZ" sz="1600" b="1" dirty="0"/>
              <a:t>rozumový, mravní a citový vývoj</a:t>
            </a:r>
            <a:r>
              <a:rPr lang="cs-CZ" sz="1600" dirty="0"/>
              <a:t>. </a:t>
            </a:r>
            <a:r>
              <a:rPr lang="cs-CZ" sz="1600" dirty="0" smtClean="0"/>
              <a:t>Péče </a:t>
            </a:r>
            <a:r>
              <a:rPr lang="cs-CZ" sz="1600" dirty="0"/>
              <a:t>o </a:t>
            </a:r>
            <a:r>
              <a:rPr lang="cs-CZ" sz="1600" dirty="0" smtClean="0"/>
              <a:t>dítě patří </a:t>
            </a:r>
            <a:r>
              <a:rPr lang="cs-CZ" sz="1600" dirty="0"/>
              <a:t>k </a:t>
            </a:r>
            <a:r>
              <a:rPr lang="cs-CZ" sz="1600" dirty="0" smtClean="0"/>
              <a:t>nejdůležitějším povinnostem rodiče </a:t>
            </a:r>
            <a:r>
              <a:rPr lang="cs-CZ" sz="1600" dirty="0"/>
              <a:t>ve vztahu k </a:t>
            </a:r>
            <a:r>
              <a:rPr lang="cs-CZ" sz="1600" dirty="0" smtClean="0"/>
              <a:t>dítěti </a:t>
            </a:r>
            <a:r>
              <a:rPr lang="cs-CZ" sz="1600" dirty="0"/>
              <a:t>vedle ostatních povinností vyplývajících z </a:t>
            </a:r>
            <a:r>
              <a:rPr lang="cs-CZ" sz="1600" dirty="0" smtClean="0"/>
              <a:t>rodičovské péče. </a:t>
            </a:r>
            <a:r>
              <a:rPr lang="cs-CZ" sz="1600" b="1" dirty="0" smtClean="0"/>
              <a:t>Přítomnost </a:t>
            </a:r>
            <a:r>
              <a:rPr lang="cs-CZ" sz="1600" b="1" dirty="0"/>
              <a:t>nezletilých </a:t>
            </a:r>
            <a:r>
              <a:rPr lang="cs-CZ" sz="1600" b="1" dirty="0" smtClean="0"/>
              <a:t>dětí </a:t>
            </a:r>
            <a:r>
              <a:rPr lang="cs-CZ" sz="1600" b="1" dirty="0"/>
              <a:t>u domácího násilí </a:t>
            </a:r>
            <a:r>
              <a:rPr lang="cs-CZ" sz="1600" b="1" dirty="0" smtClean="0"/>
              <a:t>nepochybně negativně ovlivňuje jejich </a:t>
            </a:r>
            <a:r>
              <a:rPr lang="cs-CZ" sz="1600" b="1" dirty="0"/>
              <a:t>zdravý vývoj, když patologicky </a:t>
            </a:r>
            <a:r>
              <a:rPr lang="cs-CZ" sz="1600" b="1" dirty="0" smtClean="0"/>
              <a:t>ovlivňuje </a:t>
            </a:r>
            <a:r>
              <a:rPr lang="cs-CZ" sz="1600" b="1" dirty="0"/>
              <a:t>jejich pohled na chování mezi </a:t>
            </a:r>
            <a:r>
              <a:rPr lang="cs-CZ" sz="1600" b="1" dirty="0" smtClean="0"/>
              <a:t>členy </a:t>
            </a:r>
            <a:r>
              <a:rPr lang="cs-CZ" sz="1600" b="1" dirty="0"/>
              <a:t>rodiny</a:t>
            </a:r>
            <a:r>
              <a:rPr lang="cs-CZ" sz="1600" dirty="0" smtClean="0"/>
              <a:t>, </a:t>
            </a:r>
            <a:r>
              <a:rPr lang="cs-CZ" sz="1600" dirty="0"/>
              <a:t>zejména za situace, kdy k domácímu násilí dochází mezi </a:t>
            </a:r>
            <a:r>
              <a:rPr lang="cs-CZ" sz="1600" dirty="0" smtClean="0"/>
              <a:t>rodiči dětí</a:t>
            </a:r>
            <a:r>
              <a:rPr lang="cs-CZ" sz="1600" dirty="0"/>
              <a:t>, </a:t>
            </a:r>
            <a:r>
              <a:rPr lang="cs-CZ" sz="1600" dirty="0" smtClean="0"/>
              <a:t>týranou </a:t>
            </a:r>
            <a:r>
              <a:rPr lang="cs-CZ" sz="1600" dirty="0"/>
              <a:t>osobou </a:t>
            </a:r>
            <a:r>
              <a:rPr lang="cs-CZ" sz="1600" dirty="0" smtClean="0"/>
              <a:t>je jeden rodič </a:t>
            </a:r>
            <a:r>
              <a:rPr lang="cs-CZ" sz="1600" dirty="0"/>
              <a:t>a druhý </a:t>
            </a:r>
            <a:r>
              <a:rPr lang="cs-CZ" sz="1600" dirty="0" smtClean="0"/>
              <a:t>je </a:t>
            </a:r>
            <a:r>
              <a:rPr lang="cs-CZ" sz="1600" dirty="0"/>
              <a:t>osobou týrající. Tedy </a:t>
            </a:r>
            <a:r>
              <a:rPr lang="cs-CZ" sz="1600" dirty="0" smtClean="0"/>
              <a:t> domácí </a:t>
            </a:r>
            <a:r>
              <a:rPr lang="cs-CZ" sz="1600" dirty="0"/>
              <a:t>násilí probíhá mezi </a:t>
            </a:r>
            <a:r>
              <a:rPr lang="cs-CZ" sz="1600" dirty="0" smtClean="0"/>
              <a:t>osobami, ke </a:t>
            </a:r>
            <a:r>
              <a:rPr lang="cs-CZ" sz="1600" dirty="0"/>
              <a:t>kterým mají nezletilé </a:t>
            </a:r>
            <a:r>
              <a:rPr lang="cs-CZ" sz="1600" dirty="0" smtClean="0"/>
              <a:t>děti </a:t>
            </a:r>
            <a:r>
              <a:rPr lang="cs-CZ" sz="1600" dirty="0"/>
              <a:t>již vzhledem k jejich biologickým vazbám úzký citový </a:t>
            </a:r>
            <a:r>
              <a:rPr lang="cs-CZ" sz="1600" dirty="0" smtClean="0"/>
              <a:t>vztah, přičemž </a:t>
            </a:r>
            <a:r>
              <a:rPr lang="cs-CZ" sz="1600" dirty="0"/>
              <a:t>jsou na tyto osoby odkázány z hlediska své výchovy a jsou povinovány jim </a:t>
            </a:r>
            <a:r>
              <a:rPr lang="cs-CZ" sz="1600" dirty="0" smtClean="0"/>
              <a:t>úctou. Jinak vyjádřeno</a:t>
            </a:r>
            <a:r>
              <a:rPr lang="cs-CZ" sz="1600" dirty="0"/>
              <a:t>, nezletilé </a:t>
            </a:r>
            <a:r>
              <a:rPr lang="cs-CZ" sz="1600" dirty="0" smtClean="0"/>
              <a:t>děti </a:t>
            </a:r>
            <a:r>
              <a:rPr lang="cs-CZ" sz="1600" dirty="0"/>
              <a:t>zpravidla velmi </a:t>
            </a:r>
            <a:r>
              <a:rPr lang="cs-CZ" sz="1600" dirty="0" smtClean="0"/>
              <a:t>těžko </a:t>
            </a:r>
            <a:r>
              <a:rPr lang="cs-CZ" sz="1600" dirty="0"/>
              <a:t>z hlediska svého psychického </a:t>
            </a:r>
            <a:r>
              <a:rPr lang="cs-CZ" sz="1600" dirty="0" smtClean="0"/>
              <a:t>vývoje nesou </a:t>
            </a:r>
            <a:r>
              <a:rPr lang="cs-CZ" sz="1600" dirty="0"/>
              <a:t>situaci, pokud je jejich matka </a:t>
            </a:r>
            <a:r>
              <a:rPr lang="cs-CZ" sz="1600" dirty="0" smtClean="0"/>
              <a:t>před </a:t>
            </a:r>
            <a:r>
              <a:rPr lang="cs-CZ" sz="1600" dirty="0"/>
              <a:t>nimi týrána svým partnerem, takže </a:t>
            </a:r>
            <a:r>
              <a:rPr lang="cs-CZ" sz="1600" b="1" dirty="0" smtClean="0"/>
              <a:t>přítomnost dětí</a:t>
            </a:r>
            <a:r>
              <a:rPr lang="cs-CZ" sz="1600" b="1" dirty="0"/>
              <a:t> u domácího násilí je vysoce ohrožující a narušuje jejich zdravý vývoj do budoucna </a:t>
            </a:r>
            <a:r>
              <a:rPr lang="cs-CZ" sz="1600" dirty="0"/>
              <a:t>a to </a:t>
            </a:r>
            <a:r>
              <a:rPr lang="cs-CZ" sz="1600" dirty="0" smtClean="0"/>
              <a:t>tím závažněji</a:t>
            </a:r>
            <a:r>
              <a:rPr lang="cs-CZ" sz="1600" dirty="0"/>
              <a:t>, </a:t>
            </a:r>
            <a:r>
              <a:rPr lang="cs-CZ" sz="1600" dirty="0" smtClean="0"/>
              <a:t>čím </a:t>
            </a:r>
            <a:r>
              <a:rPr lang="cs-CZ" sz="1600" dirty="0"/>
              <a:t>je domácí násilí trvalejší a </a:t>
            </a:r>
            <a:r>
              <a:rPr lang="cs-CZ" sz="1600" dirty="0" smtClean="0"/>
              <a:t>intenzivnější</a:t>
            </a:r>
            <a:r>
              <a:rPr lang="cs-CZ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58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07704" y="325337"/>
            <a:ext cx="5400600" cy="78876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Policejní praxe – </a:t>
            </a:r>
            <a:r>
              <a:rPr lang="cs-CZ" sz="2000" dirty="0" smtClean="0"/>
              <a:t>aktuální trend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7" y="1412875"/>
            <a:ext cx="8147695" cy="467995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04775"/>
            <a:ext cx="7048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27176" y="1110604"/>
            <a:ext cx="7549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Zároveň </a:t>
            </a:r>
            <a:r>
              <a:rPr lang="cs-CZ" dirty="0"/>
              <a:t>platí, že pokud je </a:t>
            </a:r>
            <a:r>
              <a:rPr lang="cs-CZ" dirty="0" smtClean="0"/>
              <a:t>nezletilé dítě přítomno </a:t>
            </a:r>
            <a:r>
              <a:rPr lang="cs-CZ" dirty="0"/>
              <a:t>domácímu násilí, tak se zvyšuje </a:t>
            </a:r>
            <a:r>
              <a:rPr lang="cs-CZ" dirty="0" smtClean="0"/>
              <a:t>nebezpečí </a:t>
            </a:r>
            <a:r>
              <a:rPr lang="cs-CZ" dirty="0"/>
              <a:t>jeho protiprávního </a:t>
            </a:r>
            <a:r>
              <a:rPr lang="cs-CZ" dirty="0" smtClean="0"/>
              <a:t>chování v </a:t>
            </a:r>
            <a:r>
              <a:rPr lang="cs-CZ" dirty="0"/>
              <a:t>budoucnu, nebo takové protiprávní chování </a:t>
            </a:r>
            <a:r>
              <a:rPr lang="cs-CZ" dirty="0" smtClean="0"/>
              <a:t>zpravidla </a:t>
            </a:r>
            <a:r>
              <a:rPr lang="cs-CZ" dirty="0"/>
              <a:t>považuje </a:t>
            </a:r>
            <a:r>
              <a:rPr lang="cs-CZ" dirty="0" smtClean="0"/>
              <a:t>za normu běžného </a:t>
            </a:r>
            <a:r>
              <a:rPr lang="cs-CZ" dirty="0"/>
              <a:t>chování mezi </a:t>
            </a:r>
            <a:r>
              <a:rPr lang="cs-CZ" dirty="0" smtClean="0"/>
              <a:t>členy </a:t>
            </a:r>
            <a:r>
              <a:rPr lang="cs-CZ" dirty="0"/>
              <a:t>rodiny a odpovídající </a:t>
            </a:r>
            <a:r>
              <a:rPr lang="cs-CZ" dirty="0" smtClean="0"/>
              <a:t>společensky </a:t>
            </a:r>
            <a:r>
              <a:rPr lang="cs-CZ" dirty="0"/>
              <a:t>žádoucímu </a:t>
            </a:r>
            <a:r>
              <a:rPr lang="cs-CZ" dirty="0" smtClean="0"/>
              <a:t>chování, takže reálně </a:t>
            </a:r>
            <a:r>
              <a:rPr lang="cs-CZ" dirty="0"/>
              <a:t>hrozí, že takové </a:t>
            </a:r>
            <a:r>
              <a:rPr lang="cs-CZ" dirty="0" smtClean="0"/>
              <a:t>dítě </a:t>
            </a:r>
            <a:r>
              <a:rPr lang="cs-CZ" dirty="0"/>
              <a:t>se stane </a:t>
            </a:r>
            <a:r>
              <a:rPr lang="cs-CZ" dirty="0" smtClean="0"/>
              <a:t>rovněž </a:t>
            </a:r>
            <a:r>
              <a:rPr lang="cs-CZ" dirty="0"/>
              <a:t>tzv. domácím </a:t>
            </a:r>
            <a:r>
              <a:rPr lang="cs-CZ" dirty="0" smtClean="0"/>
              <a:t>agresorem (</a:t>
            </a:r>
            <a:r>
              <a:rPr lang="cs-CZ" i="1" dirty="0" smtClean="0"/>
              <a:t>postačí nebezpečí</a:t>
            </a:r>
            <a:r>
              <a:rPr lang="cs-CZ" i="1" dirty="0"/>
              <a:t> </a:t>
            </a:r>
            <a:r>
              <a:rPr lang="cs-CZ" i="1" dirty="0" smtClean="0"/>
              <a:t>v </a:t>
            </a:r>
            <a:r>
              <a:rPr lang="cs-CZ" i="1" dirty="0"/>
              <a:t>budoucnu, nevyžaduje se, aby k takovému následku </a:t>
            </a:r>
            <a:r>
              <a:rPr lang="cs-CZ" i="1" dirty="0" smtClean="0"/>
              <a:t>skutečně došlo</a:t>
            </a:r>
            <a:r>
              <a:rPr lang="cs-CZ" dirty="0" smtClean="0"/>
              <a:t>). </a:t>
            </a:r>
            <a:r>
              <a:rPr lang="cs-CZ" dirty="0"/>
              <a:t>Navíc</a:t>
            </a:r>
          </a:p>
          <a:p>
            <a:pPr algn="just"/>
            <a:r>
              <a:rPr lang="cs-CZ" dirty="0"/>
              <a:t>nelze pominout, že </a:t>
            </a:r>
            <a:r>
              <a:rPr lang="cs-CZ" dirty="0" smtClean="0"/>
              <a:t>přítomnost dětí </a:t>
            </a:r>
            <a:r>
              <a:rPr lang="cs-CZ" dirty="0"/>
              <a:t>u domácího násilí v nich vyvolává </a:t>
            </a:r>
            <a:r>
              <a:rPr lang="cs-CZ" dirty="0" smtClean="0"/>
              <a:t>nepochybně pocit bezmocnosti</a:t>
            </a:r>
            <a:r>
              <a:rPr lang="cs-CZ" dirty="0"/>
              <a:t>, rodina pro takové </a:t>
            </a:r>
            <a:r>
              <a:rPr lang="cs-CZ" dirty="0" smtClean="0"/>
              <a:t>děti </a:t>
            </a:r>
            <a:r>
              <a:rPr lang="cs-CZ" dirty="0"/>
              <a:t>není symbolem </a:t>
            </a:r>
            <a:r>
              <a:rPr lang="cs-CZ" dirty="0" smtClean="0"/>
              <a:t>bezpečí</a:t>
            </a:r>
            <a:r>
              <a:rPr lang="cs-CZ" dirty="0"/>
              <a:t>, mají strach o ohroženého </a:t>
            </a:r>
            <a:r>
              <a:rPr lang="cs-CZ" dirty="0" smtClean="0"/>
              <a:t>rodiče, </a:t>
            </a:r>
            <a:r>
              <a:rPr lang="pl-PL" dirty="0" smtClean="0"/>
              <a:t>ale </a:t>
            </a:r>
            <a:r>
              <a:rPr lang="pl-PL" dirty="0"/>
              <a:t>i o sebe, zejména tehdy, jestliže se samo stane </a:t>
            </a:r>
            <a:r>
              <a:rPr lang="pl-PL" dirty="0" smtClean="0"/>
              <a:t>předmětem </a:t>
            </a:r>
            <a:r>
              <a:rPr lang="pl-PL" dirty="0"/>
              <a:t>útoku ze strany agresora, </a:t>
            </a:r>
            <a:r>
              <a:rPr lang="pl-PL" dirty="0" smtClean="0"/>
              <a:t>což </a:t>
            </a:r>
            <a:r>
              <a:rPr lang="cs-CZ" dirty="0" smtClean="0"/>
              <a:t>zvyšuje </a:t>
            </a:r>
            <a:r>
              <a:rPr lang="cs-CZ" dirty="0"/>
              <a:t>psychické útrapy nezletilého </a:t>
            </a:r>
            <a:r>
              <a:rPr lang="cs-CZ" dirty="0" smtClean="0"/>
              <a:t>dítěte</a:t>
            </a:r>
            <a:r>
              <a:rPr lang="cs-CZ" dirty="0"/>
              <a:t>.</a:t>
            </a:r>
            <a:endParaRPr lang="cs-CZ" dirty="0" smtClean="0"/>
          </a:p>
          <a:p>
            <a:pPr algn="just"/>
            <a:r>
              <a:rPr lang="cs-CZ" b="1" dirty="0" smtClean="0"/>
              <a:t>Pokud </a:t>
            </a:r>
            <a:r>
              <a:rPr lang="cs-CZ" b="1" dirty="0"/>
              <a:t>je </a:t>
            </a:r>
            <a:r>
              <a:rPr lang="cs-CZ" b="1" dirty="0" smtClean="0"/>
              <a:t>dítě přítomno </a:t>
            </a:r>
            <a:r>
              <a:rPr lang="cs-CZ" b="1" dirty="0"/>
              <a:t>domácímu násilí, tak není </a:t>
            </a:r>
            <a:r>
              <a:rPr lang="cs-CZ" b="1" dirty="0" smtClean="0"/>
              <a:t>vyloučeno</a:t>
            </a:r>
            <a:endParaRPr lang="cs-CZ" b="1" dirty="0"/>
          </a:p>
          <a:p>
            <a:pPr algn="just"/>
            <a:r>
              <a:rPr lang="cs-CZ" b="1" dirty="0"/>
              <a:t>jednání pachatele posoudit jako </a:t>
            </a:r>
            <a:r>
              <a:rPr lang="cs-CZ" b="1" dirty="0" smtClean="0"/>
              <a:t>jednočinný souběh </a:t>
            </a:r>
            <a:r>
              <a:rPr lang="cs-CZ" b="1" dirty="0"/>
              <a:t>trestného </a:t>
            </a:r>
            <a:r>
              <a:rPr lang="cs-CZ" b="1" dirty="0" smtClean="0"/>
              <a:t>činu </a:t>
            </a:r>
            <a:r>
              <a:rPr lang="cs-CZ" b="1" dirty="0"/>
              <a:t>podle § 199 </a:t>
            </a:r>
            <a:r>
              <a:rPr lang="cs-CZ" b="1" dirty="0" err="1"/>
              <a:t>tr</a:t>
            </a:r>
            <a:r>
              <a:rPr lang="cs-CZ" b="1" dirty="0"/>
              <a:t>. z</a:t>
            </a:r>
            <a:r>
              <a:rPr lang="cs-CZ" b="1" dirty="0" smtClean="0"/>
              <a:t>ákoníku a </a:t>
            </a:r>
            <a:r>
              <a:rPr lang="cs-CZ" b="1" dirty="0"/>
              <a:t>podle § 201 </a:t>
            </a:r>
            <a:r>
              <a:rPr lang="cs-CZ" b="1" dirty="0" err="1"/>
              <a:t>tr</a:t>
            </a:r>
            <a:r>
              <a:rPr lang="cs-CZ" b="1" dirty="0"/>
              <a:t>. zákoníku, když </a:t>
            </a:r>
            <a:r>
              <a:rPr lang="cs-CZ" b="1" dirty="0" smtClean="0"/>
              <a:t>obviněný </a:t>
            </a:r>
            <a:r>
              <a:rPr lang="cs-CZ" b="1" dirty="0"/>
              <a:t>tím, že týral svoji manželku za </a:t>
            </a:r>
            <a:r>
              <a:rPr lang="cs-CZ" b="1" dirty="0" smtClean="0"/>
              <a:t>přítomnosti nezletilých dětí</a:t>
            </a:r>
            <a:r>
              <a:rPr lang="cs-CZ" b="1" dirty="0"/>
              <a:t>, tímto jednáním </a:t>
            </a:r>
            <a:r>
              <a:rPr lang="cs-CZ" b="1" dirty="0" smtClean="0"/>
              <a:t>zároveň </a:t>
            </a:r>
            <a:r>
              <a:rPr lang="cs-CZ" b="1" dirty="0"/>
              <a:t>ohrožoval citový a mravní vývoj svých </a:t>
            </a:r>
            <a:r>
              <a:rPr lang="cs-CZ" b="1" dirty="0" smtClean="0"/>
              <a:t>nezletilých dětí.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445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979712" y="548680"/>
            <a:ext cx="6600451" cy="226278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39752" y="371703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</a:t>
            </a:r>
            <a:r>
              <a:rPr lang="cs-CZ" b="1" dirty="0" smtClean="0"/>
              <a:t>por. Bc. Andrea Kornetová</a:t>
            </a:r>
          </a:p>
          <a:p>
            <a:r>
              <a:rPr lang="cs-CZ" dirty="0" smtClean="0"/>
              <a:t>vedoucí 4. OOK SKPV MŘP Brno</a:t>
            </a:r>
          </a:p>
          <a:p>
            <a:r>
              <a:rPr lang="cs-CZ" dirty="0" smtClean="0"/>
              <a:t>email: </a:t>
            </a:r>
            <a:r>
              <a:rPr lang="cs-CZ" dirty="0" smtClean="0">
                <a:hlinkClick r:id="rId2"/>
              </a:rPr>
              <a:t>andrea.kornetova@pcr.cz</a:t>
            </a:r>
            <a:endParaRPr lang="cs-CZ" dirty="0" smtClean="0"/>
          </a:p>
          <a:p>
            <a:r>
              <a:rPr lang="cs-CZ" dirty="0" smtClean="0"/>
              <a:t>Tel: 974625530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11336"/>
            <a:ext cx="6589199" cy="128089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Fakta k domácímu násilí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124744"/>
            <a:ext cx="7797552" cy="4972198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b="1" dirty="0" smtClean="0">
                <a:solidFill>
                  <a:schemeClr val="tx1"/>
                </a:solidFill>
              </a:rPr>
              <a:t>podle legislativy ČR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b="1" dirty="0" smtClean="0">
                <a:solidFill>
                  <a:schemeClr val="tx1"/>
                </a:solidFill>
              </a:rPr>
              <a:t>děje se mezi dospělými osobami sdílejícími společné obydlí</a:t>
            </a:r>
            <a:r>
              <a:rPr lang="cs-CZ" dirty="0" smtClean="0">
                <a:solidFill>
                  <a:schemeClr val="tx1"/>
                </a:solidFill>
              </a:rPr>
              <a:t>, týrání dětí může být v souběhu</a:t>
            </a: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>
                <a:solidFill>
                  <a:schemeClr val="tx1"/>
                </a:solidFill>
              </a:rPr>
              <a:t>nebezpečnost spočívá i v tom, že se děje za zavřenými dveřmi, většinou beze svědků a možné pomoci z okolí, společné obydlí je považováno za  prostor běžně vnímán jako „bezpečí“</a:t>
            </a: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>
                <a:solidFill>
                  <a:schemeClr val="tx1"/>
                </a:solidFill>
              </a:rPr>
              <a:t>ž</a:t>
            </a:r>
            <a:r>
              <a:rPr lang="cs-CZ" dirty="0" smtClean="0">
                <a:solidFill>
                  <a:schemeClr val="tx1"/>
                </a:solidFill>
              </a:rPr>
              <a:t>eny oběťmi v cca 90 %</a:t>
            </a: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>
                <a:solidFill>
                  <a:schemeClr val="tx1"/>
                </a:solidFill>
              </a:rPr>
              <a:t>děti přítomny násilí na matce v </a:t>
            </a:r>
            <a:r>
              <a:rPr lang="cs-CZ" dirty="0" smtClean="0">
                <a:solidFill>
                  <a:schemeClr val="tx1"/>
                </a:solidFill>
              </a:rPr>
              <a:t>75-95 </a:t>
            </a:r>
            <a:r>
              <a:rPr lang="cs-CZ" dirty="0" smtClean="0">
                <a:solidFill>
                  <a:schemeClr val="tx1"/>
                </a:solidFill>
              </a:rPr>
              <a:t>% </a:t>
            </a:r>
            <a:r>
              <a:rPr lang="cs-CZ" dirty="0" smtClean="0">
                <a:solidFill>
                  <a:schemeClr val="tx1"/>
                </a:solidFill>
              </a:rPr>
              <a:t>(dle </a:t>
            </a:r>
            <a:r>
              <a:rPr lang="cs-CZ" dirty="0" err="1" smtClean="0">
                <a:solidFill>
                  <a:schemeClr val="tx1"/>
                </a:solidFill>
              </a:rPr>
              <a:t>stat</a:t>
            </a:r>
            <a:r>
              <a:rPr lang="cs-CZ" dirty="0" smtClean="0">
                <a:solidFill>
                  <a:schemeClr val="tx1"/>
                </a:solidFill>
              </a:rPr>
              <a:t>. 4.OOK)</a:t>
            </a:r>
            <a:endParaRPr lang="cs-CZ" dirty="0" smtClean="0">
              <a:solidFill>
                <a:schemeClr val="tx1"/>
              </a:solidFill>
            </a:endParaRP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>
                <a:solidFill>
                  <a:schemeClr val="tx1"/>
                </a:solidFill>
              </a:rPr>
              <a:t>vždy: </a:t>
            </a:r>
            <a:r>
              <a:rPr lang="cs-CZ" dirty="0" smtClean="0">
                <a:solidFill>
                  <a:schemeClr val="tx1"/>
                </a:solidFill>
              </a:rPr>
              <a:t>vysoce traumatizující situace pro děti</a:t>
            </a:r>
            <a:endParaRPr lang="cs-CZ" dirty="0" smtClean="0">
              <a:solidFill>
                <a:schemeClr val="tx1"/>
              </a:solidFill>
            </a:endParaRP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>
                <a:solidFill>
                  <a:schemeClr val="tx1"/>
                </a:solidFill>
              </a:rPr>
              <a:t>Dětem jako svědkům domácího násilí mezi rodiči věnována nedostatečná pozornost (i přes závěry Světové </a:t>
            </a:r>
            <a:r>
              <a:rPr lang="cs-CZ" dirty="0" err="1" smtClean="0">
                <a:solidFill>
                  <a:schemeClr val="tx1"/>
                </a:solidFill>
              </a:rPr>
              <a:t>zdr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organizece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109728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smtClean="0">
                <a:solidFill>
                  <a:schemeClr val="tx1"/>
                </a:solidFill>
              </a:rPr>
              <a:t>obtížná žalovatelnost</a:t>
            </a:r>
            <a:endParaRPr lang="cs-CZ" dirty="0" smtClean="0">
              <a:solidFill>
                <a:schemeClr val="tx1"/>
              </a:solidFill>
            </a:endParaRPr>
          </a:p>
          <a:p>
            <a:pPr marL="109728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19" y="4725144"/>
            <a:ext cx="3456384" cy="193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589199" cy="71665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Dítě </a:t>
            </a:r>
            <a:r>
              <a:rPr lang="cs-CZ" dirty="0" smtClean="0"/>
              <a:t>přítomné </a:t>
            </a:r>
            <a:r>
              <a:rPr lang="cs-CZ" dirty="0" smtClean="0"/>
              <a:t>domácímu násilí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87624" y="1049314"/>
            <a:ext cx="7704856" cy="4653481"/>
          </a:xfrm>
        </p:spPr>
        <p:txBody>
          <a:bodyPr>
            <a:noAutofit/>
          </a:bodyPr>
          <a:lstStyle/>
          <a:p>
            <a:pPr marL="365760" indent="-25603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sz="1600" dirty="0">
                <a:solidFill>
                  <a:schemeClr val="tx1"/>
                </a:solidFill>
              </a:rPr>
              <a:t>vidí fyzické, případně sexuální násilí a stopy po něm, slyší psychické </a:t>
            </a:r>
            <a:r>
              <a:rPr lang="cs-CZ" sz="1600" dirty="0" smtClean="0">
                <a:solidFill>
                  <a:schemeClr val="tx1"/>
                </a:solidFill>
              </a:rPr>
              <a:t>násilí (zákazy, příkazy , nadávky, křik), </a:t>
            </a:r>
            <a:r>
              <a:rPr lang="cs-CZ" sz="1600" dirty="0">
                <a:solidFill>
                  <a:schemeClr val="tx1"/>
                </a:solidFill>
              </a:rPr>
              <a:t>vnímá strach matky, změny nálad, </a:t>
            </a:r>
            <a:r>
              <a:rPr lang="cs-CZ" sz="1600" dirty="0" smtClean="0">
                <a:solidFill>
                  <a:schemeClr val="tx1"/>
                </a:solidFill>
              </a:rPr>
              <a:t>nepochopitelné reakce matky na situace, pokusy </a:t>
            </a:r>
            <a:r>
              <a:rPr lang="cs-CZ" sz="1600" dirty="0">
                <a:solidFill>
                  <a:schemeClr val="tx1"/>
                </a:solidFill>
              </a:rPr>
              <a:t>o útěky matky..</a:t>
            </a:r>
          </a:p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vnímá </a:t>
            </a:r>
            <a:r>
              <a:rPr lang="cs-CZ" sz="1600" dirty="0" smtClean="0">
                <a:solidFill>
                  <a:schemeClr val="tx1"/>
                </a:solidFill>
              </a:rPr>
              <a:t>násilné interakce mezi </a:t>
            </a:r>
            <a:r>
              <a:rPr lang="cs-CZ" sz="1600" dirty="0" smtClean="0">
                <a:solidFill>
                  <a:schemeClr val="tx1"/>
                </a:solidFill>
              </a:rPr>
              <a:t>rodiči, izolaci od okolí, </a:t>
            </a:r>
          </a:p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přebírá </a:t>
            </a:r>
            <a:r>
              <a:rPr lang="cs-CZ" sz="1600" dirty="0" smtClean="0">
                <a:solidFill>
                  <a:schemeClr val="tx1"/>
                </a:solidFill>
              </a:rPr>
              <a:t>modelové chování rodičů</a:t>
            </a:r>
          </a:p>
          <a:p>
            <a:pPr marL="109728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1600" b="1" dirty="0" smtClean="0">
                <a:solidFill>
                  <a:schemeClr val="tx1"/>
                </a:solidFill>
              </a:rPr>
              <a:t>Projevy </a:t>
            </a:r>
            <a:r>
              <a:rPr lang="cs-CZ" sz="1600" b="1" dirty="0" smtClean="0">
                <a:solidFill>
                  <a:schemeClr val="tx1"/>
                </a:solidFill>
              </a:rPr>
              <a:t>přímo v </a:t>
            </a:r>
            <a:r>
              <a:rPr lang="cs-CZ" sz="1600" b="1" dirty="0" smtClean="0">
                <a:solidFill>
                  <a:schemeClr val="tx1"/>
                </a:solidFill>
              </a:rPr>
              <a:t>rodině (praxe):</a:t>
            </a:r>
            <a:endParaRPr lang="cs-CZ" sz="1600" b="1" dirty="0" smtClean="0">
              <a:solidFill>
                <a:schemeClr val="tx1"/>
              </a:solidFill>
            </a:endParaRPr>
          </a:p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dítě zasahuje, snaží se zabránit násilí (skončit trauma situaci)</a:t>
            </a:r>
          </a:p>
          <a:p>
            <a:pPr marL="365760" indent="-256032" fontAlgn="auto">
              <a:spcBef>
                <a:spcPts val="0"/>
              </a:spcBef>
              <a:buFont typeface="Wingdings 3"/>
              <a:buChar char="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dítě je přinuceno NO zapojit se do násilí (špehovat, donášet, napadat…) proti své vůli</a:t>
            </a:r>
          </a:p>
          <a:p>
            <a:pPr marL="365760" indent="-256032" fontAlgn="auto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dítě je zapojováno matkou do obrany před násilím (dělá si z dítěte partnera, spiklence)</a:t>
            </a:r>
          </a:p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sz="1600" dirty="0">
                <a:solidFill>
                  <a:schemeClr val="tx1"/>
                </a:solidFill>
              </a:rPr>
              <a:t>d</a:t>
            </a:r>
            <a:r>
              <a:rPr lang="cs-CZ" sz="1600" dirty="0" smtClean="0">
                <a:solidFill>
                  <a:schemeClr val="tx1"/>
                </a:solidFill>
              </a:rPr>
              <a:t>ítě dělá, že o násilí neví (vytěsňuje, popírá)</a:t>
            </a:r>
          </a:p>
          <a:p>
            <a:pPr marL="365760" indent="-256032" fontAlgn="auto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dítě se účastní komunikace o násilí  (diskutuje se sourozenci, rodičem, soc. pracovníky, vyšetřovateli, psychology</a:t>
            </a:r>
          </a:p>
          <a:p>
            <a:pPr marL="109728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1600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cs-CZ" sz="1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sz="1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229200"/>
            <a:ext cx="2631207" cy="147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056784" cy="6480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 smtClean="0"/>
              <a:t>Vývojové hledisko - psychická zátěž a projevy</a:t>
            </a:r>
            <a:endParaRPr lang="cs-CZ" sz="2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87624" y="979974"/>
            <a:ext cx="7560840" cy="5617378"/>
          </a:xfrm>
        </p:spPr>
        <p:txBody>
          <a:bodyPr>
            <a:normAutofit fontScale="92500" lnSpcReduction="20000"/>
          </a:bodyPr>
          <a:lstStyle/>
          <a:p>
            <a:pPr marL="365760" indent="-256032" algn="just" fontAlgn="auto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zniklou situaci mezi rodiči dítě nedokáže </a:t>
            </a:r>
            <a:r>
              <a:rPr lang="cs-CZ" dirty="0" smtClean="0">
                <a:solidFill>
                  <a:schemeClr val="tx1"/>
                </a:solidFill>
              </a:rPr>
              <a:t>rozumově ani emočně zpracovat</a:t>
            </a:r>
          </a:p>
          <a:p>
            <a:pPr marL="365760" indent="-256032" algn="just" fontAlgn="auto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emůže násilí zabránit, nemá kam utéci</a:t>
            </a:r>
          </a:p>
          <a:p>
            <a:pPr marL="365760" indent="-256032" algn="just" fontAlgn="auto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>
                <a:solidFill>
                  <a:schemeClr val="tx1"/>
                </a:solidFill>
              </a:rPr>
              <a:t>pocity </a:t>
            </a:r>
            <a:r>
              <a:rPr lang="cs-CZ" dirty="0" smtClean="0">
                <a:solidFill>
                  <a:schemeClr val="tx1"/>
                </a:solidFill>
              </a:rPr>
              <a:t>viny – odpovědnost za násilí doma (zlobil jsem, proto tatínek bije maminku); strach, bezmoc, vztek, zmatek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 zejména u předškolních dětí a na začátku školní docházky</a:t>
            </a:r>
          </a:p>
          <a:p>
            <a:pPr marL="365760" indent="-256032" algn="just" fontAlgn="auto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>
                <a:solidFill>
                  <a:schemeClr val="tx1"/>
                </a:solidFill>
                <a:sym typeface="Symbol"/>
              </a:rPr>
              <a:t>U dospívajících změny chování (hyperaktivita nebo naopak útlum, apatie) v důsledku pocitu studu a odlišnosti za „nenormální“ situaci doma</a:t>
            </a:r>
            <a:endParaRPr lang="cs-CZ" dirty="0" smtClean="0">
              <a:solidFill>
                <a:schemeClr val="tx1"/>
              </a:solidFill>
            </a:endParaRPr>
          </a:p>
          <a:p>
            <a:pPr marL="365760" indent="-256032" algn="just" fontAlgn="auto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>
                <a:solidFill>
                  <a:schemeClr val="tx1"/>
                </a:solidFill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ezprostřední následky: úzkost, ohrožení, dezorganizované nebo agresivní chování, poruchy spánku, noční můry, pomočování, poruchy příjmu potravy, narušení sociálních vazeb mezi vrstevníky a nebo jako odezva na násilí v rodině může být i agresivní chování dítěte</a:t>
            </a:r>
          </a:p>
          <a:p>
            <a:pPr marL="365760" indent="-256032" algn="just" fontAlgn="auto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-CZ" dirty="0" smtClean="0">
                <a:solidFill>
                  <a:schemeClr val="tx1"/>
                </a:solidFill>
              </a:rPr>
              <a:t>louhodobé důsledky: zasahují osobnost a sociální vztahy dítěte, táhnou se do dospělosti – naučené formy řešení konfliktů a jednání v mezilidských vztazích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cs-CZ" dirty="0">
                <a:solidFill>
                  <a:schemeClr val="tx1"/>
                </a:solidFill>
                <a:sym typeface="Symbol" pitchFamily="18" charset="2"/>
              </a:rPr>
              <a:t>v</a:t>
            </a:r>
            <a:r>
              <a:rPr lang="cs-CZ" dirty="0">
                <a:solidFill>
                  <a:schemeClr val="tx1"/>
                </a:solidFill>
              </a:rPr>
              <a:t>ystavení dítěte </a:t>
            </a:r>
            <a:r>
              <a:rPr lang="cs-CZ" dirty="0" err="1" smtClean="0">
                <a:solidFill>
                  <a:schemeClr val="tx1"/>
                </a:solidFill>
              </a:rPr>
              <a:t>DmN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je klasifikováno jako </a:t>
            </a:r>
            <a:r>
              <a:rPr lang="cs-CZ" b="1" dirty="0">
                <a:solidFill>
                  <a:schemeClr val="tx1"/>
                </a:solidFill>
              </a:rPr>
              <a:t>forma psychického týrání dítěte </a:t>
            </a:r>
            <a:r>
              <a:rPr lang="cs-CZ" dirty="0">
                <a:solidFill>
                  <a:schemeClr val="tx1"/>
                </a:solidFill>
              </a:rPr>
              <a:t>s možnými vážnými následky v psychickém a sociálním </a:t>
            </a:r>
            <a:r>
              <a:rPr lang="cs-CZ" dirty="0" smtClean="0">
                <a:solidFill>
                  <a:schemeClr val="tx1"/>
                </a:solidFill>
              </a:rPr>
              <a:t>vývoji 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cs-CZ" b="1" dirty="0" smtClean="0">
                <a:solidFill>
                  <a:schemeClr val="tx1"/>
                </a:solidFill>
              </a:rPr>
              <a:t>Aktuální trend – jednočinný souběh § 199 TZ a § 201 TZ</a:t>
            </a:r>
            <a:endParaRPr lang="cs-CZ" b="1" dirty="0">
              <a:solidFill>
                <a:schemeClr val="tx1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03649" y="476672"/>
            <a:ext cx="7130752" cy="128089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200" dirty="0" smtClean="0"/>
              <a:t>Vývoj osobnosti </a:t>
            </a:r>
            <a:r>
              <a:rPr lang="cs-CZ" sz="3200" dirty="0" smtClean="0"/>
              <a:t>dítěte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pod </a:t>
            </a:r>
            <a:r>
              <a:rPr lang="cs-CZ" sz="3200" dirty="0" smtClean="0"/>
              <a:t>vlivem domácího násilí</a:t>
            </a:r>
            <a:endParaRPr lang="cs-CZ" sz="3200" dirty="0"/>
          </a:p>
        </p:txBody>
      </p:sp>
      <p:sp>
        <p:nvSpPr>
          <p:cNvPr id="16386" name="Zástupný symbol pro obsah 1"/>
          <p:cNvSpPr>
            <a:spLocks noGrp="1"/>
          </p:cNvSpPr>
          <p:nvPr>
            <p:ph idx="1"/>
          </p:nvPr>
        </p:nvSpPr>
        <p:spPr>
          <a:xfrm>
            <a:off x="467544" y="1757562"/>
            <a:ext cx="8229600" cy="4910137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cs-CZ" dirty="0" smtClean="0"/>
              <a:t>záleží na charakteristikách násilí (četnost, formy), na odolnosti (rezistenci) dítěte, na jeho sociální opoře a dalších faktorech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cs-CZ" dirty="0" smtClean="0"/>
              <a:t>možná identifikace s rolí agresora i oběti (v postupném vývoji)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cs-CZ" dirty="0" smtClean="0"/>
              <a:t>děti vystavené pasivně </a:t>
            </a:r>
            <a:r>
              <a:rPr lang="cs-CZ" dirty="0" err="1" smtClean="0"/>
              <a:t>DmN</a:t>
            </a:r>
            <a:r>
              <a:rPr lang="cs-CZ" dirty="0" smtClean="0"/>
              <a:t> mají stejně závažné emoční příznaky  jako děti týrané a </a:t>
            </a:r>
            <a:r>
              <a:rPr lang="cs-CZ" dirty="0" smtClean="0"/>
              <a:t>zneužívané a nebezpečnost spočívá i v přenášení vzorců chování do dospělosti</a:t>
            </a:r>
            <a:endParaRPr lang="cs-CZ" dirty="0" smtClean="0"/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cs-CZ" dirty="0" smtClean="0"/>
              <a:t>nebezpečný „ventil“ napětí u dospívajících = záměrné sebepoškozování, </a:t>
            </a:r>
            <a:r>
              <a:rPr lang="cs-CZ" dirty="0" smtClean="0"/>
              <a:t>agrese, příp</a:t>
            </a:r>
            <a:r>
              <a:rPr lang="cs-CZ" dirty="0" smtClean="0"/>
              <a:t>. sklony ke kriminálnímu jednání atd.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13" y="4653136"/>
            <a:ext cx="2718645" cy="186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632847" cy="50063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 smtClean="0"/>
              <a:t>Snížené rodičovské kompetence v důsledku </a:t>
            </a:r>
            <a:r>
              <a:rPr lang="cs-CZ" sz="2400" dirty="0" err="1" smtClean="0"/>
              <a:t>DmN</a:t>
            </a:r>
            <a:endParaRPr lang="cs-CZ" sz="2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59631" y="908720"/>
            <a:ext cx="7488831" cy="5949280"/>
          </a:xfrm>
        </p:spPr>
        <p:txBody>
          <a:bodyPr>
            <a:noAutofit/>
          </a:bodyPr>
          <a:lstStyle/>
          <a:p>
            <a:pPr marL="365760" indent="-256032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sz="1600" b="1" dirty="0" smtClean="0">
                <a:solidFill>
                  <a:schemeClr val="accent3"/>
                </a:solidFill>
              </a:rPr>
              <a:t>matka </a:t>
            </a:r>
            <a:r>
              <a:rPr lang="cs-CZ" sz="1600" dirty="0" smtClean="0"/>
              <a:t>není dítěti plně emočně i fyzicky k dispozici (uspokojování potřeb násilného partnera je přednostní, psychické nebo somatické dopady útoků brání v plné péči o dítě, devastace psychiky – dopad na emoce – patologické projevy)</a:t>
            </a:r>
          </a:p>
          <a:p>
            <a:pPr marL="365760" indent="-256032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sz="1600" dirty="0"/>
              <a:t>j</a:t>
            </a:r>
            <a:r>
              <a:rPr lang="cs-CZ" sz="1600" dirty="0" smtClean="0"/>
              <a:t>ejí projevy jsou pro dítě matoucí, stresující (úzkost, deprese, vyčerpání – dezorientace dítěte – možná izolace)</a:t>
            </a:r>
          </a:p>
          <a:p>
            <a:pPr marL="365760" indent="-256032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sz="1600" dirty="0"/>
              <a:t>i</a:t>
            </a:r>
            <a:r>
              <a:rPr lang="cs-CZ" sz="1600" dirty="0" smtClean="0"/>
              <a:t>nterakce: změněné chování dítěte – výchovná nejistota matky – problémy v chování dítěte – neadekvátní výchovné zásahy …</a:t>
            </a:r>
          </a:p>
          <a:p>
            <a:pPr marL="365760" indent="-256032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sz="1600" dirty="0" smtClean="0"/>
              <a:t>tzv. sekvenční model pachatele: dítě je ohrožené nejen násilnou osobou, ale i matkou (záměrně, nezáměrně, pod nátlakem pachatele)</a:t>
            </a:r>
          </a:p>
          <a:p>
            <a:pPr marL="365760" indent="-256032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sz="1600" dirty="0" smtClean="0"/>
              <a:t>neschopnost bránit dítě = krutá daň za setrvání v partnerském vztahu</a:t>
            </a:r>
          </a:p>
          <a:p>
            <a:pPr marL="365760" indent="-256032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sz="1600" dirty="0" smtClean="0"/>
              <a:t>v důsledku se může samo dítě dopouštět na násilí na „nefungující“ matce</a:t>
            </a:r>
          </a:p>
          <a:p>
            <a:pPr marL="109728" indent="0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</a:rPr>
              <a:t>Vztah otec – dítě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 smtClean="0"/>
              <a:t>starší </a:t>
            </a:r>
            <a:r>
              <a:rPr lang="cs-CZ" sz="1600" dirty="0"/>
              <a:t>předpoklad: násilný partner může být dobrým otcem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/>
              <a:t>současné výzkumy: vztah k dítěti méně vřelý, spíše kontrolující, autoritářský, výchovný styl nedůsledný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/>
              <a:t>otcovství často subjektivně </a:t>
            </a:r>
            <a:r>
              <a:rPr lang="cs-CZ" sz="1600" dirty="0" smtClean="0"/>
              <a:t>vnímáno </a:t>
            </a:r>
            <a:r>
              <a:rPr lang="cs-CZ" sz="1600" dirty="0"/>
              <a:t>jako „právo na </a:t>
            </a:r>
            <a:r>
              <a:rPr lang="cs-CZ" sz="1600" dirty="0" smtClean="0"/>
              <a:t>dítě“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589199" cy="128089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Mezigenerační </a:t>
            </a:r>
            <a:r>
              <a:rPr lang="cs-CZ" dirty="0" smtClean="0"/>
              <a:t>přenos násilí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39661" y="1196752"/>
            <a:ext cx="7488188" cy="4525962"/>
          </a:xfrm>
        </p:spPr>
        <p:txBody>
          <a:bodyPr>
            <a:normAutofit/>
          </a:bodyPr>
          <a:lstStyle/>
          <a:p>
            <a:pPr marL="365760" indent="-256032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rizikový faktor rozvoje </a:t>
            </a:r>
            <a:r>
              <a:rPr lang="cs-CZ" dirty="0" err="1" smtClean="0"/>
              <a:t>DmN</a:t>
            </a:r>
            <a:r>
              <a:rPr lang="cs-CZ" dirty="0" smtClean="0"/>
              <a:t> – násilí v původní rodině</a:t>
            </a:r>
          </a:p>
          <a:p>
            <a:pPr marL="365760" indent="-256032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kolem </a:t>
            </a:r>
            <a:r>
              <a:rPr lang="cs-CZ" dirty="0" smtClean="0"/>
              <a:t>40 </a:t>
            </a:r>
            <a:r>
              <a:rPr lang="cs-CZ" dirty="0" smtClean="0"/>
              <a:t>% pachatelů bylo svědky </a:t>
            </a:r>
            <a:r>
              <a:rPr lang="cs-CZ" dirty="0" err="1" smtClean="0"/>
              <a:t>DmN</a:t>
            </a:r>
            <a:r>
              <a:rPr lang="cs-CZ" dirty="0" smtClean="0"/>
              <a:t> v dětství </a:t>
            </a:r>
            <a:r>
              <a:rPr lang="cs-CZ" dirty="0" smtClean="0"/>
              <a:t>(ze statistik 4.OOK MŘ PČR Brno)</a:t>
            </a:r>
            <a:endParaRPr lang="cs-CZ" dirty="0" smtClean="0"/>
          </a:p>
          <a:p>
            <a:pPr marL="365760" indent="-256032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děti – svědci </a:t>
            </a:r>
            <a:r>
              <a:rPr lang="cs-CZ" dirty="0" err="1" smtClean="0"/>
              <a:t>DmN</a:t>
            </a:r>
            <a:r>
              <a:rPr lang="cs-CZ" dirty="0" smtClean="0"/>
              <a:t> se mohou stát pachateli i oběťmi</a:t>
            </a:r>
          </a:p>
          <a:p>
            <a:pPr marL="365760" indent="-256032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/>
              <a:t>g</a:t>
            </a:r>
            <a:r>
              <a:rPr lang="cs-CZ" dirty="0" smtClean="0"/>
              <a:t>enderové rozdíly: </a:t>
            </a:r>
            <a:r>
              <a:rPr lang="cs-CZ" dirty="0" smtClean="0"/>
              <a:t>MUŽI </a:t>
            </a:r>
            <a:r>
              <a:rPr lang="cs-CZ" dirty="0" smtClean="0"/>
              <a:t>– agresivita, uplatnění moci; </a:t>
            </a:r>
            <a:r>
              <a:rPr lang="cs-CZ" dirty="0" smtClean="0"/>
              <a:t>ŽENY </a:t>
            </a:r>
            <a:r>
              <a:rPr lang="cs-CZ" dirty="0" smtClean="0"/>
              <a:t>– spíše internalizační poruchy (úzkost, deprese)</a:t>
            </a:r>
          </a:p>
          <a:p>
            <a:pPr marL="365760" indent="-256032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nebezpečnost prožitého </a:t>
            </a:r>
            <a:r>
              <a:rPr lang="cs-CZ" dirty="0" err="1" smtClean="0"/>
              <a:t>DmN</a:t>
            </a:r>
            <a:r>
              <a:rPr lang="cs-CZ" dirty="0" smtClean="0"/>
              <a:t> v dalším vývoji – problém s návykovými látkami, </a:t>
            </a:r>
            <a:r>
              <a:rPr lang="cs-CZ" dirty="0" smtClean="0"/>
              <a:t>psychické problémy, sociální izolace aj</a:t>
            </a:r>
            <a:r>
              <a:rPr lang="cs-CZ" dirty="0"/>
              <a:t>. </a:t>
            </a:r>
            <a:r>
              <a:rPr lang="cs-CZ" dirty="0" smtClean="0"/>
              <a:t> </a:t>
            </a:r>
          </a:p>
          <a:p>
            <a:pPr marL="109728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dirty="0" smtClean="0"/>
              <a:t>-  </a:t>
            </a:r>
            <a:r>
              <a:rPr lang="cs-CZ" dirty="0" err="1"/>
              <a:t>DmN</a:t>
            </a:r>
            <a:r>
              <a:rPr lang="cs-CZ" dirty="0"/>
              <a:t> je pro dítě horší z hlediska následků než společenské násilí</a:t>
            </a:r>
          </a:p>
          <a:p>
            <a:pPr marL="365760" indent="-256032"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25143"/>
            <a:ext cx="2555688" cy="1923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Ochrana dítěte před </a:t>
            </a:r>
            <a:r>
              <a:rPr lang="cs-CZ" dirty="0" err="1" smtClean="0"/>
              <a:t>DmN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7" y="1412875"/>
            <a:ext cx="8147695" cy="467995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prioritou je </a:t>
            </a:r>
            <a:r>
              <a:rPr lang="cs-CZ" b="1" dirty="0" smtClean="0"/>
              <a:t>potřeba bezpečí a jistoty </a:t>
            </a:r>
            <a:r>
              <a:rPr lang="cs-CZ" dirty="0" smtClean="0"/>
              <a:t>– včasná intervence</a:t>
            </a:r>
          </a:p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dítě je při </a:t>
            </a:r>
            <a:r>
              <a:rPr lang="cs-CZ" dirty="0" err="1" smtClean="0"/>
              <a:t>DmN</a:t>
            </a:r>
            <a:r>
              <a:rPr lang="cs-CZ" dirty="0" smtClean="0"/>
              <a:t> vždy </a:t>
            </a:r>
            <a:r>
              <a:rPr lang="cs-CZ" b="1" dirty="0" smtClean="0"/>
              <a:t>osobou ohroženou </a:t>
            </a:r>
          </a:p>
          <a:p>
            <a:pPr marL="365760" indent="-256032"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dítě by mělo </a:t>
            </a:r>
            <a:r>
              <a:rPr lang="cs-CZ" b="1" dirty="0" smtClean="0"/>
              <a:t>situaci rozumět </a:t>
            </a:r>
            <a:r>
              <a:rPr lang="cs-CZ" dirty="0" smtClean="0"/>
              <a:t>– obtížnost vysvětlování, že „násilí je problém mezi rodiči a netýká se přímo jeho“</a:t>
            </a:r>
          </a:p>
          <a:p>
            <a:pPr marL="365760" indent="-256032"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praktický problém: j</a:t>
            </a:r>
            <a:r>
              <a:rPr lang="cs-CZ" i="1" dirty="0" smtClean="0"/>
              <a:t>ak označit za špatné pouze chování násilného rodiče, aniž bychom ho odsoudili jako člověka? Jak má dítě přijmout a zpracovat fakt, že jeden rodič ubližuje druhému?  atd.</a:t>
            </a:r>
            <a:endParaRPr lang="cs-CZ" dirty="0" smtClean="0"/>
          </a:p>
          <a:p>
            <a:pPr marL="365760" indent="-256032"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souvislost se zdůrazňováním významu biologických vazeb pro dítě, právem rodiče na kontakt s dítětem a výsledky výzkumů </a:t>
            </a:r>
          </a:p>
          <a:p>
            <a:pPr marL="365760" indent="-256032"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vždy musí být jasné, jaký přínos kontakt pro dítě má</a:t>
            </a:r>
          </a:p>
          <a:p>
            <a:pPr marL="365760" indent="-256032"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cs-CZ" dirty="0" smtClean="0"/>
              <a:t>ideálně je </a:t>
            </a:r>
            <a:r>
              <a:rPr lang="cs-CZ" b="1" dirty="0" smtClean="0"/>
              <a:t>dítě zapojit do psychologické péče odborníků </a:t>
            </a:r>
            <a:r>
              <a:rPr lang="cs-CZ" dirty="0" smtClean="0"/>
              <a:t>–interdisciplinární problém - komplexní pomoc</a:t>
            </a: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36537"/>
            <a:ext cx="8229600" cy="94796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Policie ČR a spolupráce s OSPOD </a:t>
            </a:r>
            <a:br>
              <a:rPr lang="cs-CZ" altLang="cs-CZ" sz="2800" dirty="0" smtClean="0">
                <a:solidFill>
                  <a:schemeClr val="accent3"/>
                </a:solidFill>
                <a:latin typeface="+mn-lt"/>
              </a:rPr>
            </a:br>
            <a:r>
              <a:rPr lang="cs-CZ" altLang="cs-CZ" sz="2800" dirty="0" smtClean="0">
                <a:solidFill>
                  <a:schemeClr val="accent3"/>
                </a:solidFill>
                <a:latin typeface="+mn-lt"/>
              </a:rPr>
              <a:t>v městě Brně</a:t>
            </a:r>
          </a:p>
        </p:txBody>
      </p:sp>
      <p:pic>
        <p:nvPicPr>
          <p:cNvPr id="1229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04775"/>
            <a:ext cx="7048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2"/>
          <p:cNvSpPr txBox="1">
            <a:spLocks noChangeArrowheads="1"/>
          </p:cNvSpPr>
          <p:nvPr/>
        </p:nvSpPr>
        <p:spPr bwMode="auto">
          <a:xfrm>
            <a:off x="683568" y="1184499"/>
            <a:ext cx="7921625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cs-CZ" altLang="cs-CZ" sz="1800" b="1" smtClean="0">
                <a:latin typeface="+mn-lt"/>
              </a:rPr>
              <a:t>úzká </a:t>
            </a:r>
            <a:r>
              <a:rPr lang="cs-CZ" altLang="cs-CZ" sz="1800" b="1" dirty="0" smtClean="0">
                <a:latin typeface="+mn-lt"/>
              </a:rPr>
              <a:t>vazba - osobní </a:t>
            </a:r>
            <a:r>
              <a:rPr lang="cs-CZ" altLang="cs-CZ" sz="1800" b="1" dirty="0">
                <a:latin typeface="+mn-lt"/>
              </a:rPr>
              <a:t>setkání s pracovníky OSPOD při jednotlivých ÚMČ v Brně – </a:t>
            </a:r>
            <a:r>
              <a:rPr lang="cs-CZ" altLang="cs-CZ" sz="1800" dirty="0">
                <a:latin typeface="+mn-lt"/>
              </a:rPr>
              <a:t>vymezení limitů a možností spolupráce, vyjasnění postupů spolupráce včetně předávání poznatků – jak s poznatky nakládat, </a:t>
            </a:r>
            <a:r>
              <a:rPr lang="cs-CZ" altLang="cs-CZ" sz="1800" dirty="0" smtClean="0">
                <a:latin typeface="+mn-lt"/>
              </a:rPr>
              <a:t> </a:t>
            </a:r>
            <a:r>
              <a:rPr lang="cs-CZ" altLang="cs-CZ" sz="1800" dirty="0">
                <a:latin typeface="+mn-lt"/>
              </a:rPr>
              <a:t>jakým způsobem nejlépe poznatek </a:t>
            </a:r>
            <a:r>
              <a:rPr lang="cs-CZ" altLang="cs-CZ" sz="1800" dirty="0" smtClean="0">
                <a:latin typeface="+mn-lt"/>
              </a:rPr>
              <a:t>předat (obsah, doba… </a:t>
            </a:r>
            <a:r>
              <a:rPr lang="cs-CZ" altLang="cs-CZ" sz="1800" dirty="0">
                <a:latin typeface="+mn-lt"/>
              </a:rPr>
              <a:t>atd. </a:t>
            </a:r>
            <a:r>
              <a:rPr lang="cs-CZ" altLang="cs-CZ" sz="1800" dirty="0" smtClean="0">
                <a:latin typeface="+mn-lt"/>
              </a:rPr>
              <a:t>)</a:t>
            </a:r>
            <a:endParaRPr lang="cs-CZ" altLang="cs-CZ" sz="1800" dirty="0">
              <a:latin typeface="+mn-lt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cs-CZ" altLang="cs-CZ" sz="1800" b="1" dirty="0" smtClean="0">
                <a:latin typeface="+mn-lt"/>
              </a:rPr>
              <a:t>v </a:t>
            </a:r>
            <a:r>
              <a:rPr lang="cs-CZ" altLang="cs-CZ" sz="1800" b="1" dirty="0">
                <a:latin typeface="+mn-lt"/>
              </a:rPr>
              <a:t>každé evidované věci </a:t>
            </a:r>
            <a:r>
              <a:rPr lang="cs-CZ" altLang="cs-CZ" sz="1800" dirty="0">
                <a:latin typeface="+mn-lt"/>
              </a:rPr>
              <a:t>(oznámení o domácím násilí bez ohledu na kvalifikaci) v rodinách, kde žijí nezletilé děti – je </a:t>
            </a:r>
            <a:r>
              <a:rPr lang="cs-CZ" altLang="cs-CZ" sz="1800" dirty="0" smtClean="0">
                <a:latin typeface="+mn-lt"/>
              </a:rPr>
              <a:t>kromě hlášení SVI písemně </a:t>
            </a:r>
            <a:r>
              <a:rPr lang="cs-CZ" altLang="cs-CZ" sz="1800" dirty="0">
                <a:latin typeface="+mn-lt"/>
              </a:rPr>
              <a:t>zasláno upozornění ve smyslu </a:t>
            </a:r>
            <a:r>
              <a:rPr lang="cs-CZ" altLang="cs-CZ" sz="1800" dirty="0" err="1">
                <a:latin typeface="+mn-lt"/>
              </a:rPr>
              <a:t>ust</a:t>
            </a:r>
            <a:r>
              <a:rPr lang="cs-CZ" altLang="cs-CZ" sz="1800" dirty="0">
                <a:latin typeface="+mn-lt"/>
              </a:rPr>
              <a:t>. § 15 Zák. o PČR k dalším opatřením OSPOD (podrobně popsána zjištěná situace v rodině a to na základě podrobného šetření a </a:t>
            </a:r>
            <a:r>
              <a:rPr lang="cs-CZ" altLang="cs-CZ" sz="1800" dirty="0" smtClean="0">
                <a:latin typeface="+mn-lt"/>
              </a:rPr>
              <a:t>výpovědí členů rodiny a osob z okolí rodiny) </a:t>
            </a:r>
          </a:p>
          <a:p>
            <a:pPr algn="just" eaLnBrk="1" hangingPunct="1">
              <a:spcBef>
                <a:spcPts val="600"/>
              </a:spcBef>
            </a:pPr>
            <a:r>
              <a:rPr lang="cs-CZ" altLang="cs-CZ" sz="1800" dirty="0" smtClean="0">
                <a:latin typeface="+mn-lt"/>
              </a:rPr>
              <a:t>spolupráce s OSPOD přímo v rodině - šetření</a:t>
            </a:r>
            <a:endParaRPr lang="cs-CZ" altLang="cs-CZ" sz="1800" dirty="0">
              <a:latin typeface="+mn-lt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cs-CZ" altLang="cs-CZ" sz="1800" dirty="0" smtClean="0">
                <a:latin typeface="+mn-lt"/>
              </a:rPr>
              <a:t>vedoucí </a:t>
            </a:r>
            <a:r>
              <a:rPr lang="cs-CZ" altLang="cs-CZ" sz="1800" dirty="0">
                <a:latin typeface="+mn-lt"/>
              </a:rPr>
              <a:t>4.OOK členem </a:t>
            </a:r>
            <a:r>
              <a:rPr lang="cs-CZ" altLang="cs-CZ" sz="1800" b="1" dirty="0">
                <a:latin typeface="+mn-lt"/>
              </a:rPr>
              <a:t>IDT Brno </a:t>
            </a:r>
            <a:r>
              <a:rPr lang="cs-CZ" altLang="cs-CZ" sz="1800" dirty="0">
                <a:latin typeface="+mn-lt"/>
              </a:rPr>
              <a:t>a řešitelské skupiny IDT (často řešeny případy OSPOD v rámci komplexní pomoci) a účast na </a:t>
            </a:r>
            <a:r>
              <a:rPr lang="cs-CZ" altLang="cs-CZ" sz="1800" b="1" dirty="0">
                <a:latin typeface="+mn-lt"/>
              </a:rPr>
              <a:t>případových konferencích OSPOD</a:t>
            </a:r>
            <a:r>
              <a:rPr lang="cs-CZ" altLang="cs-CZ" sz="1800" dirty="0">
                <a:latin typeface="+mn-lt"/>
              </a:rPr>
              <a:t>, pokud požádá</a:t>
            </a:r>
          </a:p>
          <a:p>
            <a:pPr algn="just" eaLnBrk="1" hangingPunct="1">
              <a:spcBef>
                <a:spcPts val="600"/>
              </a:spcBef>
            </a:pPr>
            <a:r>
              <a:rPr lang="cs-CZ" altLang="cs-CZ" sz="1800" dirty="0" smtClean="0">
                <a:latin typeface="+mn-lt"/>
              </a:rPr>
              <a:t>účast </a:t>
            </a:r>
            <a:r>
              <a:rPr lang="cs-CZ" altLang="cs-CZ" sz="1800" dirty="0">
                <a:latin typeface="+mn-lt"/>
              </a:rPr>
              <a:t>na odborných seminářích a workshopech i s </a:t>
            </a:r>
            <a:r>
              <a:rPr lang="cs-CZ" altLang="cs-CZ" sz="1800" dirty="0" smtClean="0">
                <a:latin typeface="+mn-lt"/>
              </a:rPr>
              <a:t>OSPOD a dalšími spolupracujícími subjekty</a:t>
            </a:r>
          </a:p>
          <a:p>
            <a:pPr algn="just" eaLnBrk="1" hangingPunct="1">
              <a:spcBef>
                <a:spcPts val="600"/>
              </a:spcBef>
            </a:pPr>
            <a:r>
              <a:rPr lang="cs-CZ" altLang="cs-CZ" sz="1800" dirty="0" smtClean="0">
                <a:latin typeface="+mn-lt"/>
              </a:rPr>
              <a:t>Informační tok a předávání klientů – PČR, OSPOD, SPONDEA</a:t>
            </a:r>
            <a:endParaRPr lang="cs-CZ" altLang="cs-CZ" sz="1800" dirty="0">
              <a:latin typeface="+mn-lt"/>
            </a:endParaRPr>
          </a:p>
          <a:p>
            <a:pPr algn="just" eaLnBrk="1" hangingPunct="1">
              <a:spcBef>
                <a:spcPts val="600"/>
              </a:spcBef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5540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Čas_x0020_ukončení xmlns="b4f60620-8cf6-4dff-b016-54a914cdb0ba" xsi:nil="true"/>
    <Čas_x0020_zahájení xmlns="b4f60620-8cf6-4dff-b016-54a914cdb0ba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0576DB43B2984BB5A2DC198773DB53" ma:contentTypeVersion="3" ma:contentTypeDescription="Vytvoří nový dokument" ma:contentTypeScope="" ma:versionID="f28b62c07dce98a9a2f343dd18cc8b31">
  <xsd:schema xmlns:xsd="http://www.w3.org/2001/XMLSchema" xmlns:xs="http://www.w3.org/2001/XMLSchema" xmlns:p="http://schemas.microsoft.com/office/2006/metadata/properties" xmlns:ns1="http://schemas.microsoft.com/sharepoint/v3" xmlns:ns2="b4f60620-8cf6-4dff-b016-54a914cdb0ba" targetNamespace="http://schemas.microsoft.com/office/2006/metadata/properties" ma:root="true" ma:fieldsID="ba1a403e682107071e9056afd795209f" ns1:_="" ns2:_="">
    <xsd:import namespace="http://schemas.microsoft.com/sharepoint/v3"/>
    <xsd:import namespace="b4f60620-8cf6-4dff-b016-54a914cdb0b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Čas_x0020_zahájení" minOccurs="0"/>
                <xsd:element ref="ns2:Čas_x0020_ukončení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um ukončení plánování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60620-8cf6-4dff-b016-54a914cdb0ba" elementFormDefault="qualified">
    <xsd:import namespace="http://schemas.microsoft.com/office/2006/documentManagement/types"/>
    <xsd:import namespace="http://schemas.microsoft.com/office/infopath/2007/PartnerControls"/>
    <xsd:element name="Čas_x0020_zahájení" ma:index="10" nillable="true" ma:displayName="Čas zahájení" ma:format="DateOnly" ma:internalName="_x010c_as_x0020_zah_x00e1_jen_x00ed_">
      <xsd:simpleType>
        <xsd:restriction base="dms:DateTime"/>
      </xsd:simpleType>
    </xsd:element>
    <xsd:element name="Čas_x0020_ukončení" ma:index="11" nillable="true" ma:displayName="Čas ukončení" ma:format="DateTime" ma:internalName="_x010c_as_x0020_ukon_x010d_en_x00ed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E37F4B-69B4-4ED5-BECA-8AE0E22C80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379AB3-1A82-4034-B2E4-0E80888D2086}">
  <ds:schemaRefs>
    <ds:schemaRef ds:uri="http://purl.org/dc/dcmitype/"/>
    <ds:schemaRef ds:uri="http://purl.org/dc/elements/1.1/"/>
    <ds:schemaRef ds:uri="http://www.w3.org/XML/1998/namespace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4f60620-8cf6-4dff-b016-54a914cdb0ba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3A4E9B0-B2B5-44DC-8543-8476CA3469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4f60620-8cf6-4dff-b016-54a914cdb0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754</TotalTime>
  <Words>1916</Words>
  <Application>Microsoft Office PowerPoint</Application>
  <PresentationFormat>Předvádění na obrazovce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Symbol</vt:lpstr>
      <vt:lpstr>Wingdings</vt:lpstr>
      <vt:lpstr>Wingdings 3</vt:lpstr>
      <vt:lpstr>Stébla</vt:lpstr>
      <vt:lpstr>Domácí násilí  - dítě jako svědek (policejní praxe)</vt:lpstr>
      <vt:lpstr>Fakta k domácímu násilí</vt:lpstr>
      <vt:lpstr>Dítě přítomné domácímu násilí</vt:lpstr>
      <vt:lpstr>Vývojové hledisko - psychická zátěž a projevy</vt:lpstr>
      <vt:lpstr>Vývoj osobnosti dítěte  pod vlivem domácího násilí</vt:lpstr>
      <vt:lpstr>Snížené rodičovské kompetence v důsledku DmN</vt:lpstr>
      <vt:lpstr>Mezigenerační přenos násilí</vt:lpstr>
      <vt:lpstr>Ochrana dítěte před DmN</vt:lpstr>
      <vt:lpstr>Policie ČR a spolupráce s OSPOD  v městě Brně</vt:lpstr>
      <vt:lpstr>DOMÁCÍ NÁSILÍ A STALKING</vt:lpstr>
      <vt:lpstr>Policejní praxe</vt:lpstr>
      <vt:lpstr>Policejní praxe - aktuální trend</vt:lpstr>
      <vt:lpstr>Policejní praxe – aktuální trend</vt:lpstr>
      <vt:lpstr>Děkuji za pozornost</vt:lpstr>
    </vt:vector>
  </TitlesOfParts>
  <Company>Univerzita Palackého v Olomouci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Domácí násilí  z pohledu vývoje a ochrany dětí</dc:title>
  <dc:creator>Sobotkova</dc:creator>
  <cp:lastModifiedBy>KORNETOVÁ Andrea</cp:lastModifiedBy>
  <cp:revision>87</cp:revision>
  <cp:lastPrinted>2014-09-25T09:14:54Z</cp:lastPrinted>
  <dcterms:created xsi:type="dcterms:W3CDTF">2014-09-24T11:16:44Z</dcterms:created>
  <dcterms:modified xsi:type="dcterms:W3CDTF">2019-09-09T11:47:49Z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0x010100DF0576DB43B2984BB5A2DC198773DB53</vt:lpwstr>
  </property>
</Properties>
</file>