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56" r:id="rId5"/>
    <p:sldMasterId id="2147484850" r:id="rId6"/>
  </p:sldMasterIdLst>
  <p:notesMasterIdLst>
    <p:notesMasterId r:id="rId17"/>
  </p:notesMasterIdLst>
  <p:handoutMasterIdLst>
    <p:handoutMasterId r:id="rId18"/>
  </p:handoutMasterIdLst>
  <p:sldIdLst>
    <p:sldId id="277" r:id="rId7"/>
    <p:sldId id="395" r:id="rId8"/>
    <p:sldId id="397" r:id="rId9"/>
    <p:sldId id="401" r:id="rId10"/>
    <p:sldId id="398" r:id="rId11"/>
    <p:sldId id="399" r:id="rId12"/>
    <p:sldId id="402" r:id="rId13"/>
    <p:sldId id="403" r:id="rId14"/>
    <p:sldId id="404" r:id="rId15"/>
    <p:sldId id="405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Font typeface="Wingdings" pitchFamily="2" charset="2"/>
      <a:buChar char="Ø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Font typeface="Wingdings" pitchFamily="2" charset="2"/>
      <a:buChar char="Ø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Font typeface="Wingdings" pitchFamily="2" charset="2"/>
      <a:buChar char="Ø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Font typeface="Wingdings" pitchFamily="2" charset="2"/>
      <a:buChar char="Ø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Font typeface="Wingdings" pitchFamily="2" charset="2"/>
      <a:buChar char="Ø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řižka Pavel" initials="KP" lastIdx="23" clrIdx="0"/>
  <p:cmAuthor id="1" name="-" initials="--" lastIdx="1" clrIdx="1"/>
  <p:cmAuthor id="2" name="kopri99" initials="k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00"/>
    <a:srgbClr val="FF3300"/>
    <a:srgbClr val="DE513A"/>
    <a:srgbClr val="EFAA9F"/>
    <a:srgbClr val="EA9486"/>
    <a:srgbClr val="EF816B"/>
    <a:srgbClr val="E95335"/>
    <a:srgbClr val="FD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75331" autoAdjust="0"/>
  </p:normalViewPr>
  <p:slideViewPr>
    <p:cSldViewPr>
      <p:cViewPr>
        <p:scale>
          <a:sx n="70" d="100"/>
          <a:sy n="70" d="100"/>
        </p:scale>
        <p:origin x="-160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428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875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t" anchorCtr="0" compatLnSpc="1">
            <a:prstTxWarp prst="textNoShape">
              <a:avLst/>
            </a:prstTxWarp>
          </a:bodyPr>
          <a:lstStyle>
            <a:lvl1pPr defTabSz="914980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919" y="1"/>
            <a:ext cx="297875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t" anchorCtr="0" compatLnSpc="1">
            <a:prstTxWarp prst="textNoShape">
              <a:avLst/>
            </a:prstTxWarp>
          </a:bodyPr>
          <a:lstStyle>
            <a:lvl1pPr algn="r" defTabSz="914980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3588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541" y="4735514"/>
            <a:ext cx="4964594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0064"/>
            <a:ext cx="297875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b" anchorCtr="0" compatLnSpc="1">
            <a:prstTxWarp prst="textNoShape">
              <a:avLst/>
            </a:prstTxWarp>
          </a:bodyPr>
          <a:lstStyle>
            <a:lvl1pPr defTabSz="914980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919" y="9390064"/>
            <a:ext cx="2978756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b" anchorCtr="0" compatLnSpc="1">
            <a:prstTxWarp prst="textNoShape">
              <a:avLst/>
            </a:prstTxWarp>
          </a:bodyPr>
          <a:lstStyle>
            <a:lvl1pPr algn="r" defTabSz="914980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61B06F78-BB97-4D42-AA08-4F53CF2A74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28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05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Inspirace</a:t>
            </a:r>
            <a:r>
              <a:rPr lang="cs-CZ" baseline="0" dirty="0" smtClean="0"/>
              <a:t> armádou: </a:t>
            </a:r>
          </a:p>
          <a:p>
            <a:r>
              <a:rPr lang="cs-CZ" baseline="0" dirty="0" smtClean="0"/>
              <a:t>Každý zaměstnanec by měl být schopen druhý den převzít velení svého útvaru resp. manažer vždy o stupeň vyšší.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21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9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Chcete-li mít manažery (obecně zaměstnance) s nějakými konkrétními kompetencemi</a:t>
            </a:r>
            <a:r>
              <a:rPr lang="cs-CZ" baseline="0" dirty="0" smtClean="0"/>
              <a:t> (vlastnostmi) – tak je s nimi vybírejte.</a:t>
            </a:r>
          </a:p>
          <a:p>
            <a:r>
              <a:rPr lang="cs-CZ" baseline="0" dirty="0" smtClean="0"/>
              <a:t>Rozvoj lidí v tomto směru je výrazně složitější. </a:t>
            </a:r>
          </a:p>
          <a:p>
            <a:r>
              <a:rPr lang="cs-CZ" baseline="0" dirty="0" smtClean="0"/>
              <a:t>Děda: starého psa novým kouskům nenaučíš.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06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Nástupnictví</a:t>
            </a:r>
            <a:r>
              <a:rPr lang="cs-CZ" baseline="0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97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65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40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155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63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64450" y="5708650"/>
            <a:ext cx="1479550" cy="752475"/>
            <a:chOff x="7663881" y="5708726"/>
            <a:chExt cx="1480119" cy="752401"/>
          </a:xfrm>
        </p:grpSpPr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7663881" y="5708726"/>
              <a:ext cx="1408655" cy="752401"/>
              <a:chOff x="7663881" y="5708726"/>
              <a:chExt cx="1408655" cy="752401"/>
            </a:xfrm>
          </p:grpSpPr>
          <p:sp>
            <p:nvSpPr>
              <p:cNvPr id="7" name="Flowchart: Data 9"/>
              <p:cNvSpPr/>
              <p:nvPr userDrawn="1"/>
            </p:nvSpPr>
            <p:spPr>
              <a:xfrm rot="10800000">
                <a:off x="7663881" y="6024608"/>
                <a:ext cx="1230787" cy="436519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8" name="Flowchart: Data 10"/>
              <p:cNvSpPr/>
              <p:nvPr userDrawn="1"/>
            </p:nvSpPr>
            <p:spPr>
              <a:xfrm rot="10800000">
                <a:off x="7841749" y="5708726"/>
                <a:ext cx="1230787" cy="43652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5" name="Picture 19" descr="vzp_logo_w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786" y="5827388"/>
              <a:ext cx="645309" cy="50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3"/>
            <p:cNvSpPr/>
            <p:nvPr userDrawn="1"/>
          </p:nvSpPr>
          <p:spPr>
            <a:xfrm>
              <a:off x="8604042" y="5708726"/>
              <a:ext cx="539958" cy="752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315678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B766-22AA-439D-8DC7-FD01E327A8C9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384C-13D5-44A6-90CE-D2AA04A361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2111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37DD-5473-41E7-BF86-CB9D3216D91E}" type="datetimeFigureOut">
              <a:rPr lang="cs-CZ" smtClean="0"/>
              <a:pPr>
                <a:defRPr/>
              </a:pPr>
              <a:t>10.9.2019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B5F7-7034-4489-95E4-A3E9196A41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91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75C4-B5C8-43A0-B20B-F308BBF25CC4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384C-13D5-44A6-90CE-D2AA04A361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7322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36705-819F-47B0-B203-7A2ADED426B1}" type="datetimeFigureOut">
              <a:rPr lang="cs-CZ" smtClean="0"/>
              <a:pPr>
                <a:defRPr/>
              </a:pPr>
              <a:t>10.9.2019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DB39-0F46-42FD-A34A-BCF946E5A2A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63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9A97-FBC4-498F-84C7-C10B48D9A118}" type="datetimeFigureOut">
              <a:rPr lang="cs-CZ" smtClean="0"/>
              <a:pPr>
                <a:defRPr/>
              </a:pPr>
              <a:t>10.9.2019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84C5-F299-4969-9B08-9644DD4947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47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DBB1-33C1-4E30-8F4D-0EAEC418FE61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384C-13D5-44A6-90CE-D2AA04A361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4498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4401-97F3-426A-845B-7A70A32BDF6A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384C-13D5-44A6-90CE-D2AA04A361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69978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9764-E1F7-42A2-86DA-E480E74806D5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384C-13D5-44A6-90CE-D2AA04A361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9539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C10A-42E5-4BBA-9211-4D4149C25380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384C-13D5-44A6-90CE-D2AA04A361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092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C68F-658E-44AB-A0F1-8C92D6FDC5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96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/>
        </p:nvSpPr>
        <p:spPr>
          <a:xfrm>
            <a:off x="1104900" y="6249988"/>
            <a:ext cx="4081463" cy="3651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100" dirty="0" smtClean="0"/>
              <a:t>zdroj: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5563-4E2C-4B72-95A0-972312837B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991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64450" y="5708650"/>
            <a:ext cx="1479550" cy="752475"/>
            <a:chOff x="7663881" y="5708726"/>
            <a:chExt cx="1480119" cy="752401"/>
          </a:xfrm>
        </p:grpSpPr>
        <p:grpSp>
          <p:nvGrpSpPr>
            <p:cNvPr id="5" name="Group 17"/>
            <p:cNvGrpSpPr>
              <a:grpSpLocks/>
            </p:cNvGrpSpPr>
            <p:nvPr userDrawn="1"/>
          </p:nvGrpSpPr>
          <p:grpSpPr bwMode="auto">
            <a:xfrm>
              <a:off x="7663881" y="5708726"/>
              <a:ext cx="1408655" cy="752401"/>
              <a:chOff x="7663881" y="5708726"/>
              <a:chExt cx="1408655" cy="752401"/>
            </a:xfrm>
          </p:grpSpPr>
          <p:sp>
            <p:nvSpPr>
              <p:cNvPr id="8" name="Flowchart: Data 8"/>
              <p:cNvSpPr/>
              <p:nvPr userDrawn="1"/>
            </p:nvSpPr>
            <p:spPr>
              <a:xfrm rot="10800000">
                <a:off x="7663881" y="6024608"/>
                <a:ext cx="1230787" cy="436519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9" name="Flowchart: Data 9"/>
              <p:cNvSpPr/>
              <p:nvPr userDrawn="1"/>
            </p:nvSpPr>
            <p:spPr>
              <a:xfrm rot="10800000">
                <a:off x="7841749" y="5708726"/>
                <a:ext cx="1230787" cy="43652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6" name="Picture 6" descr="vzp_logo_w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786" y="5827388"/>
              <a:ext cx="645309" cy="50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/>
            <p:nvPr userDrawn="1"/>
          </p:nvSpPr>
          <p:spPr>
            <a:xfrm>
              <a:off x="8604042" y="5708726"/>
              <a:ext cx="539958" cy="752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29495" cy="3181349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7450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9A97-FBC4-498F-84C7-C10B48D9A118}" type="datetimeFigureOut">
              <a:rPr lang="cs-CZ"/>
              <a:pPr>
                <a:defRPr/>
              </a:pPr>
              <a:t>10.9.2019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84C5-F299-4969-9B08-9644DD4947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46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6705-819F-47B0-B203-7A2ADED426B1}" type="datetimeFigureOut">
              <a:rPr lang="cs-CZ"/>
              <a:pPr>
                <a:defRPr/>
              </a:pPr>
              <a:t>10.9.2019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DB39-0F46-42FD-A34A-BCF946E5A2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37DD-5473-41E7-BF86-CB9D3216D91E}" type="datetimeFigureOut">
              <a:rPr lang="cs-CZ"/>
              <a:pPr>
                <a:defRPr/>
              </a:pPr>
              <a:t>10.9.2019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B5F7-7034-4489-95E4-A3E9196A41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79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0623-D7CA-4A19-B337-870D2FA05294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384C-13D5-44A6-90CE-D2AA04A361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157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E426-0AEC-4DD4-A7AA-BAF7E8DDE6C1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C68F-658E-44AB-A0F1-8C92D6FDC55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61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 noChangeAspect="1"/>
          </p:cNvGrpSpPr>
          <p:nvPr/>
        </p:nvGrpSpPr>
        <p:grpSpPr>
          <a:xfrm>
            <a:off x="8253454" y="6225623"/>
            <a:ext cx="809720" cy="432000"/>
            <a:chOff x="6215072" y="5846763"/>
            <a:chExt cx="1324147" cy="706456"/>
          </a:xfrm>
          <a:solidFill>
            <a:schemeClr val="accent1"/>
          </a:solidFill>
        </p:grpSpPr>
        <p:sp>
          <p:nvSpPr>
            <p:cNvPr id="14" name="Flowchart: Data 13"/>
            <p:cNvSpPr/>
            <p:nvPr/>
          </p:nvSpPr>
          <p:spPr>
            <a:xfrm rot="10800000">
              <a:off x="6215072" y="6143645"/>
              <a:ext cx="1154960" cy="409574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7" name="Flowchart: Data 16"/>
            <p:cNvSpPr/>
            <p:nvPr/>
          </p:nvSpPr>
          <p:spPr>
            <a:xfrm rot="10800000">
              <a:off x="6384259" y="5846763"/>
              <a:ext cx="1154960" cy="409574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79343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281738"/>
            <a:ext cx="209708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A1384C-13D5-44A6-90CE-D2AA04A361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29" name="Picture 9" descr="vzp_logo_w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6321425"/>
            <a:ext cx="3190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flipV="1">
            <a:off x="0" y="330200"/>
            <a:ext cx="7334250" cy="750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5" name="Flowchart: Data 14"/>
          <p:cNvSpPr/>
          <p:nvPr/>
        </p:nvSpPr>
        <p:spPr>
          <a:xfrm rot="10800000">
            <a:off x="6740525" y="330200"/>
            <a:ext cx="2124075" cy="750888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439738"/>
            <a:ext cx="7486650" cy="55403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 smtClean="0"/>
              <a:t>Click to edit Master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Click to edit Master </a:t>
            </a:r>
            <a:endParaRPr lang="cs-CZ" dirty="0"/>
          </a:p>
        </p:txBody>
      </p:sp>
      <p:sp>
        <p:nvSpPr>
          <p:cNvPr id="18" name="Rectangle 17"/>
          <p:cNvSpPr/>
          <p:nvPr/>
        </p:nvSpPr>
        <p:spPr>
          <a:xfrm>
            <a:off x="8791575" y="6226175"/>
            <a:ext cx="352425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34" name="Text Box 4"/>
          <p:cNvSpPr txBox="1">
            <a:spLocks noChangeArrowheads="1"/>
          </p:cNvSpPr>
          <p:nvPr userDrawn="1"/>
        </p:nvSpPr>
        <p:spPr bwMode="auto">
          <a:xfrm>
            <a:off x="7010400" y="5973763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fld id="{EF64BAE7-8E57-4754-91CE-9D3340518A4F}" type="slidenum">
              <a:rPr lang="cs-CZ" sz="1000" smtClean="0">
                <a:solidFill>
                  <a:srgbClr val="333333"/>
                </a:solidFill>
              </a:rPr>
              <a:pPr>
                <a:buFont typeface="Wingdings" pitchFamily="2" charset="2"/>
                <a:buNone/>
                <a:defRPr/>
              </a:pPr>
              <a:t>‹#›</a:t>
            </a:fld>
            <a:endParaRPr lang="cs-CZ" sz="1000" smtClean="0">
              <a:solidFill>
                <a:srgbClr val="33333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843" r:id="rId2"/>
    <p:sldLayoutId id="2147484845" r:id="rId3"/>
    <p:sldLayoutId id="2147484846" r:id="rId4"/>
    <p:sldLayoutId id="2147484847" r:id="rId5"/>
    <p:sldLayoutId id="2147484848" r:id="rId6"/>
    <p:sldLayoutId id="2147484849" r:id="rId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cs-CZ" b="1" kern="1200" cap="all" spc="50" dirty="0">
          <a:solidFill>
            <a:schemeClr val="bg1"/>
          </a:solidFill>
          <a:latin typeface="Arial Black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342900" indent="-685800" algn="l" rtl="0" eaLnBrk="0" fontAlgn="base" hangingPunct="0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lang="en-US" sz="16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4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06475" indent="-228600" algn="l" rtl="0" eaLnBrk="0" fontAlgn="base" hangingPunct="0">
        <a:spcBef>
          <a:spcPct val="20000"/>
        </a:spcBef>
        <a:spcAft>
          <a:spcPct val="0"/>
        </a:spcAft>
        <a:defRPr lang="en-US" sz="12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223963" indent="-228600" algn="l" rtl="0" eaLnBrk="0" fontAlgn="base" hangingPunct="0">
        <a:spcBef>
          <a:spcPts val="288"/>
        </a:spcBef>
        <a:spcAft>
          <a:spcPct val="0"/>
        </a:spcAft>
        <a:defRPr lang="cs-CZ" sz="12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2625DB-289D-471D-98BC-CF9B0F30645F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A1384C-13D5-44A6-90CE-D2AA04A361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7010400" y="5973763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fld id="{EF64BAE7-8E57-4754-91CE-9D3340518A4F}" type="slidenum">
              <a:rPr lang="cs-CZ" sz="1000" smtClean="0">
                <a:solidFill>
                  <a:srgbClr val="333333"/>
                </a:solidFill>
              </a:rPr>
              <a:pPr>
                <a:buFont typeface="Wingdings" pitchFamily="2" charset="2"/>
                <a:buNone/>
                <a:defRPr/>
              </a:pPr>
              <a:t>‹#›</a:t>
            </a:fld>
            <a:endParaRPr lang="cs-CZ" sz="1000" smtClean="0">
              <a:solidFill>
                <a:srgbClr val="33333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hanus@vzp.c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3568" y="548680"/>
            <a:ext cx="7633220" cy="285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cs-CZ" sz="2800" i="1" cap="all" dirty="0" smtClean="0">
                <a:latin typeface="Arial Black" pitchFamily="34" charset="0"/>
                <a:ea typeface="+mj-ea"/>
                <a:cs typeface="+mj-cs"/>
              </a:rPr>
              <a:t>Manažerské kompetence 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cs-CZ" sz="2400" b="1" i="1" cap="all" dirty="0" smtClean="0">
                <a:latin typeface="Arial Black" pitchFamily="34" charset="0"/>
                <a:ea typeface="+mj-ea"/>
                <a:cs typeface="+mj-cs"/>
              </a:rPr>
              <a:t>„rozvoj manažerských kompetencí ve VZP ČR“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endParaRPr lang="cs-CZ" sz="2800" b="1" cap="all" dirty="0"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							</a:t>
            </a:r>
            <a:r>
              <a:rPr lang="cs-CZ" sz="2000" dirty="0" smtClean="0"/>
              <a:t>Michal Hanus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			vedoucí oddělení strategie a rozvoje LZ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			Ústředí VP ČR	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			</a:t>
            </a:r>
            <a:r>
              <a:rPr lang="cs-CZ" sz="2000" dirty="0" smtClean="0">
                <a:hlinkClick r:id="rId3"/>
              </a:rPr>
              <a:t>michal.hanus@vzp.cz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				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1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/>
          <p:cNvSpPr/>
          <p:nvPr/>
        </p:nvSpPr>
        <p:spPr>
          <a:xfrm>
            <a:off x="5336299" y="3356992"/>
            <a:ext cx="3698745" cy="119062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6" tIns="45709" rIns="91416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93 </a:t>
            </a:r>
            <a:r>
              <a:rPr lang="cs-CZ" sz="2400" b="1" dirty="0">
                <a:solidFill>
                  <a:srgbClr val="000000"/>
                </a:solidFill>
              </a:rPr>
              <a:t>% </a:t>
            </a:r>
            <a:r>
              <a:rPr lang="cs-CZ" sz="2400" b="1" dirty="0" smtClean="0">
                <a:solidFill>
                  <a:srgbClr val="000000"/>
                </a:solidFill>
              </a:rPr>
              <a:t>manažerských pozic interně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6156176" y="337626"/>
            <a:ext cx="2758247" cy="87967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6" tIns="45709" rIns="91416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83 </a:t>
            </a:r>
            <a:r>
              <a:rPr lang="cs-CZ" sz="2400" b="1" dirty="0">
                <a:solidFill>
                  <a:srgbClr val="000000"/>
                </a:solidFill>
              </a:rPr>
              <a:t>%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Ovál 8"/>
          <p:cNvSpPr/>
          <p:nvPr/>
        </p:nvSpPr>
        <p:spPr>
          <a:xfrm>
            <a:off x="239778" y="1568733"/>
            <a:ext cx="3810103" cy="94722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6" tIns="45709" rIns="91416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nejmladším manažerům </a:t>
            </a:r>
            <a:r>
              <a:rPr lang="cs-CZ" sz="2400" b="1" dirty="0">
                <a:solidFill>
                  <a:srgbClr val="000000"/>
                </a:solidFill>
              </a:rPr>
              <a:t>25 let</a:t>
            </a:r>
          </a:p>
        </p:txBody>
      </p:sp>
      <p:sp>
        <p:nvSpPr>
          <p:cNvPr id="11" name="Ovál 10"/>
          <p:cNvSpPr/>
          <p:nvPr/>
        </p:nvSpPr>
        <p:spPr>
          <a:xfrm>
            <a:off x="5399079" y="1600795"/>
            <a:ext cx="3523593" cy="11201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6" tIns="45709" rIns="91416" bIns="45709" rtlCol="0" anchor="ctr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více jak 200 míst v ČR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3059832" y="676282"/>
            <a:ext cx="3284028" cy="108204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6" tIns="45709" rIns="91416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200 mld./ročně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13640" y="263589"/>
            <a:ext cx="2736304" cy="8253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6" tIns="45709" rIns="91416" bIns="45709" rtlCol="0" anchor="ctr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13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let</a:t>
            </a:r>
          </a:p>
        </p:txBody>
      </p:sp>
      <p:sp>
        <p:nvSpPr>
          <p:cNvPr id="15" name="Ovál 14"/>
          <p:cNvSpPr/>
          <p:nvPr/>
        </p:nvSpPr>
        <p:spPr>
          <a:xfrm>
            <a:off x="2722141" y="2506860"/>
            <a:ext cx="3284028" cy="108204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6" tIns="45709" rIns="91416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400 manažerů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3059832" y="4677499"/>
            <a:ext cx="3284028" cy="108204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6" tIns="45709" rIns="91416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3500 zaměstnanců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239778" y="3595459"/>
            <a:ext cx="3284028" cy="108204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6" tIns="45709" rIns="91416" bIns="4570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25 let </a:t>
            </a:r>
            <a:endParaRPr lang="cs-CZ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5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Klíčové kompetence manažerů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S</a:t>
            </a:r>
            <a:r>
              <a:rPr lang="cs-CZ" sz="2400" dirty="0" smtClean="0"/>
              <a:t>chopnost </a:t>
            </a:r>
            <a:r>
              <a:rPr lang="cs-CZ" sz="2400" dirty="0" smtClean="0"/>
              <a:t>řídit změny (…adaptace)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O</a:t>
            </a:r>
            <a:r>
              <a:rPr lang="cs-CZ" sz="2400" dirty="0" smtClean="0"/>
              <a:t>sobní </a:t>
            </a:r>
            <a:r>
              <a:rPr lang="cs-CZ" sz="2400" dirty="0" smtClean="0"/>
              <a:t>integrita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</a:t>
            </a:r>
            <a:r>
              <a:rPr lang="cs-CZ" sz="2400" dirty="0" smtClean="0"/>
              <a:t>ociální </a:t>
            </a:r>
            <a:r>
              <a:rPr lang="cs-CZ" sz="2400" dirty="0" smtClean="0"/>
              <a:t>(zralost) a komunikační dovednosti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R</a:t>
            </a:r>
            <a:r>
              <a:rPr lang="cs-CZ" sz="2400" dirty="0" smtClean="0"/>
              <a:t>ozhodnost</a:t>
            </a: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</a:t>
            </a:r>
            <a:r>
              <a:rPr lang="cs-CZ" sz="2400" dirty="0" smtClean="0"/>
              <a:t>chopnost </a:t>
            </a:r>
            <a:r>
              <a:rPr lang="cs-CZ" sz="2400" dirty="0" smtClean="0"/>
              <a:t>učit (se) novým věcem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/>
              <a:t>L</a:t>
            </a:r>
            <a:r>
              <a:rPr lang="cs-CZ" sz="2400" dirty="0" err="1" smtClean="0"/>
              <a:t>eadrovství</a:t>
            </a:r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6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sz="3200" b="1" dirty="0" err="1"/>
              <a:t>R</a:t>
            </a:r>
            <a:r>
              <a:rPr lang="cs-CZ" sz="3200" b="1" dirty="0" err="1" smtClean="0"/>
              <a:t>ecruitment</a:t>
            </a:r>
            <a:r>
              <a:rPr lang="cs-CZ" sz="3200" b="1" dirty="0" smtClean="0"/>
              <a:t> </a:t>
            </a:r>
            <a:r>
              <a:rPr lang="cs-CZ" sz="3200" b="1" dirty="0" smtClean="0"/>
              <a:t>vs.</a:t>
            </a:r>
            <a:r>
              <a:rPr lang="cs-CZ" sz="3200" b="1" dirty="0"/>
              <a:t> </a:t>
            </a:r>
            <a:r>
              <a:rPr lang="cs-CZ" sz="3200" b="1" dirty="0" smtClean="0"/>
              <a:t>Rozvoj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4186808" cy="47853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cs-CZ" sz="2400" b="1" dirty="0" err="1" smtClean="0"/>
              <a:t>Recruitment</a:t>
            </a:r>
            <a:r>
              <a:rPr lang="cs-CZ" sz="2400" b="1" dirty="0" smtClean="0"/>
              <a:t> </a:t>
            </a:r>
          </a:p>
          <a:p>
            <a:pPr marL="0" indent="0" algn="ctr">
              <a:buNone/>
            </a:pPr>
            <a:endParaRPr lang="cs-CZ" sz="2400" b="1" dirty="0" smtClean="0"/>
          </a:p>
          <a:p>
            <a:r>
              <a:rPr lang="cs-CZ" sz="2400" dirty="0" smtClean="0"/>
              <a:t>AC</a:t>
            </a:r>
            <a:endParaRPr lang="cs-CZ" sz="2400" dirty="0" smtClean="0"/>
          </a:p>
          <a:p>
            <a:r>
              <a:rPr lang="cs-CZ" sz="2400" dirty="0" smtClean="0"/>
              <a:t>Manažerská interview/audity</a:t>
            </a:r>
            <a:endParaRPr lang="cs-CZ" sz="2400" dirty="0" smtClean="0"/>
          </a:p>
          <a:p>
            <a:r>
              <a:rPr lang="cs-CZ" sz="2400" dirty="0" smtClean="0"/>
              <a:t>Virtuální AC</a:t>
            </a:r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i="1" dirty="0" err="1" smtClean="0"/>
              <a:t>Trainee</a:t>
            </a:r>
            <a:r>
              <a:rPr lang="cs-CZ" sz="2400" b="1" i="1" dirty="0" smtClean="0"/>
              <a:t> </a:t>
            </a:r>
            <a:r>
              <a:rPr lang="cs-CZ" sz="2400" b="1" i="1" dirty="0" smtClean="0"/>
              <a:t>program!!!!</a:t>
            </a:r>
            <a:endParaRPr lang="cs-CZ" sz="2400" b="1" i="1" dirty="0" smtClean="0"/>
          </a:p>
          <a:p>
            <a:r>
              <a:rPr lang="cs-CZ" sz="2400" i="1" dirty="0" smtClean="0"/>
              <a:t>Handicap program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4788024" y="1340768"/>
            <a:ext cx="4104456" cy="478539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Manažerské rozvoj. programy </a:t>
            </a:r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dirty="0" smtClean="0"/>
              <a:t>Skupinový rozvoj. program</a:t>
            </a:r>
          </a:p>
          <a:p>
            <a:r>
              <a:rPr lang="cs-CZ" sz="2400" dirty="0" smtClean="0"/>
              <a:t>Individuální rozvoj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3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Rozvoj manažerských kompetencí</a:t>
            </a:r>
            <a:endParaRPr lang="cs-CZ" sz="32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251520" y="2110341"/>
            <a:ext cx="3169433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23257" y="2852936"/>
            <a:ext cx="3168352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 smtClean="0"/>
              <a:t>Nástupnictví vs. </a:t>
            </a:r>
            <a:r>
              <a:rPr lang="cs-CZ" dirty="0" smtClean="0"/>
              <a:t>Zástupnictví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56726" y="4725145"/>
            <a:ext cx="3169433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 err="1" smtClean="0"/>
              <a:t>Trainee</a:t>
            </a:r>
            <a:endParaRPr lang="cs-CZ" dirty="0"/>
          </a:p>
        </p:txBody>
      </p:sp>
      <p:sp>
        <p:nvSpPr>
          <p:cNvPr id="12" name="Obousměrná svislá šipka 11"/>
          <p:cNvSpPr/>
          <p:nvPr/>
        </p:nvSpPr>
        <p:spPr>
          <a:xfrm>
            <a:off x="1728224" y="2508851"/>
            <a:ext cx="216024" cy="416091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 rot="16200000">
            <a:off x="2015716" y="3656823"/>
            <a:ext cx="3600400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 smtClean="0"/>
              <a:t>Individuální plány</a:t>
            </a:r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b="1" dirty="0" smtClean="0"/>
              <a:t>Řízení kariéry</a:t>
            </a:r>
            <a:endParaRPr lang="cs-CZ" sz="2000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5004048" y="1556792"/>
            <a:ext cx="3744416" cy="4608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Individuální rozvoj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err="1" smtClean="0"/>
              <a:t>Koučink</a:t>
            </a:r>
            <a:endParaRPr lang="cs-CZ" dirty="0" smtClean="0"/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err="1" smtClean="0"/>
              <a:t>Mentoring</a:t>
            </a:r>
            <a:r>
              <a:rPr lang="cs-CZ" dirty="0" smtClean="0"/>
              <a:t> – </a:t>
            </a:r>
            <a:r>
              <a:rPr lang="cs-CZ" dirty="0" err="1" smtClean="0"/>
              <a:t>LeaderGuide</a:t>
            </a:r>
            <a:endParaRPr lang="cs-CZ" dirty="0" smtClean="0"/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Interní manažerské akademie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Manažerské konference 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err="1" smtClean="0"/>
              <a:t>Selfmanagement</a:t>
            </a:r>
            <a:endParaRPr lang="cs-CZ" dirty="0"/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…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…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17" name="Šipka doprava 16"/>
          <p:cNvSpPr/>
          <p:nvPr/>
        </p:nvSpPr>
        <p:spPr>
          <a:xfrm>
            <a:off x="4644820" y="3695935"/>
            <a:ext cx="360040" cy="24110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 rot="16200000">
            <a:off x="3170986" y="3685016"/>
            <a:ext cx="2440297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 smtClean="0"/>
              <a:t>360° ZV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6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</a:t>
            </a:r>
            <a:endParaRPr lang="cs-CZ" dirty="0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65" y="1600200"/>
            <a:ext cx="5667069" cy="4525963"/>
          </a:xfrm>
        </p:spPr>
      </p:pic>
    </p:spTree>
    <p:extLst>
      <p:ext uri="{BB962C8B-B14F-4D97-AF65-F5344CB8AC3E}">
        <p14:creationId xmlns:p14="http://schemas.microsoft.com/office/powerpoint/2010/main" val="21870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Jr. manažerský program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611560" y="1196752"/>
            <a:ext cx="2016224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 smtClean="0"/>
              <a:t>Manažeři 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5876779" y="1211690"/>
            <a:ext cx="2016224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/>
              <a:t>N</a:t>
            </a:r>
            <a:r>
              <a:rPr lang="cs-CZ" dirty="0" smtClean="0"/>
              <a:t>ástupci 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3563888" y="1595608"/>
            <a:ext cx="1440160" cy="74502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 smtClean="0"/>
              <a:t>360°ZV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611560" y="2276872"/>
            <a:ext cx="2808312" cy="16561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cs-CZ" i="1" dirty="0" smtClean="0"/>
              <a:t>Jr. manažerský program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1,5 roku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2denní moduly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Inspirace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err="1" smtClean="0"/>
              <a:t>networking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5585233" y="2361523"/>
            <a:ext cx="2808312" cy="16561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cs-CZ" i="1" dirty="0" smtClean="0"/>
              <a:t>Individuální rozvoj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Odborná literatura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err="1" smtClean="0"/>
              <a:t>Selfmanagement</a:t>
            </a:r>
            <a:endParaRPr lang="cs-CZ" dirty="0" smtClean="0"/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Školení/WS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err="1" smtClean="0"/>
              <a:t>Koučink</a:t>
            </a:r>
            <a:r>
              <a:rPr lang="cs-CZ" dirty="0" smtClean="0"/>
              <a:t>/</a:t>
            </a:r>
            <a:r>
              <a:rPr lang="cs-CZ" dirty="0" err="1"/>
              <a:t>M</a:t>
            </a:r>
            <a:r>
              <a:rPr lang="cs-CZ" dirty="0" err="1" smtClean="0"/>
              <a:t>entoring</a:t>
            </a:r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 rot="17296927">
            <a:off x="2883659" y="1438752"/>
            <a:ext cx="287087" cy="82044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4110624">
            <a:off x="5342916" y="1485721"/>
            <a:ext cx="272630" cy="74716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4110624">
            <a:off x="3568976" y="2161042"/>
            <a:ext cx="234826" cy="72767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17296927">
            <a:off x="4987609" y="2138083"/>
            <a:ext cx="265944" cy="7883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3691914" y="4281264"/>
            <a:ext cx="1440160" cy="74502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 smtClean="0"/>
              <a:t>360°ZV</a:t>
            </a:r>
            <a:endParaRPr lang="cs-CZ" dirty="0"/>
          </a:p>
        </p:txBody>
      </p:sp>
      <p:sp>
        <p:nvSpPr>
          <p:cNvPr id="15" name="Šipka dolů 14"/>
          <p:cNvSpPr/>
          <p:nvPr/>
        </p:nvSpPr>
        <p:spPr>
          <a:xfrm rot="17296927">
            <a:off x="3290287" y="3630112"/>
            <a:ext cx="287087" cy="107017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 rot="4110624">
            <a:off x="5128491" y="3763225"/>
            <a:ext cx="272630" cy="87405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691914" y="5517232"/>
            <a:ext cx="1440160" cy="74502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 smtClean="0"/>
              <a:t>I.R.P</a:t>
            </a: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4283968" y="5026287"/>
            <a:ext cx="320998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607570" y="5479341"/>
            <a:ext cx="2808312" cy="9889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Konference 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Inspirace 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etkávání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6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Jr. manažerský program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Složení skupin – méně formální firma</a:t>
            </a:r>
          </a:p>
          <a:p>
            <a:r>
              <a:rPr lang="cs-CZ" sz="2400" dirty="0" smtClean="0"/>
              <a:t>Způsob vedení programu WS</a:t>
            </a:r>
          </a:p>
          <a:p>
            <a:r>
              <a:rPr lang="cs-CZ" sz="2400" dirty="0" smtClean="0"/>
              <a:t>Spolupodílení se na programu (projektové řízení) – znalost firmy</a:t>
            </a:r>
          </a:p>
          <a:p>
            <a:r>
              <a:rPr lang="cs-CZ" sz="2400" dirty="0" smtClean="0"/>
              <a:t>Zapojování top managementu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6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/>
              <a:t>Manažerské konference </a:t>
            </a:r>
            <a:endParaRPr lang="cs-CZ" sz="3200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78" y="4005064"/>
            <a:ext cx="3347515" cy="2160240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5198114" cy="3407844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3366960" cy="239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Presentation9">
  <a:themeElements>
    <a:clrScheme name="vzp_test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E62800"/>
      </a:accent1>
      <a:accent2>
        <a:srgbClr val="66B7C5"/>
      </a:accent2>
      <a:accent3>
        <a:srgbClr val="D3CCB8"/>
      </a:accent3>
      <a:accent4>
        <a:srgbClr val="7F7F7F"/>
      </a:accent4>
      <a:accent5>
        <a:srgbClr val="BFBFBF"/>
      </a:accent5>
      <a:accent6>
        <a:srgbClr val="F2F2F2"/>
      </a:accent6>
      <a:hlink>
        <a:srgbClr val="000000"/>
      </a:hlink>
      <a:folHlink>
        <a:srgbClr val="66B7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F2DCB5D97ED64B864A09B832F71001" ma:contentTypeVersion="8" ma:contentTypeDescription="Vytvořit nový dokument" ma:contentTypeScope="" ma:versionID="12196cd970a4d705568e5b9f0e2689d3">
  <xsd:schema xmlns:xsd="http://www.w3.org/2001/XMLSchema" xmlns:xs="http://www.w3.org/2001/XMLSchema" xmlns:p="http://schemas.microsoft.com/office/2006/metadata/properties" xmlns:ns2="189c7478-f36e-4d06-b026-5479ab3e2b44" targetNamespace="http://schemas.microsoft.com/office/2006/metadata/properties" ma:root="true" ma:fieldsID="dfd6027f34706b2842ef25ae1bc85336" ns2:_="">
    <xsd:import namespace="189c7478-f36e-4d06-b026-5479ab3e2b4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7478-f36e-4d06-b026-5479ab3e2b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ze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2CF0EF-55D1-4A0E-951F-289E29DCA76A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189c7478-f36e-4d06-b026-5479ab3e2b44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F3C810-B8CB-4454-8D57-738D5FA200F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92E8750-CF7A-45B2-9DB6-F499F8A0E52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6B8E2E9-009B-4D67-8BFB-FF140CA12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c7478-f36e-4d06-b026-5479ab3e2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prezentace_VZP</Template>
  <TotalTime>29134</TotalTime>
  <Words>244</Words>
  <Application>Microsoft Office PowerPoint</Application>
  <PresentationFormat>Předvádění na obrazovce (4:3)</PresentationFormat>
  <Paragraphs>95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6_Presentation9</vt:lpstr>
      <vt:lpstr>Motiv systému Office</vt:lpstr>
      <vt:lpstr>Prezentace aplikace PowerPoint</vt:lpstr>
      <vt:lpstr>Prezentace aplikace PowerPoint</vt:lpstr>
      <vt:lpstr>Klíčové kompetence manažerů</vt:lpstr>
      <vt:lpstr>Recruitment vs. Rozvoj</vt:lpstr>
      <vt:lpstr>Rozvoj manažerských kompetencí</vt:lpstr>
      <vt:lpstr>Hodnocení </vt:lpstr>
      <vt:lpstr>Jr. manažerský program</vt:lpstr>
      <vt:lpstr>Jr. manažerský program</vt:lpstr>
      <vt:lpstr>Manažerské konference </vt:lpstr>
      <vt:lpstr>Prezentace aplikace PowerPoint</vt:lpstr>
    </vt:vector>
  </TitlesOfParts>
  <Company>VZP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Fořtová Jana</dc:creator>
  <cp:lastModifiedBy>Michal Hanus</cp:lastModifiedBy>
  <cp:revision>1350</cp:revision>
  <cp:lastPrinted>2019-09-10T14:31:41Z</cp:lastPrinted>
  <dcterms:created xsi:type="dcterms:W3CDTF">2006-04-12T08:04:52Z</dcterms:created>
  <dcterms:modified xsi:type="dcterms:W3CDTF">2019-09-10T18:59:35Z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čítadlo přístupů">
    <vt:lpwstr>;#17;#189c7478-f36e-4d06-b026-5479ab3e2b44;#0b3481ae-b812-4e0b-8006-a38240109898;#24;#http://intranetvzp.vzp.cz;#</vt:lpwstr>
  </property>
  <property fmtid="{D5CDD505-2E9C-101B-9397-08002B2CF9AE}" pid="3" name="ContentTypeId">
    <vt:lpwstr>0x0101006FF2DCB5D97ED64B864A09B832F71001</vt:lpwstr>
  </property>
</Properties>
</file>