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09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8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2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7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31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0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89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62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0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32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2525-F14E-48B6-8A11-DBAC6B367EA4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96222-1399-41A6-84CA-CCE42846A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45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Řízení ve věcech státní služby a vztah ke správnímu řádu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prof. JUDr. Martin Kopecký, CSc.</a:t>
            </a:r>
          </a:p>
          <a:p>
            <a:r>
              <a:rPr lang="cs-CZ" dirty="0"/>
              <a:t>Právnická fakulta Univerzity Karlovy</a:t>
            </a:r>
          </a:p>
        </p:txBody>
      </p:sp>
    </p:spTree>
    <p:extLst>
      <p:ext uri="{BB962C8B-B14F-4D97-AF65-F5344CB8AC3E}">
        <p14:creationId xmlns:p14="http://schemas.microsoft.com/office/powerpoint/2010/main" val="298672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změna služebního poměru</a:t>
            </a:r>
            <a:endParaRPr lang="cs-CZ" dirty="0"/>
          </a:p>
          <a:p>
            <a:pPr lvl="1"/>
            <a:r>
              <a:rPr lang="cs-CZ" dirty="0"/>
              <a:t>viz zejm. § 44–50.</a:t>
            </a:r>
          </a:p>
          <a:p>
            <a:r>
              <a:rPr lang="cs-CZ" b="1" dirty="0"/>
              <a:t>kárná odpovědnost </a:t>
            </a:r>
          </a:p>
          <a:p>
            <a:pPr lvl="1"/>
            <a:r>
              <a:rPr lang="cs-CZ" dirty="0"/>
              <a:t>viz zejm. § 87-97.</a:t>
            </a:r>
          </a:p>
          <a:p>
            <a:r>
              <a:rPr lang="cs-CZ" b="1" dirty="0"/>
              <a:t>skončení služebního poměru</a:t>
            </a:r>
            <a:endParaRPr lang="cs-CZ" dirty="0"/>
          </a:p>
          <a:p>
            <a:pPr lvl="1"/>
            <a:r>
              <a:rPr lang="cs-CZ" dirty="0"/>
              <a:t>viz § 72-73.</a:t>
            </a:r>
          </a:p>
          <a:p>
            <a:r>
              <a:rPr lang="cs-CZ" b="1" dirty="0"/>
              <a:t>odbytném</a:t>
            </a:r>
            <a:endParaRPr lang="cs-CZ" dirty="0"/>
          </a:p>
          <a:p>
            <a:pPr lvl="1"/>
            <a:r>
              <a:rPr lang="cs-CZ" dirty="0"/>
              <a:t>viz § 72 odst. 2. </a:t>
            </a:r>
          </a:p>
          <a:p>
            <a:r>
              <a:rPr lang="cs-CZ" b="1" dirty="0"/>
              <a:t>odchodné</a:t>
            </a:r>
            <a:endParaRPr lang="cs-CZ" dirty="0"/>
          </a:p>
          <a:p>
            <a:pPr lvl="1"/>
            <a:r>
              <a:rPr lang="cs-CZ" dirty="0"/>
              <a:t>viz § 115</a:t>
            </a:r>
          </a:p>
          <a:p>
            <a:r>
              <a:rPr lang="cs-CZ" b="1" dirty="0"/>
              <a:t>jmenování a odvolání členem</a:t>
            </a:r>
            <a:endParaRPr lang="cs-CZ" dirty="0"/>
          </a:p>
          <a:p>
            <a:r>
              <a:rPr lang="cs-CZ" dirty="0"/>
              <a:t>           1. zkušební komise,</a:t>
            </a:r>
          </a:p>
          <a:p>
            <a:r>
              <a:rPr lang="cs-CZ" dirty="0"/>
              <a:t>	2. kárné komise,</a:t>
            </a:r>
          </a:p>
          <a:p>
            <a:r>
              <a:rPr lang="cs-CZ" dirty="0"/>
              <a:t>	3. výběrové komise</a:t>
            </a:r>
          </a:p>
          <a:p>
            <a:r>
              <a:rPr lang="cs-CZ" dirty="0"/>
              <a:t> - 	viz § 28 odst. 1 (výběrová komise), § 37 (zkušební komise), § 91 (kárná komise): pozor: členem výběrové a zkušební komise nemusí být státní zaměstnanec (účastník řízení o jmenování?)</a:t>
            </a:r>
          </a:p>
        </p:txBody>
      </p:sp>
    </p:spTree>
    <p:extLst>
      <p:ext uri="{BB962C8B-B14F-4D97-AF65-F5344CB8AC3E}">
        <p14:creationId xmlns:p14="http://schemas.microsoft.com/office/powerpoint/2010/main" val="319453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povolení</a:t>
            </a:r>
            <a:endParaRPr lang="cs-CZ" dirty="0"/>
          </a:p>
          <a:p>
            <a:pPr lvl="1"/>
            <a:r>
              <a:rPr lang="cs-CZ" dirty="0"/>
              <a:t>1. kratší služební doby (§ 68),</a:t>
            </a:r>
          </a:p>
          <a:p>
            <a:pPr lvl="1"/>
            <a:r>
              <a:rPr lang="cs-CZ" dirty="0"/>
              <a:t>2. volna k individuálním studijním účelům (§ 108),</a:t>
            </a:r>
          </a:p>
          <a:p>
            <a:pPr lvl="1"/>
            <a:r>
              <a:rPr lang="cs-CZ" dirty="0"/>
              <a:t>3. zvýšení vzdělání státního zaměstnance na náklady služebního úřadu včetně volna k němu a zastavení poskytování tohoto volna (§ 109-111),</a:t>
            </a:r>
          </a:p>
          <a:p>
            <a:pPr lvl="1"/>
            <a:r>
              <a:rPr lang="cs-CZ" dirty="0"/>
              <a:t>4. výkonu jiné výdělečné činnosti než služby (§ 81/2)</a:t>
            </a:r>
          </a:p>
          <a:p>
            <a:r>
              <a:rPr lang="cs-CZ" b="1" dirty="0"/>
              <a:t>náhrada nákladů podle § 110</a:t>
            </a:r>
            <a:endParaRPr lang="cs-CZ" dirty="0"/>
          </a:p>
          <a:p>
            <a:pPr lvl="1"/>
            <a:r>
              <a:rPr lang="cs-CZ" dirty="0"/>
              <a:t>jde o rozhodování o úhradě nákladů spojených se studiem nebo vysláním na studijní pobyt. Pozor: účastník řízení (osoba již nebude státním zaměstnancem).</a:t>
            </a:r>
          </a:p>
          <a:p>
            <a:r>
              <a:rPr lang="cs-CZ" b="1" dirty="0"/>
              <a:t>zastavení poskytování úlev ve službě podle § 111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1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Věci služby podle § 159/2 ZSS, na které se nevztahuje úprava řízení ve věcech služby ani správního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/>
              <a:t>jmenování na služební místo představeného a odvolání z tohoto služebního místa, pokud spadá do působnosti vlády</a:t>
            </a:r>
            <a:endParaRPr lang="cs-CZ" dirty="0"/>
          </a:p>
          <a:p>
            <a:r>
              <a:rPr lang="cs-CZ" b="1" dirty="0"/>
              <a:t>vyslání na služební cestu</a:t>
            </a:r>
            <a:endParaRPr lang="cs-CZ" dirty="0"/>
          </a:p>
          <a:p>
            <a:pPr lvl="1"/>
            <a:r>
              <a:rPr lang="cs-CZ" dirty="0"/>
              <a:t>viz § 45 a 46</a:t>
            </a:r>
          </a:p>
          <a:p>
            <a:r>
              <a:rPr lang="cs-CZ" b="1" dirty="0"/>
              <a:t>zastupování státního zaměstnance nebo představeného</a:t>
            </a:r>
            <a:endParaRPr lang="cs-CZ" dirty="0"/>
          </a:p>
          <a:p>
            <a:pPr lvl="1"/>
            <a:r>
              <a:rPr lang="cs-CZ" dirty="0"/>
              <a:t>viz § 66</a:t>
            </a:r>
          </a:p>
          <a:p>
            <a:r>
              <a:rPr lang="cs-CZ" b="1" dirty="0"/>
              <a:t>zproštění povinnosti zachovávat mlčenlivost</a:t>
            </a:r>
            <a:endParaRPr lang="cs-CZ" dirty="0"/>
          </a:p>
          <a:p>
            <a:pPr lvl="1"/>
            <a:r>
              <a:rPr lang="cs-CZ" dirty="0"/>
              <a:t>viz § 77 odst. 4 a 5</a:t>
            </a:r>
          </a:p>
          <a:p>
            <a:r>
              <a:rPr lang="cs-CZ" b="1" dirty="0"/>
              <a:t>povolení pružného rozvržení služební doby</a:t>
            </a:r>
            <a:endParaRPr lang="cs-CZ" dirty="0"/>
          </a:p>
          <a:p>
            <a:pPr lvl="1"/>
            <a:r>
              <a:rPr lang="cs-CZ" dirty="0"/>
              <a:t>viz § 100</a:t>
            </a:r>
          </a:p>
          <a:p>
            <a:r>
              <a:rPr lang="cs-CZ" b="1" dirty="0"/>
              <a:t>nařízení služební pohotovosti </a:t>
            </a:r>
            <a:r>
              <a:rPr lang="cs-CZ" dirty="0"/>
              <a:t>(§ 101)</a:t>
            </a:r>
            <a:r>
              <a:rPr lang="cs-CZ" b="1" dirty="0"/>
              <a:t>, služby přesčas nebo ve dnech pracovního klidu (</a:t>
            </a:r>
            <a:r>
              <a:rPr lang="cs-CZ" dirty="0"/>
              <a:t>§ 102)</a:t>
            </a:r>
          </a:p>
          <a:p>
            <a:r>
              <a:rPr lang="cs-CZ" b="1" dirty="0"/>
              <a:t>povolení neplaceného služebního volna</a:t>
            </a:r>
            <a:endParaRPr lang="cs-CZ" dirty="0"/>
          </a:p>
          <a:p>
            <a:pPr lvl="1"/>
            <a:r>
              <a:rPr lang="cs-CZ" dirty="0"/>
              <a:t>viz § 105</a:t>
            </a:r>
          </a:p>
          <a:p>
            <a:r>
              <a:rPr lang="cs-CZ" b="1" dirty="0"/>
              <a:t>čerpání dovolené a dodatkové dovolené</a:t>
            </a:r>
            <a:endParaRPr lang="cs-CZ" dirty="0"/>
          </a:p>
          <a:p>
            <a:pPr lvl="1"/>
            <a:r>
              <a:rPr lang="cs-CZ" dirty="0"/>
              <a:t>viz § 103</a:t>
            </a:r>
          </a:p>
          <a:p>
            <a:r>
              <a:rPr lang="cs-CZ" b="1" dirty="0"/>
              <a:t>prohlubování vzdělání</a:t>
            </a:r>
            <a:endParaRPr lang="cs-CZ" dirty="0"/>
          </a:p>
          <a:p>
            <a:pPr lvl="1"/>
            <a:r>
              <a:rPr lang="cs-CZ" dirty="0"/>
              <a:t>viz § 107</a:t>
            </a:r>
          </a:p>
          <a:p>
            <a:r>
              <a:rPr lang="cs-CZ" b="1" dirty="0"/>
              <a:t>služební hodnocení státního zaměstnance</a:t>
            </a:r>
            <a:endParaRPr lang="cs-CZ" dirty="0"/>
          </a:p>
          <a:p>
            <a:pPr lvl="1"/>
            <a:r>
              <a:rPr lang="cs-CZ" dirty="0"/>
              <a:t>viz § 155 a 156</a:t>
            </a:r>
          </a:p>
        </p:txBody>
      </p:sp>
    </p:spTree>
    <p:extLst>
      <p:ext uri="{BB962C8B-B14F-4D97-AF65-F5344CB8AC3E}">
        <p14:creationId xmlns:p14="http://schemas.microsoft.com/office/powerpoint/2010/main" val="1809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Věci služby mimo § 159/1 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??? jsou takové věci ???</a:t>
            </a:r>
          </a:p>
          <a:p>
            <a:r>
              <a:rPr lang="cs-CZ" dirty="0"/>
              <a:t>problém subsidiarity </a:t>
            </a:r>
            <a:r>
              <a:rPr lang="cs-CZ" dirty="0" err="1"/>
              <a:t>spr</a:t>
            </a:r>
            <a:r>
              <a:rPr lang="cs-CZ" dirty="0"/>
              <a:t>. řádu přímo ze </a:t>
            </a:r>
            <a:r>
              <a:rPr lang="cs-CZ" dirty="0" err="1"/>
              <a:t>spr</a:t>
            </a:r>
            <a:r>
              <a:rPr lang="cs-CZ" dirty="0"/>
              <a:t>. řádu</a:t>
            </a:r>
          </a:p>
          <a:p>
            <a:r>
              <a:rPr lang="cs-CZ" dirty="0"/>
              <a:t>? rozhodování ve věcech náhrady škody mezi státním zaměstnancem a služebním úřadem - hmotněprávní úpravu obsahuje § 123 a 124 ZSS (pro srovnání: ve věcech náhrady škody týkající se příslušníků bezpečnostních sborů se rozhoduje jako ve věcech služby podle zákona č. 361/2003 Sb.)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32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Některá zvláštní ustanovení o řízení</a:t>
            </a:r>
            <a:br>
              <a:rPr lang="cs-CZ" dirty="0"/>
            </a:br>
            <a:r>
              <a:rPr lang="cs-CZ" dirty="0"/>
              <a:t>Účastníci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161</a:t>
            </a:r>
          </a:p>
          <a:p>
            <a:r>
              <a:rPr lang="cs-CZ" dirty="0"/>
              <a:t>Žadatel o přijetí do služebního poměru, nebo</a:t>
            </a:r>
          </a:p>
          <a:p>
            <a:r>
              <a:rPr lang="cs-CZ" dirty="0"/>
              <a:t>Státní zaměstnanec</a:t>
            </a:r>
          </a:p>
          <a:p>
            <a:r>
              <a:rPr lang="cs-CZ" dirty="0"/>
              <a:t>Problém úzkého vymezení pro některé případy (§ 27/1 </a:t>
            </a:r>
            <a:r>
              <a:rPr lang="cs-CZ" dirty="0" err="1"/>
              <a:t>spr</a:t>
            </a:r>
            <a:r>
              <a:rPr lang="cs-CZ" dirty="0"/>
              <a:t>. řádu ?) - ? Pozůstalý po státním zaměstnanci</a:t>
            </a:r>
          </a:p>
        </p:txBody>
      </p:sp>
    </p:spTree>
    <p:extLst>
      <p:ext uri="{BB962C8B-B14F-4D97-AF65-F5344CB8AC3E}">
        <p14:creationId xmlns:p14="http://schemas.microsoft.com/office/powerpoint/2010/main" val="53135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Rozhodující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161, 162</a:t>
            </a:r>
          </a:p>
          <a:p>
            <a:r>
              <a:rPr lang="cs-CZ" dirty="0"/>
              <a:t>Služební orgán (viz § 10)</a:t>
            </a:r>
          </a:p>
          <a:p>
            <a:r>
              <a:rPr lang="cs-CZ" dirty="0"/>
              <a:t>Kárná komise</a:t>
            </a:r>
          </a:p>
          <a:p>
            <a:r>
              <a:rPr lang="cs-CZ" dirty="0"/>
              <a:t>? Další komise ? (výběrová komise nerozhoduje)</a:t>
            </a:r>
          </a:p>
        </p:txBody>
      </p:sp>
    </p:spTree>
    <p:extLst>
      <p:ext uri="{BB962C8B-B14F-4D97-AF65-F5344CB8AC3E}">
        <p14:creationId xmlns:p14="http://schemas.microsoft.com/office/powerpoint/2010/main" val="392473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Vydání rozhodnutí jako první úkon v řízení (§ 165)</a:t>
            </a:r>
          </a:p>
          <a:p>
            <a:r>
              <a:rPr lang="cs-CZ" dirty="0"/>
              <a:t>Zahájení řízení – kárné řízení (§ 94) – z moci úřední, ale nezbytný podnět uvedených orgánů</a:t>
            </a:r>
          </a:p>
        </p:txBody>
      </p:sp>
    </p:spTree>
    <p:extLst>
      <p:ext uri="{BB962C8B-B14F-4D97-AF65-F5344CB8AC3E}">
        <p14:creationId xmlns:p14="http://schemas.microsoft.com/office/powerpoint/2010/main" val="297952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Důsledek zákona č. 234/2014 Sb., o státní službě (ZSS):</a:t>
            </a:r>
          </a:p>
          <a:p>
            <a:pPr lvl="1"/>
            <a:r>
              <a:rPr lang="cs-CZ" dirty="0"/>
              <a:t>Změna režimu postavení osob vykonávajících státní správu v rámci správních a dalších služebních úřadů</a:t>
            </a:r>
          </a:p>
          <a:p>
            <a:pPr lvl="1"/>
            <a:r>
              <a:rPr lang="cs-CZ" dirty="0"/>
              <a:t>Nadále základním způsobem vykonávání vybraných činností pro stát je státními zaměstnanci ve služebním poměru – vztahu veřejnoprávním</a:t>
            </a:r>
          </a:p>
          <a:p>
            <a:pPr lvl="1"/>
            <a:r>
              <a:rPr lang="cs-CZ" dirty="0"/>
              <a:t>Zabezpečování takových činností osobami v pracovněprávních vztazích výjimkou</a:t>
            </a:r>
          </a:p>
          <a:p>
            <a:pPr lvl="1"/>
            <a:r>
              <a:rPr lang="cs-CZ" dirty="0"/>
              <a:t>Vztah veřejný zaměstnanec versus stát, služební úřad, služební úřad veřejnoprávní základ</a:t>
            </a:r>
          </a:p>
          <a:p>
            <a:pPr lvl="1"/>
            <a:r>
              <a:rPr lang="cs-CZ" dirty="0"/>
              <a:t>Oprávnění služebního orgánu jednostranně rozhodovat autoritativně o poměrech, projev výkonu veřejné moci, od vzniku do zániku služebního vztahu, ukládání povinností k výkonu služebního poměru atd.</a:t>
            </a:r>
          </a:p>
        </p:txBody>
      </p:sp>
    </p:spTree>
    <p:extLst>
      <p:ext uri="{BB962C8B-B14F-4D97-AF65-F5344CB8AC3E}">
        <p14:creationId xmlns:p14="http://schemas.microsoft.com/office/powerpoint/2010/main" val="412191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4421D-DEA1-4ED0-9841-26D00A2A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402E81-115E-43B3-BDD0-EC504809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Rozlišovat: </a:t>
            </a:r>
          </a:p>
          <a:p>
            <a:pPr lvl="1"/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právní vztahy vznikající v souvislosti s organizací státní služby, kdy je státní zaměstnanec objektem působení orgánu vykonávajícího veřejnou moc na daném úseku státní správy (služební orgán, kárná komise)</a:t>
            </a:r>
          </a:p>
          <a:p>
            <a:pPr lvl="1"/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situace vyvolané tím, že státní zaměstnanec vykonává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druh závislé práce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byť odlišné od základního pracovněprávní vztahu, který by byl založen pracovním poměrem. Státní zaměstnanec při výkonu státní služby přitom vstupuje do organizačně uspořádaných vztahů, kdy oprávnění ukládat mu příkazy k výkonu služby náleží vůči němu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představeným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osobám, které jsou vůči němu v hierarchicky nadřízeném vztahu. Tyto vztahy odpovídají jinak poměrům mezi zaměstnancem a vedoucím zaměstnancem zaměstnavatele ve smyslu zákoníku práce. Ukládání příkazu k výkonu služby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nemá povahu výkonu vrchnostenské veřejné správy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vůči adresátovi veřejné správy ve vnějších právních vztazích, ale je interním aktem činěným v rámci zaměstnaneckých vztahů.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739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 rozhodování o právech a povinnostech ve věcech služby dochází ve formálním </a:t>
            </a:r>
            <a:r>
              <a:rPr lang="cs-CZ" b="1" dirty="0"/>
              <a:t>řízení</a:t>
            </a:r>
          </a:p>
          <a:p>
            <a:r>
              <a:rPr lang="cs-CZ" dirty="0"/>
              <a:t>„klasické“ správní řízení: správní orgán (§ 1/1 </a:t>
            </a:r>
            <a:r>
              <a:rPr lang="cs-CZ" dirty="0" err="1"/>
              <a:t>spr</a:t>
            </a:r>
            <a:r>
              <a:rPr lang="cs-CZ" dirty="0"/>
              <a:t>. řádu – správní úřad, orgán ÚSC) x účastník (v nepodřízeném vztahu), případně další osoby jako účastníci</a:t>
            </a:r>
          </a:p>
          <a:p>
            <a:r>
              <a:rPr lang="cs-CZ" dirty="0"/>
              <a:t>řízení ve služebních věcech: rozhoduje služební orgán (úřední osoba – zpravidla jedna fyzická osoba) x státní zaměstnanec (v podřízeném vztahu)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01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historicky se na řízení ve služebních věcech nevztahovala obecná úprava o správním řízení podle správního řádu (vylučoval správní řád č. 8/1928 Sb. i správní řád č. 71/1967 Sb.)</a:t>
            </a:r>
          </a:p>
          <a:p>
            <a:r>
              <a:rPr lang="cs-CZ" dirty="0"/>
              <a:t>posun vztahů řízení ve služebních věcech podle zvláštních úprav a správního řízení v minulých letech: správní řád č. 500/2004 Sb. se použije subsidiárně</a:t>
            </a:r>
          </a:p>
          <a:p>
            <a:pPr lvl="1"/>
            <a:r>
              <a:rPr lang="cs-CZ" dirty="0"/>
              <a:t>řízení ve věcech vojáků z povolání (zákon č. 221/1999 Sb., subsidiaritu </a:t>
            </a:r>
            <a:r>
              <a:rPr lang="cs-CZ" dirty="0" err="1"/>
              <a:t>spr</a:t>
            </a:r>
            <a:r>
              <a:rPr lang="cs-CZ" dirty="0"/>
              <a:t>. řádu stanovila novel č. 272/2009 Sb.)</a:t>
            </a:r>
          </a:p>
          <a:p>
            <a:pPr lvl="1"/>
            <a:r>
              <a:rPr lang="cs-CZ" dirty="0"/>
              <a:t>řízení ve věcech služebních poměrů příslušníků bezpečnostních sborů (zákon č. 361/2003 Sb., subsidiaritu </a:t>
            </a:r>
            <a:r>
              <a:rPr lang="cs-CZ" dirty="0" err="1"/>
              <a:t>spr</a:t>
            </a:r>
            <a:r>
              <a:rPr lang="cs-CZ" dirty="0"/>
              <a:t>. řádu dovozuje judikatura)</a:t>
            </a:r>
          </a:p>
        </p:txBody>
      </p:sp>
    </p:spTree>
    <p:extLst>
      <p:ext uri="{BB962C8B-B14F-4D97-AF65-F5344CB8AC3E}">
        <p14:creationId xmlns:p14="http://schemas.microsoft.com/office/powerpoint/2010/main" val="170051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§ 1/1 </a:t>
            </a:r>
            <a:r>
              <a:rPr lang="cs-CZ" dirty="0" err="1"/>
              <a:t>spr</a:t>
            </a:r>
            <a:r>
              <a:rPr lang="cs-CZ" dirty="0"/>
              <a:t>. řádu: tento zákon upravuje postup orgánů moci výkonné, orgánů ÚSC a jiných orgánů, právnických a fyzických osob, pokud vykonávají působnost v oblasti veřejné správy (dále jen „správní orgán“)</a:t>
            </a:r>
          </a:p>
          <a:p>
            <a:r>
              <a:rPr lang="cs-CZ" dirty="0"/>
              <a:t>§ 1 odst. 2: tento zákon nebo jeho jednotlivá ustanovení se použijí, nestanoví-li zvláštní zákon jiný postup</a:t>
            </a:r>
          </a:p>
          <a:p>
            <a:r>
              <a:rPr lang="cs-CZ" dirty="0"/>
              <a:t>§ 1/3: tento zákon se nevztahuje na právní jednání prováděná správními orgány a na vztahy mezi orgány téhož ÚSC při výkonu samostatné působnosti</a:t>
            </a:r>
          </a:p>
          <a:p>
            <a:r>
              <a:rPr lang="cs-CZ" dirty="0"/>
              <a:t>§ 177/1: základní zásady činnosti správních orgánů uvedené v § 2 až 8 se použijí při výkonu veřejné správy i v případech, kdy zvláštní zákon stanoví, že se správní řád nepoužij, ale sám úpravu odpovídající těmto zásadám neobsahuje</a:t>
            </a:r>
          </a:p>
        </p:txBody>
      </p:sp>
    </p:spTree>
    <p:extLst>
      <p:ext uri="{BB962C8B-B14F-4D97-AF65-F5344CB8AC3E}">
        <p14:creationId xmlns:p14="http://schemas.microsoft.com/office/powerpoint/2010/main" val="202442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Procesní úprava rozhodování ve věcech státní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1) věci podle § 159/1 ZSS: věci služby, na rozhodování o nichž se vztahují „ustanovení o řízení ve věcech služby“ (zvláštní úprava podle ZSS) a podle § 160 ZSS subsidiárně </a:t>
            </a:r>
            <a:r>
              <a:rPr lang="cs-CZ" dirty="0" err="1"/>
              <a:t>spr</a:t>
            </a:r>
            <a:r>
              <a:rPr lang="cs-CZ" dirty="0"/>
              <a:t>. řád</a:t>
            </a:r>
          </a:p>
          <a:p>
            <a:r>
              <a:rPr lang="cs-CZ" dirty="0"/>
              <a:t>2) věci podle § 159/2 ZSS: případy rozhodování ve věcech služby, na které se nevztahuje ani zvláštní úprava řízení ve věcech služby podle ZSS, ani úprava správního řízení podle </a:t>
            </a:r>
            <a:r>
              <a:rPr lang="cs-CZ" dirty="0" err="1"/>
              <a:t>spr</a:t>
            </a:r>
            <a:r>
              <a:rPr lang="cs-CZ" dirty="0"/>
              <a:t>. řádu</a:t>
            </a:r>
          </a:p>
          <a:p>
            <a:pPr lvl="1"/>
            <a:r>
              <a:rPr lang="cs-CZ" dirty="0"/>
              <a:t>? základní zásady činnosti podle § 2 až 8 </a:t>
            </a:r>
            <a:r>
              <a:rPr lang="cs-CZ" dirty="0" err="1"/>
              <a:t>spr</a:t>
            </a:r>
            <a:r>
              <a:rPr lang="cs-CZ" dirty="0"/>
              <a:t>. řádu</a:t>
            </a:r>
          </a:p>
          <a:p>
            <a:r>
              <a:rPr lang="cs-CZ" dirty="0"/>
              <a:t>Jsou i další věci služby? Jestliže ano, </a:t>
            </a:r>
          </a:p>
          <a:p>
            <a:r>
              <a:rPr lang="cs-CZ" dirty="0"/>
              <a:t>3) věci služby neuvedené v § 159/1 ani 2 ZSS: zvažovat subsidiaritu </a:t>
            </a:r>
            <a:r>
              <a:rPr lang="cs-CZ" dirty="0" err="1"/>
              <a:t>spr</a:t>
            </a:r>
            <a:r>
              <a:rPr lang="cs-CZ" dirty="0"/>
              <a:t>. řádu vyplývající přímo ze </a:t>
            </a:r>
            <a:r>
              <a:rPr lang="cs-CZ" dirty="0" err="1"/>
              <a:t>spr</a:t>
            </a:r>
            <a:r>
              <a:rPr lang="cs-CZ" dirty="0"/>
              <a:t>. řádu, úprava správního řízení ze </a:t>
            </a:r>
            <a:r>
              <a:rPr lang="cs-CZ" dirty="0" err="1"/>
              <a:t>spr</a:t>
            </a:r>
            <a:r>
              <a:rPr lang="cs-CZ" dirty="0"/>
              <a:t>. řádu se použije přímo, ze ZSS pravidla kompetenční (příslušnost)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30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Vybrané věci podle § 159/1 ZSS (vztahuje se zvláštní úprava ZSS a subsidiárně </a:t>
            </a:r>
            <a:r>
              <a:rPr lang="cs-CZ" dirty="0" err="1"/>
              <a:t>spr</a:t>
            </a:r>
            <a:r>
              <a:rPr lang="cs-CZ" dirty="0"/>
              <a:t>. řád)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/>
              <a:t>přijetí do služebního poměru</a:t>
            </a:r>
            <a:endParaRPr lang="cs-CZ" dirty="0"/>
          </a:p>
          <a:p>
            <a:pPr lvl="1"/>
            <a:r>
              <a:rPr lang="cs-CZ" dirty="0"/>
              <a:t>§ 30/1</a:t>
            </a:r>
          </a:p>
          <a:p>
            <a:r>
              <a:rPr lang="cs-CZ" b="1" dirty="0"/>
              <a:t>zařazení na služební místo</a:t>
            </a:r>
          </a:p>
          <a:p>
            <a:r>
              <a:rPr lang="cs-CZ" b="1" dirty="0"/>
              <a:t>jmenování na služební místo představeného</a:t>
            </a:r>
            <a:endParaRPr lang="cs-CZ" dirty="0"/>
          </a:p>
          <a:p>
            <a:pPr lvl="1"/>
            <a:r>
              <a:rPr lang="cs-CZ" dirty="0"/>
              <a:t>§ 30/2</a:t>
            </a:r>
          </a:p>
          <a:p>
            <a:pPr lvl="1"/>
            <a:r>
              <a:rPr lang="cs-CZ" dirty="0"/>
              <a:t>společné rozhodnutí, přijetí do služeb. poměru by nemělo být odděleno od zařazení na služební místo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69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 obsazení volného služebního místa představeného se koná výběrové řízení, není-li v zákoně stanoveno jinak, pravidla o jmenování na služební místo představeného jsou v § 51 až 59, jakož i přechodná ustanovení ZSS (§ 185 až 188), náležitosti rozhodnutí stanoví § 30 odst. 2. Podle § 159 odst. 2 písm. a) se ustanovení o řízení ve věcech služby nevztahují na rozhodování o jmenování na služební místo představeného a odvolání z tohoto služebního místa, pokud spadá do působnosti vlády. </a:t>
            </a:r>
          </a:p>
          <a:p>
            <a:r>
              <a:rPr lang="cs-CZ" b="1" dirty="0"/>
              <a:t>odměňování</a:t>
            </a:r>
            <a:endParaRPr lang="cs-CZ" dirty="0"/>
          </a:p>
          <a:p>
            <a:pPr lvl="1"/>
            <a:r>
              <a:rPr lang="cs-CZ" dirty="0"/>
              <a:t>viz zejm. § 144–152, § 198, příloha č. 1 a příloha č. 2 k ZSS.</a:t>
            </a:r>
          </a:p>
        </p:txBody>
      </p:sp>
    </p:spTree>
    <p:extLst>
      <p:ext uri="{BB962C8B-B14F-4D97-AF65-F5344CB8AC3E}">
        <p14:creationId xmlns:p14="http://schemas.microsoft.com/office/powerpoint/2010/main" val="2940572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1340</Words>
  <Application>Microsoft Office PowerPoint</Application>
  <PresentationFormat>Předvádění na obrazovce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Řízení ve věcech státní služby a vztah ke správnímu řádu</vt:lpstr>
      <vt:lpstr>Prezentace aplikace PowerPoint</vt:lpstr>
      <vt:lpstr>Prezentace aplikace PowerPoint</vt:lpstr>
      <vt:lpstr>Prezentace aplikace PowerPoint</vt:lpstr>
      <vt:lpstr>Prezentace aplikace PowerPoint</vt:lpstr>
      <vt:lpstr>Rozsah působnosti správního řádu</vt:lpstr>
      <vt:lpstr>Procesní úprava rozhodování ve věcech státní služby</vt:lpstr>
      <vt:lpstr>Vybrané věci podle § 159/1 ZSS (vztahuje se zvláštní úprava ZSS a subsidiárně spr. řád)</vt:lpstr>
      <vt:lpstr>Prezentace aplikace PowerPoint</vt:lpstr>
      <vt:lpstr>Prezentace aplikace PowerPoint</vt:lpstr>
      <vt:lpstr>Prezentace aplikace PowerPoint</vt:lpstr>
      <vt:lpstr>Věci služby podle § 159/2 ZSS, na které se nevztahuje úprava řízení ve věcech služby ani správního řízení</vt:lpstr>
      <vt:lpstr>Věci služby mimo § 159/1 a 2</vt:lpstr>
      <vt:lpstr>Některá zvláštní ustanovení o řízení Účastníci řízení</vt:lpstr>
      <vt:lpstr>Rozhodující orgány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ve věcech státní služby a vztah ke správnímu řádu</dc:title>
  <dc:creator>OEM</dc:creator>
  <cp:lastModifiedBy>Martin Kopecký</cp:lastModifiedBy>
  <cp:revision>16</cp:revision>
  <dcterms:created xsi:type="dcterms:W3CDTF">2015-06-02T19:22:15Z</dcterms:created>
  <dcterms:modified xsi:type="dcterms:W3CDTF">2021-09-13T18:53:06Z</dcterms:modified>
</cp:coreProperties>
</file>