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33" r:id="rId4"/>
    <p:sldId id="358" r:id="rId5"/>
    <p:sldId id="367" r:id="rId6"/>
    <p:sldId id="388" r:id="rId7"/>
    <p:sldId id="356" r:id="rId8"/>
    <p:sldId id="351" r:id="rId9"/>
    <p:sldId id="368" r:id="rId10"/>
    <p:sldId id="379" r:id="rId11"/>
    <p:sldId id="385" r:id="rId12"/>
    <p:sldId id="387" r:id="rId13"/>
    <p:sldId id="386" r:id="rId14"/>
    <p:sldId id="389" r:id="rId15"/>
    <p:sldId id="390" r:id="rId16"/>
    <p:sldId id="392" r:id="rId17"/>
    <p:sldId id="391" r:id="rId18"/>
    <p:sldId id="393" r:id="rId19"/>
    <p:sldId id="394" r:id="rId20"/>
    <p:sldId id="395" r:id="rId21"/>
    <p:sldId id="397" r:id="rId22"/>
    <p:sldId id="396" r:id="rId23"/>
    <p:sldId id="263" r:id="rId24"/>
  </p:sldIdLst>
  <p:sldSz cx="16257588" cy="12188825"/>
  <p:notesSz cx="6797675" cy="9926638"/>
  <p:defaultTextStyle>
    <a:defPPr>
      <a:defRPr lang="en-US"/>
    </a:defPPr>
    <a:lvl1pPr marL="0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2719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25437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38156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50875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63594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76312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689031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01750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9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7E"/>
    <a:srgbClr val="00002C"/>
    <a:srgbClr val="40B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61" autoAdjust="0"/>
    <p:restoredTop sz="98363" autoAdjust="0"/>
  </p:normalViewPr>
  <p:slideViewPr>
    <p:cSldViewPr snapToObjects="1">
      <p:cViewPr varScale="1">
        <p:scale>
          <a:sx n="64" d="100"/>
          <a:sy n="64" d="100"/>
        </p:scale>
        <p:origin x="1350" y="90"/>
      </p:cViewPr>
      <p:guideLst>
        <p:guide orient="horz" pos="3839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6900"/>
    </p:cViewPr>
  </p:sorterViewPr>
  <p:notesViewPr>
    <p:cSldViewPr snapToObjects="1">
      <p:cViewPr varScale="1">
        <p:scale>
          <a:sx n="110" d="100"/>
          <a:sy n="110" d="100"/>
        </p:scale>
        <p:origin x="-3330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18A40-C571-4481-BF62-E1B519DAC293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DDF4A-3D54-4F7B-AF20-0C4ECF96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113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5B985-4383-4B47-952C-30E36A8FCE88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08EFF-EFE8-46EF-89F6-E700C15C24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33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08EFF-EFE8-46EF-89F6-E700C15C24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511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9319" y="5615237"/>
            <a:ext cx="13818950" cy="707775"/>
          </a:xfrm>
          <a:prstGeom prst="rect">
            <a:avLst/>
          </a:prstGeom>
        </p:spPr>
        <p:txBody>
          <a:bodyPr lIns="162544" tIns="81272" rIns="162544" bIns="81272"/>
          <a:lstStyle>
            <a:lvl1pPr>
              <a:defRPr sz="4340" b="1" cap="all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Úřad</a:t>
            </a:r>
            <a:r>
              <a:rPr lang="en-US" dirty="0"/>
              <a:t> pro </a:t>
            </a:r>
            <a:r>
              <a:rPr lang="en-US" dirty="0" err="1"/>
              <a:t>ochranu</a:t>
            </a:r>
            <a:r>
              <a:rPr lang="en-US" dirty="0"/>
              <a:t> </a:t>
            </a:r>
            <a:r>
              <a:rPr lang="en-US" dirty="0" err="1"/>
              <a:t>hospodářské</a:t>
            </a:r>
            <a:r>
              <a:rPr lang="en-US" dirty="0"/>
              <a:t> </a:t>
            </a:r>
            <a:r>
              <a:rPr lang="en-US" dirty="0" err="1"/>
              <a:t>soutěže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319" y="6323012"/>
            <a:ext cx="13818950" cy="17526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 algn="ctr">
              <a:buNone/>
              <a:defRPr sz="4300" b="1" i="0" cap="all">
                <a:solidFill>
                  <a:srgbClr val="40B4E5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Klikněte a změňte podnadpis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cs-CZ"/>
              <a:t>informace o činnosti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 typeface="Wingdings" charset="2"/>
              <a:buChar char="§"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změnte text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cs-CZ"/>
              <a:t>informace o činnosti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281193" y="2360612"/>
            <a:ext cx="7163515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 typeface="Wingdings" charset="2"/>
              <a:buChar char="§"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12879" y="2360612"/>
            <a:ext cx="7163515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cs-CZ"/>
              <a:t>informace o činnosti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12879" y="7847013"/>
            <a:ext cx="7163515" cy="213359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8281194" y="7847013"/>
            <a:ext cx="7163515" cy="213359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812881" y="2589213"/>
            <a:ext cx="7163514" cy="50292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8281194" y="2589213"/>
            <a:ext cx="7163514" cy="50292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cs-CZ"/>
              <a:t>informace o činnosti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0" y="0"/>
            <a:ext cx="16257588" cy="9980612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prezentace-01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1714"/>
            <a:ext cx="16257588" cy="121853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7" r:id="rId5"/>
  </p:sldLayoutIdLst>
  <p:hf hdr="0" ftr="0" dt="0"/>
  <p:txStyles>
    <p:titleStyle>
      <a:lvl1pPr algn="ctr" defTabSz="812719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539" indent="-609539" algn="l" defTabSz="812719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0668" indent="-507949" algn="l" defTabSz="812719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797" indent="-406359" algn="l" defTabSz="812719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44516" indent="-406359" algn="l" defTabSz="812719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34" indent="-406359" algn="l" defTabSz="812719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69953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672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390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109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19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37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156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0875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594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312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031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1750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958" y="2638028"/>
            <a:ext cx="15049672" cy="3528392"/>
          </a:xfrm>
        </p:spPr>
        <p:txBody>
          <a:bodyPr/>
          <a:lstStyle/>
          <a:p>
            <a:r>
              <a:rPr lang="cs-CZ" sz="6600" dirty="0"/>
              <a:t>Konference</a:t>
            </a:r>
          </a:p>
          <a:p>
            <a:r>
              <a:rPr lang="cs-CZ" sz="6600" dirty="0"/>
              <a:t> „Personalistika, právo a vzdělávání ve veřejné správě“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836206" y="8989248"/>
            <a:ext cx="10585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cs-CZ" dirty="0">
                <a:solidFill>
                  <a:schemeClr val="tx2"/>
                </a:solidFill>
              </a:rPr>
              <a:t>doc. JUDr. PhDr. Petr </a:t>
            </a:r>
            <a:r>
              <a:rPr lang="cs-CZ" dirty="0" err="1">
                <a:solidFill>
                  <a:schemeClr val="tx2"/>
                </a:solidFill>
              </a:rPr>
              <a:t>Mlsna</a:t>
            </a:r>
            <a:r>
              <a:rPr lang="cs-CZ" dirty="0">
                <a:solidFill>
                  <a:schemeClr val="tx2"/>
                </a:solidFill>
              </a:rPr>
              <a:t>, Ph.D.</a:t>
            </a:r>
          </a:p>
          <a:p>
            <a:pPr algn="ctr"/>
            <a:r>
              <a:rPr lang="cs-CZ" dirty="0">
                <a:solidFill>
                  <a:schemeClr val="tx2"/>
                </a:solidFill>
              </a:rPr>
              <a:t>předseda Úřadu pro ochranu hospodářské soutěže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2090" y="5563061"/>
            <a:ext cx="12961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4400" b="1" dirty="0">
              <a:solidFill>
                <a:schemeClr val="tx2"/>
              </a:solidFill>
            </a:endParaRPr>
          </a:p>
          <a:p>
            <a:pPr algn="ctr"/>
            <a:endParaRPr lang="cs-CZ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FB9BD7DB-2FDF-4E98-A619-DA302A2AC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80" y="912812"/>
            <a:ext cx="14631829" cy="789112"/>
          </a:xfrm>
        </p:spPr>
        <p:txBody>
          <a:bodyPr/>
          <a:lstStyle/>
          <a:p>
            <a:pPr algn="ctr"/>
            <a:r>
              <a:rPr lang="cs-CZ" sz="4400" dirty="0"/>
              <a:t>NÁRŮST CEN materiálů, výrobků a komodit</a:t>
            </a:r>
          </a:p>
          <a:p>
            <a:endParaRPr lang="cs-CZ" sz="4400" dirty="0"/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D9E9A4-6756-4696-9DE0-39CE355979B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879" y="2422004"/>
            <a:ext cx="14631830" cy="8064897"/>
          </a:xfrm>
        </p:spPr>
        <p:txBody>
          <a:bodyPr/>
          <a:lstStyle/>
          <a:p>
            <a:pPr marL="0" indent="0" algn="just">
              <a:buNone/>
            </a:pPr>
            <a:r>
              <a:rPr lang="cs-CZ" sz="3200" b="0" dirty="0"/>
              <a:t>Růst cen či takové očekávání může mít dopad na zadání a realizaci veřejných zakázek, zejména veřejných zakázek na stavební práce. </a:t>
            </a:r>
          </a:p>
          <a:p>
            <a:pPr marL="0" indent="0" algn="just">
              <a:buNone/>
            </a:pPr>
            <a:endParaRPr lang="cs-CZ" sz="3200" b="0" dirty="0"/>
          </a:p>
          <a:p>
            <a:pPr algn="just"/>
            <a:r>
              <a:rPr lang="cs-CZ" sz="3200" b="0" dirty="0">
                <a:solidFill>
                  <a:srgbClr val="004D7E"/>
                </a:solidFill>
              </a:rPr>
              <a:t>Riziko na straně </a:t>
            </a:r>
            <a:r>
              <a:rPr lang="cs-CZ" sz="3200" dirty="0">
                <a:solidFill>
                  <a:srgbClr val="004D7E"/>
                </a:solidFill>
              </a:rPr>
              <a:t>dodavatele</a:t>
            </a:r>
            <a:r>
              <a:rPr lang="cs-CZ" sz="3200" b="0" dirty="0">
                <a:solidFill>
                  <a:srgbClr val="004D7E"/>
                </a:solidFill>
              </a:rPr>
              <a:t> </a:t>
            </a:r>
            <a:r>
              <a:rPr lang="cs-CZ" sz="3200" b="0" dirty="0">
                <a:solidFill>
                  <a:srgbClr val="00002C"/>
                </a:solidFill>
              </a:rPr>
              <a:t>– </a:t>
            </a:r>
            <a:r>
              <a:rPr lang="cs-CZ" sz="3200" b="0" dirty="0"/>
              <a:t>v důsledku možného pokračování růstu cen se může dostat do ztráty – může způsobit nižší zájem dodavatelů o získání veřejné zakázky</a:t>
            </a:r>
          </a:p>
          <a:p>
            <a:pPr algn="just"/>
            <a:endParaRPr lang="cs-CZ" sz="3200" b="0" dirty="0"/>
          </a:p>
          <a:p>
            <a:pPr algn="just"/>
            <a:r>
              <a:rPr lang="cs-CZ" sz="3200" b="0" dirty="0">
                <a:solidFill>
                  <a:srgbClr val="004D7E"/>
                </a:solidFill>
              </a:rPr>
              <a:t>Riziko na straně </a:t>
            </a:r>
            <a:r>
              <a:rPr lang="cs-CZ" sz="3200" dirty="0">
                <a:solidFill>
                  <a:srgbClr val="004D7E"/>
                </a:solidFill>
              </a:rPr>
              <a:t>zadavatele</a:t>
            </a:r>
            <a:r>
              <a:rPr lang="cs-CZ" sz="3200" b="0" dirty="0">
                <a:solidFill>
                  <a:srgbClr val="004D7E"/>
                </a:solidFill>
              </a:rPr>
              <a:t> </a:t>
            </a:r>
            <a:r>
              <a:rPr lang="cs-CZ" sz="3200" b="0" dirty="0">
                <a:solidFill>
                  <a:srgbClr val="00002C"/>
                </a:solidFill>
              </a:rPr>
              <a:t>– u</a:t>
            </a:r>
            <a:r>
              <a:rPr lang="cs-CZ" sz="3200" b="0" dirty="0"/>
              <a:t> zadaných veřejných zakázek na stavební práce roste riziko komplikací při jejich realizaci, v krajním případě i nedokončení stavby/stavebních prací vybraným dodavatelem</a:t>
            </a:r>
          </a:p>
          <a:p>
            <a:pPr marL="0" indent="0" algn="just">
              <a:buNone/>
            </a:pPr>
            <a:endParaRPr lang="cs-CZ" sz="3200" b="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03F7CCD-BE40-4D84-BFBC-1734F578DE51}"/>
              </a:ext>
            </a:extLst>
          </p:cNvPr>
          <p:cNvSpPr/>
          <p:nvPr/>
        </p:nvSpPr>
        <p:spPr>
          <a:xfrm>
            <a:off x="1432050" y="8182644"/>
            <a:ext cx="13537504" cy="19442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4D7E"/>
                </a:solidFill>
              </a:rPr>
              <a:t>ÚOHS ve spolupráci s MMR vydaly k dané problematice společné stanovisko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7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FB9BD7DB-2FDF-4E98-A619-DA302A2AC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80" y="621804"/>
            <a:ext cx="14631829" cy="720080"/>
          </a:xfrm>
        </p:spPr>
        <p:txBody>
          <a:bodyPr/>
          <a:lstStyle/>
          <a:p>
            <a:pPr algn="ctr"/>
            <a:r>
              <a:rPr lang="cs-CZ" sz="4400" dirty="0"/>
              <a:t>NÁRŮST CEN materiálů, výrobků a komodit</a:t>
            </a:r>
          </a:p>
          <a:p>
            <a:endParaRPr lang="cs-CZ" sz="4400" dirty="0"/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D9E9A4-6756-4696-9DE0-39CE355979B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67954" y="1557908"/>
            <a:ext cx="14876755" cy="950505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u="sng" dirty="0">
                <a:solidFill>
                  <a:srgbClr val="004D7E"/>
                </a:solidFill>
              </a:rPr>
              <a:t>Doporučení</a:t>
            </a:r>
            <a:r>
              <a:rPr lang="cs-CZ" sz="2800" b="0" u="sng" dirty="0">
                <a:solidFill>
                  <a:srgbClr val="004D7E"/>
                </a:solidFill>
              </a:rPr>
              <a:t> k prevenci nežádoucích dopadů růstu cen</a:t>
            </a:r>
          </a:p>
          <a:p>
            <a:pPr marL="0" indent="0" algn="just">
              <a:buNone/>
            </a:pPr>
            <a:endParaRPr lang="cs-CZ" sz="1400" b="0" dirty="0"/>
          </a:p>
          <a:p>
            <a:pPr marL="0" indent="0" algn="just">
              <a:buNone/>
            </a:pPr>
            <a:r>
              <a:rPr lang="cs-CZ" sz="2800" b="0" dirty="0">
                <a:solidFill>
                  <a:srgbClr val="004D7E"/>
                </a:solidFill>
              </a:rPr>
              <a:t>Zadavatel </a:t>
            </a:r>
            <a:r>
              <a:rPr lang="cs-CZ" sz="2800" dirty="0">
                <a:solidFill>
                  <a:srgbClr val="004D7E"/>
                </a:solidFill>
              </a:rPr>
              <a:t>připravuje</a:t>
            </a:r>
            <a:r>
              <a:rPr lang="cs-CZ" sz="2800" b="0" dirty="0">
                <a:solidFill>
                  <a:srgbClr val="004D7E"/>
                </a:solidFill>
              </a:rPr>
              <a:t> zadávací podmínky</a:t>
            </a:r>
          </a:p>
          <a:p>
            <a:pPr lvl="1" algn="just"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2800" b="0" dirty="0"/>
              <a:t>podle § 100 ZZVZ si může zadavatel v zadávací dokumentaci </a:t>
            </a:r>
            <a:r>
              <a:rPr lang="cs-CZ" sz="2800" b="1" dirty="0">
                <a:solidFill>
                  <a:srgbClr val="004D7E"/>
                </a:solidFill>
              </a:rPr>
              <a:t>vyhradit změnu závazku </a:t>
            </a:r>
            <a:r>
              <a:rPr lang="cs-CZ" sz="2800" b="0" dirty="0"/>
              <a:t>ze smlouvy na veřejnou zakázku nebo rámcové dohody, </a:t>
            </a:r>
            <a:r>
              <a:rPr lang="cs-CZ" sz="2800" b="0" dirty="0">
                <a:solidFill>
                  <a:srgbClr val="004D7E"/>
                </a:solidFill>
              </a:rPr>
              <a:t>pokud jsou podmínky pro tuto změnu a její obsah jednoznačně vymezeny a změna nemění celkovou povahu veřejné zakázky; povinnost dodržet podmínky stanovené </a:t>
            </a:r>
            <a:br>
              <a:rPr lang="cs-CZ" sz="2800" b="0" dirty="0">
                <a:solidFill>
                  <a:srgbClr val="004D7E"/>
                </a:solidFill>
              </a:rPr>
            </a:br>
            <a:r>
              <a:rPr lang="cs-CZ" sz="2800" b="0" dirty="0">
                <a:solidFill>
                  <a:srgbClr val="004D7E"/>
                </a:solidFill>
              </a:rPr>
              <a:t>§ 100 ZZVZ</a:t>
            </a:r>
          </a:p>
          <a:p>
            <a:pPr marL="812719" lvl="1" indent="0" algn="just">
              <a:buNone/>
            </a:pPr>
            <a:endParaRPr lang="cs-CZ" sz="2800" b="0" dirty="0">
              <a:solidFill>
                <a:srgbClr val="004D7E"/>
              </a:solidFill>
            </a:endParaRPr>
          </a:p>
          <a:p>
            <a:pPr lvl="1" algn="just"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2800" b="0" dirty="0"/>
              <a:t>výhrada změny smluvené ceny se může stanovit i jen </a:t>
            </a:r>
            <a:r>
              <a:rPr lang="cs-CZ" sz="2800" b="1" dirty="0">
                <a:solidFill>
                  <a:srgbClr val="004D7E"/>
                </a:solidFill>
              </a:rPr>
              <a:t>pro některé (vybrané) části plnění veřejné zakázky</a:t>
            </a:r>
            <a:r>
              <a:rPr lang="cs-CZ" sz="2800" b="0" dirty="0"/>
              <a:t>  </a:t>
            </a:r>
          </a:p>
          <a:p>
            <a:pPr marL="812719" lvl="1" indent="0" algn="just">
              <a:buNone/>
            </a:pPr>
            <a:endParaRPr lang="cs-CZ" sz="2800" b="0" dirty="0"/>
          </a:p>
          <a:p>
            <a:pPr lvl="1" algn="just"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2800" b="1" dirty="0">
                <a:solidFill>
                  <a:srgbClr val="004D7E"/>
                </a:solidFill>
              </a:rPr>
              <a:t>předem stanovený mechanismus </a:t>
            </a:r>
            <a:r>
              <a:rPr lang="cs-CZ" sz="2800" dirty="0">
                <a:solidFill>
                  <a:srgbClr val="00002C"/>
                </a:solidFill>
              </a:rPr>
              <a:t>– např. </a:t>
            </a:r>
            <a:r>
              <a:rPr lang="cs-CZ" sz="2800" dirty="0">
                <a:solidFill>
                  <a:srgbClr val="004D7E"/>
                </a:solidFill>
              </a:rPr>
              <a:t>nastane automaticky </a:t>
            </a:r>
            <a:r>
              <a:rPr lang="cs-CZ" sz="2800" dirty="0"/>
              <a:t>nebo </a:t>
            </a:r>
            <a:r>
              <a:rPr lang="cs-CZ" sz="2800" dirty="0">
                <a:solidFill>
                  <a:srgbClr val="004D7E"/>
                </a:solidFill>
              </a:rPr>
              <a:t>může nastat v návaznosti na jednání mezi zadavatelem a dodavatelem</a:t>
            </a:r>
            <a:r>
              <a:rPr lang="cs-CZ" sz="2800" dirty="0"/>
              <a:t> </a:t>
            </a:r>
            <a:r>
              <a:rPr lang="cs-CZ" sz="2800" b="0" dirty="0"/>
              <a:t>v mezích daných podmínkami a obsahem výhrady, resp. stanoveného mechanismu. 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cs-CZ" sz="2800" dirty="0"/>
          </a:p>
          <a:p>
            <a:pPr lvl="1" algn="just"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2800" b="0" dirty="0"/>
              <a:t>možnost stanovení inflační doložky, </a:t>
            </a:r>
            <a:r>
              <a:rPr lang="cs-CZ" sz="2800" dirty="0"/>
              <a:t>nebo doložky umožňující změnu cen materiálů na základě objektivně zjistitelných informací (např. údaje Českého statistického úřadu, indexy a kurzy používané na trzích jednotlivých </a:t>
            </a:r>
            <a:r>
              <a:rPr lang="cs-CZ" sz="2800" dirty="0" err="1"/>
              <a:t>komoditm</a:t>
            </a:r>
            <a:r>
              <a:rPr lang="cs-CZ" sz="2800" dirty="0"/>
              <a:t> aktualizační údaje cenových soustav (např. RTS, URS). 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cs-CZ" sz="2800" dirty="0"/>
          </a:p>
          <a:p>
            <a:endParaRPr lang="cs-CZ" sz="2800" b="0" dirty="0"/>
          </a:p>
          <a:p>
            <a:endParaRPr lang="cs-CZ" dirty="0"/>
          </a:p>
          <a:p>
            <a:endParaRPr lang="cs-CZ" sz="3200" b="0" dirty="0"/>
          </a:p>
        </p:txBody>
      </p:sp>
    </p:spTree>
    <p:extLst>
      <p:ext uri="{BB962C8B-B14F-4D97-AF65-F5344CB8AC3E}">
        <p14:creationId xmlns:p14="http://schemas.microsoft.com/office/powerpoint/2010/main" val="322405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FB9BD7DB-2FDF-4E98-A619-DA302A2AC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80" y="912812"/>
            <a:ext cx="14631829" cy="789112"/>
          </a:xfrm>
        </p:spPr>
        <p:txBody>
          <a:bodyPr/>
          <a:lstStyle/>
          <a:p>
            <a:pPr algn="ctr"/>
            <a:r>
              <a:rPr lang="cs-CZ" sz="4400" dirty="0"/>
              <a:t>NÁRŮST CEN materiálů, výrobků a komodit</a:t>
            </a:r>
          </a:p>
          <a:p>
            <a:endParaRPr lang="cs-CZ" sz="4400" dirty="0"/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D9E9A4-6756-4696-9DE0-39CE355979B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879" y="2061964"/>
            <a:ext cx="14631830" cy="8424937"/>
          </a:xfrm>
        </p:spPr>
        <p:txBody>
          <a:bodyPr/>
          <a:lstStyle/>
          <a:p>
            <a:pPr marL="0" indent="0" algn="just">
              <a:buNone/>
            </a:pPr>
            <a:endParaRPr lang="cs-CZ" sz="2800" dirty="0">
              <a:solidFill>
                <a:srgbClr val="004D7E"/>
              </a:solidFill>
            </a:endParaRPr>
          </a:p>
          <a:p>
            <a:pPr marL="0" indent="0" algn="just">
              <a:buNone/>
            </a:pPr>
            <a:r>
              <a:rPr lang="cs-CZ" sz="3200" u="sng" dirty="0">
                <a:solidFill>
                  <a:srgbClr val="004D7E"/>
                </a:solidFill>
              </a:rPr>
              <a:t>Doporučení</a:t>
            </a:r>
            <a:r>
              <a:rPr lang="cs-CZ" sz="3200" b="0" u="sng" dirty="0">
                <a:solidFill>
                  <a:srgbClr val="004D7E"/>
                </a:solidFill>
              </a:rPr>
              <a:t> k prevenci nežádoucích dopadů růstu cen</a:t>
            </a:r>
          </a:p>
          <a:p>
            <a:pPr marL="0" indent="0" algn="just">
              <a:buNone/>
            </a:pPr>
            <a:endParaRPr lang="cs-CZ" sz="3200" b="0" dirty="0"/>
          </a:p>
          <a:p>
            <a:pPr marL="0" indent="0" algn="just">
              <a:buNone/>
            </a:pPr>
            <a:r>
              <a:rPr lang="cs-CZ" sz="3200" b="0" dirty="0">
                <a:solidFill>
                  <a:srgbClr val="004D7E"/>
                </a:solidFill>
              </a:rPr>
              <a:t>Zadavatel již </a:t>
            </a:r>
            <a:r>
              <a:rPr lang="cs-CZ" sz="3200" dirty="0">
                <a:solidFill>
                  <a:srgbClr val="004D7E"/>
                </a:solidFill>
              </a:rPr>
              <a:t>zahájil</a:t>
            </a:r>
            <a:r>
              <a:rPr lang="cs-CZ" sz="3200" b="0" dirty="0">
                <a:solidFill>
                  <a:srgbClr val="004D7E"/>
                </a:solidFill>
              </a:rPr>
              <a:t> zadávací řízení</a:t>
            </a:r>
            <a:endParaRPr lang="cs-CZ" sz="3200" b="0" dirty="0"/>
          </a:p>
          <a:p>
            <a:pPr lvl="1"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3200" b="0" dirty="0"/>
              <a:t>změnu závazku si může zadavatel vyhradit </a:t>
            </a:r>
            <a:r>
              <a:rPr lang="cs-CZ" sz="3200" b="0" dirty="0">
                <a:solidFill>
                  <a:srgbClr val="004D7E"/>
                </a:solidFill>
              </a:rPr>
              <a:t>i v případě již probíhajícího zadávacího řízení, jejím doplněním do zadávací dokumentace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sz="3200" b="0" dirty="0">
              <a:solidFill>
                <a:srgbClr val="004D7E"/>
              </a:solidFill>
            </a:endParaRPr>
          </a:p>
          <a:p>
            <a:pPr lvl="1"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3200" b="0" dirty="0"/>
              <a:t>!pouze </a:t>
            </a:r>
            <a:r>
              <a:rPr lang="cs-CZ" sz="3200" b="1" dirty="0">
                <a:solidFill>
                  <a:srgbClr val="004D7E"/>
                </a:solidFill>
              </a:rPr>
              <a:t>před uplynutím lhůty </a:t>
            </a:r>
            <a:r>
              <a:rPr lang="cs-CZ" sz="3200" b="0" dirty="0">
                <a:solidFill>
                  <a:srgbClr val="004D7E"/>
                </a:solidFill>
              </a:rPr>
              <a:t>pro podání žádosti o účast, předběžných nabídek nebo nabídek</a:t>
            </a:r>
            <a:r>
              <a:rPr lang="cs-CZ" sz="3200" b="0" dirty="0"/>
              <a:t>!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sz="3200" b="0" dirty="0"/>
          </a:p>
          <a:p>
            <a:pPr lvl="1" algn="just"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3200" dirty="0"/>
              <a:t>p</a:t>
            </a:r>
            <a:r>
              <a:rPr lang="cs-CZ" sz="3200" b="0" dirty="0"/>
              <a:t>řitom </a:t>
            </a:r>
            <a:r>
              <a:rPr lang="cs-CZ" sz="3200" b="0" dirty="0">
                <a:solidFill>
                  <a:srgbClr val="004D7E"/>
                </a:solidFill>
              </a:rPr>
              <a:t>musí dodržet </a:t>
            </a:r>
            <a:r>
              <a:rPr lang="cs-CZ" sz="3200" b="0" dirty="0"/>
              <a:t>i další </a:t>
            </a:r>
            <a:r>
              <a:rPr lang="cs-CZ" sz="3200" b="0" dirty="0">
                <a:solidFill>
                  <a:srgbClr val="004D7E"/>
                </a:solidFill>
              </a:rPr>
              <a:t>pravidla dle § 99 ZZVZ </a:t>
            </a:r>
            <a:r>
              <a:rPr lang="cs-CZ" sz="3200" b="0" dirty="0"/>
              <a:t>vážící se na provedení změny nebo doplnění zadávací dokumentace (oznamovací / </a:t>
            </a:r>
            <a:r>
              <a:rPr lang="cs-CZ" sz="3200" b="0" dirty="0" err="1"/>
              <a:t>uveřejňovací</a:t>
            </a:r>
            <a:r>
              <a:rPr lang="cs-CZ" sz="3200" b="0" dirty="0"/>
              <a:t> povinnost, prodloužení lhůty pro podání žádostí o účast, předběžných nabídek nebo nabídek).</a:t>
            </a:r>
          </a:p>
          <a:p>
            <a:pPr marL="812719" lvl="1" indent="0" algn="just">
              <a:buNone/>
            </a:pPr>
            <a:r>
              <a:rPr lang="cs-CZ" sz="3200" b="0" dirty="0"/>
              <a:t> </a:t>
            </a:r>
            <a:br>
              <a:rPr lang="cs-CZ" sz="3200" b="0" dirty="0"/>
            </a:br>
            <a:endParaRPr lang="cs-CZ" sz="3200" b="0" dirty="0"/>
          </a:p>
          <a:p>
            <a:endParaRPr lang="cs-CZ" dirty="0"/>
          </a:p>
          <a:p>
            <a:endParaRPr lang="cs-CZ" dirty="0"/>
          </a:p>
          <a:p>
            <a:endParaRPr lang="cs-CZ" sz="3200" b="0" dirty="0"/>
          </a:p>
        </p:txBody>
      </p:sp>
    </p:spTree>
    <p:extLst>
      <p:ext uri="{BB962C8B-B14F-4D97-AF65-F5344CB8AC3E}">
        <p14:creationId xmlns:p14="http://schemas.microsoft.com/office/powerpoint/2010/main" val="1104543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FB9BD7DB-2FDF-4E98-A619-DA302A2AC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80" y="912812"/>
            <a:ext cx="14631829" cy="789112"/>
          </a:xfrm>
        </p:spPr>
        <p:txBody>
          <a:bodyPr/>
          <a:lstStyle/>
          <a:p>
            <a:pPr algn="ctr"/>
            <a:r>
              <a:rPr lang="cs-CZ" sz="4400"/>
              <a:t>NÁRŮST </a:t>
            </a:r>
            <a:r>
              <a:rPr lang="cs-CZ" sz="4400" dirty="0"/>
              <a:t>CEN materiálů, výrobků a komodit</a:t>
            </a:r>
          </a:p>
          <a:p>
            <a:endParaRPr lang="cs-CZ" sz="4400" dirty="0"/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D9E9A4-6756-4696-9DE0-39CE355979B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879" y="2133972"/>
            <a:ext cx="14631830" cy="8352929"/>
          </a:xfrm>
        </p:spPr>
        <p:txBody>
          <a:bodyPr/>
          <a:lstStyle/>
          <a:p>
            <a:pPr marL="0" indent="0" algn="just">
              <a:buNone/>
            </a:pPr>
            <a:r>
              <a:rPr lang="cs-CZ" sz="3200" u="sng" dirty="0">
                <a:solidFill>
                  <a:srgbClr val="004D7E"/>
                </a:solidFill>
              </a:rPr>
              <a:t>Doporučení</a:t>
            </a:r>
            <a:r>
              <a:rPr lang="cs-CZ" sz="3200" b="0" u="sng" dirty="0">
                <a:solidFill>
                  <a:srgbClr val="004D7E"/>
                </a:solidFill>
              </a:rPr>
              <a:t> k prevenci nežádoucích dopadů růstu cen</a:t>
            </a:r>
          </a:p>
          <a:p>
            <a:pPr marL="0" indent="0" algn="just">
              <a:buNone/>
            </a:pPr>
            <a:endParaRPr lang="cs-CZ" sz="3200" b="0" dirty="0"/>
          </a:p>
          <a:p>
            <a:pPr marL="0" indent="0" algn="just">
              <a:buNone/>
            </a:pPr>
            <a:r>
              <a:rPr lang="cs-CZ" sz="3200" b="0" dirty="0">
                <a:solidFill>
                  <a:srgbClr val="004D7E"/>
                </a:solidFill>
              </a:rPr>
              <a:t>Zadavatel veřejnou zakázku </a:t>
            </a:r>
            <a:r>
              <a:rPr lang="cs-CZ" sz="3200" dirty="0">
                <a:solidFill>
                  <a:srgbClr val="004D7E"/>
                </a:solidFill>
              </a:rPr>
              <a:t>již zadal (uzavřel smlouvu)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cs-CZ" sz="3200" b="0" dirty="0"/>
          </a:p>
          <a:p>
            <a:pPr lvl="1" algn="just"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3200" dirty="0"/>
              <a:t>l</a:t>
            </a:r>
            <a:r>
              <a:rPr lang="cs-CZ" sz="3200" b="0" dirty="0"/>
              <a:t>ze provádět toliko nepodstatné změny smlouvy, resp. změny  v souladu  s jednotlivými ustanoveními § 222 ZZVZ; </a:t>
            </a:r>
            <a:r>
              <a:rPr lang="cs-CZ" sz="3200" dirty="0"/>
              <a:t>pro jejich aplikaci je nezbytné splnění všech zde stanovených podmínek </a:t>
            </a:r>
            <a:endParaRPr lang="cs-CZ" sz="3200" b="0" dirty="0"/>
          </a:p>
          <a:p>
            <a:pPr marL="812719" lvl="1" indent="0" algn="just">
              <a:buNone/>
            </a:pPr>
            <a:endParaRPr lang="cs-CZ" sz="3200" b="0" dirty="0"/>
          </a:p>
          <a:p>
            <a:pPr lvl="1" algn="just"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3200" b="0" dirty="0"/>
              <a:t>v úvahu přichází změna sjednané ceny, resp. </a:t>
            </a:r>
            <a:r>
              <a:rPr lang="cs-CZ" sz="3200" b="0" dirty="0">
                <a:solidFill>
                  <a:srgbClr val="004D7E"/>
                </a:solidFill>
              </a:rPr>
              <a:t>změna závazků ze smlouvy podle § 222 odst. 4 ZZVZ, ve kterém se při splnění stanovených podmínek </a:t>
            </a:r>
            <a:r>
              <a:rPr lang="cs-CZ" sz="3200" dirty="0">
                <a:solidFill>
                  <a:srgbClr val="004D7E"/>
                </a:solidFill>
              </a:rPr>
              <a:t>nejedná o podstatnou </a:t>
            </a:r>
            <a:r>
              <a:rPr lang="cs-CZ" sz="3200" b="0" dirty="0">
                <a:solidFill>
                  <a:srgbClr val="004D7E"/>
                </a:solidFill>
              </a:rPr>
              <a:t>(a tedy nepřípustnou) </a:t>
            </a:r>
            <a:r>
              <a:rPr lang="cs-CZ" sz="3200" dirty="0">
                <a:solidFill>
                  <a:srgbClr val="004D7E"/>
                </a:solidFill>
              </a:rPr>
              <a:t>změnu závazku  </a:t>
            </a:r>
            <a:r>
              <a:rPr lang="cs-CZ" sz="3200" b="0" dirty="0">
                <a:solidFill>
                  <a:srgbClr val="004D7E"/>
                </a:solidFill>
              </a:rPr>
              <a:t>ze smlouvy na veřejnou zakázku; avšak pozor na hospodárné vynakládání veřejných prostředků</a:t>
            </a:r>
            <a:endParaRPr lang="cs-CZ" sz="3200" b="0" dirty="0"/>
          </a:p>
          <a:p>
            <a:pPr marL="0" indent="0" algn="just">
              <a:buNone/>
            </a:pPr>
            <a:endParaRPr lang="cs-CZ" sz="3200" b="0" dirty="0"/>
          </a:p>
          <a:p>
            <a:pPr algn="just"/>
            <a:endParaRPr lang="cs-CZ" b="0" dirty="0"/>
          </a:p>
          <a:p>
            <a:endParaRPr lang="cs-CZ" b="0" dirty="0"/>
          </a:p>
          <a:p>
            <a:endParaRPr lang="cs-CZ" dirty="0"/>
          </a:p>
          <a:p>
            <a:endParaRPr lang="cs-CZ" dirty="0"/>
          </a:p>
          <a:p>
            <a:endParaRPr lang="cs-CZ" sz="3200" b="0" dirty="0"/>
          </a:p>
        </p:txBody>
      </p:sp>
    </p:spTree>
    <p:extLst>
      <p:ext uri="{BB962C8B-B14F-4D97-AF65-F5344CB8AC3E}">
        <p14:creationId xmlns:p14="http://schemas.microsoft.com/office/powerpoint/2010/main" val="2953649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C582C34E-EE7E-4FC7-BC84-55A718B114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Změny v úpravě zjišťování skutečného majitele  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5E5092-C1AB-439A-BDF7-6269047140B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6371" y="1989956"/>
            <a:ext cx="14631830" cy="8527509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cs-CZ" sz="3200" b="0" dirty="0"/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/>
              <a:t>zákon č. 37/2021 Sb., o evidenci skutečných majitelů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/>
              <a:t>§ 122 odst. 4 a 5 ZZVZ, resp. § 122 odst. 7 písm. a) a § 223 odst. 3 ZZVZ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/>
              <a:t>nadlimitní i podlimitní VZ, vč. ZPŘ x zjednodušený režim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/>
              <a:t>účinnost </a:t>
            </a:r>
            <a:r>
              <a:rPr lang="cs-CZ" sz="3200" dirty="0">
                <a:solidFill>
                  <a:srgbClr val="004D7E"/>
                </a:solidFill>
              </a:rPr>
              <a:t>od 1. 6. 2021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srgbClr val="004D7E"/>
                </a:solidFill>
              </a:rPr>
              <a:t>nutno postupovat dle příslušných ustanovení zákona i u zadávacích řízení zahájených před nabytím účinnosti novely!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/>
              <a:t>stanovisko MMR </a:t>
            </a:r>
            <a:r>
              <a:rPr lang="cs-CZ" sz="3200" b="0" dirty="0">
                <a:solidFill>
                  <a:srgbClr val="004D7E"/>
                </a:solidFill>
              </a:rPr>
              <a:t>„</a:t>
            </a:r>
            <a:r>
              <a:rPr lang="cs-CZ" sz="3200" dirty="0">
                <a:solidFill>
                  <a:srgbClr val="004D7E"/>
                </a:solidFill>
              </a:rPr>
              <a:t>Předkládání informací a dokladů o skutečném majiteli vybraného dodavatele“</a:t>
            </a:r>
            <a:r>
              <a:rPr lang="cs-CZ" sz="3200" b="0" dirty="0"/>
              <a:t>, připomínkováno i ÚOHS (portal-vz.cz)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305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F7BE43B4-5E9A-4401-AE9B-B5ACB116DB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Zjištění údajů o skutečném majiteli vybraného dodavatele, který je </a:t>
            </a:r>
            <a:r>
              <a:rPr lang="cs-CZ" u="sng" dirty="0"/>
              <a:t>českou právnickou osobou</a:t>
            </a:r>
          </a:p>
          <a:p>
            <a:pPr algn="ctr"/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DAE882-BF71-4153-8006-119E9B89DA0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879" y="2748504"/>
            <a:ext cx="14631830" cy="8527509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800" b="0" dirty="0"/>
              <a:t>uplatní se § 122 odst. 4 ZZVZ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/>
              <a:t>zadavatel </a:t>
            </a:r>
            <a:r>
              <a:rPr lang="cs-CZ" sz="3200" dirty="0">
                <a:solidFill>
                  <a:srgbClr val="004D7E"/>
                </a:solidFill>
              </a:rPr>
              <a:t>zjistí</a:t>
            </a:r>
            <a:r>
              <a:rPr lang="cs-CZ" sz="3200" dirty="0"/>
              <a:t> </a:t>
            </a:r>
            <a:r>
              <a:rPr lang="pl-PL" sz="3200" b="0" dirty="0"/>
              <a:t>údaje o skutečném majiteli </a:t>
            </a:r>
            <a:r>
              <a:rPr lang="cs-CZ" sz="3200" b="0" dirty="0"/>
              <a:t>z evidence skutečných majitelů, jejímž správcem je Ministerstvo spravedlnosti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/>
              <a:t>údaje mohou být zpřístupněny v průběhu zadávacího řízení, </a:t>
            </a:r>
            <a:r>
              <a:rPr lang="cs-CZ" sz="3200" dirty="0">
                <a:solidFill>
                  <a:srgbClr val="004D7E"/>
                </a:solidFill>
              </a:rPr>
              <a:t>nejzazší termín – odeslání oznámení o vyloučení dle § 127 odst. 7 písm. a) ZZVZ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rgbClr val="004D7E"/>
                </a:solidFill>
              </a:rPr>
              <a:t>povinnost zaznamenání v dokumentaci o zadávacím řízení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/>
              <a:t>možnost postupu podle § 46 odst. 1 ZZVZ – ověřování dalších skutečností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/>
              <a:t>nesplnění povinnosti zápisu v evidenci skutečných majitelů: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důvod k vyloučení – § 122 odst. 7 písm. a) ZZVZ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možnost zrušení závazku – § 223 odst. 3 ZZVZ, vyjde-li najevo, že údaje v evidenci skutečných majitelů byly nepravdivé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814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0726F5F1-8E1D-4C6D-801E-E077CC336D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Zjištění údajů o skutečném majiteli vybraného dodavatele, který je </a:t>
            </a:r>
            <a:r>
              <a:rPr lang="cs-CZ" u="sng" dirty="0"/>
              <a:t>zahraniční právnickou osobou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8D46C2-317F-4BFB-9E0E-3E8A58C5FDAA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cs-CZ" sz="2800" b="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3200" b="0" dirty="0"/>
              <a:t>uplatní se § 122 odst. 5 ZZVZ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3200" b="0" dirty="0"/>
              <a:t>zadavatel </a:t>
            </a:r>
            <a:r>
              <a:rPr lang="cs-CZ" sz="3200" dirty="0">
                <a:solidFill>
                  <a:srgbClr val="004D7E"/>
                </a:solidFill>
              </a:rPr>
              <a:t>vyzve </a:t>
            </a:r>
            <a:r>
              <a:rPr lang="cs-CZ" sz="3200" b="0" dirty="0"/>
              <a:t>k předložení výpisu </a:t>
            </a:r>
            <a:r>
              <a:rPr lang="pl-PL" sz="3200" b="0" dirty="0"/>
              <a:t>o skutečném majiteli </a:t>
            </a:r>
            <a:r>
              <a:rPr lang="cs-CZ" sz="3200" b="0" dirty="0"/>
              <a:t>z obdobné evidence nebo předložení dokladů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3200" b="0" dirty="0"/>
              <a:t>pokud v zemi sídla existuje obdobná evidence skutečných majitelů povinnost předložení výpisu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3200" b="0" dirty="0"/>
              <a:t>nelze omezit volbu dokladů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3200" b="0" dirty="0"/>
              <a:t>existující doklad nelze nahradit čestným prohlášením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3200" b="0" dirty="0"/>
              <a:t>následky nesplnění stejné jako u tuzemské PO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7535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06952478-A532-4695-8CDB-B8A2B82A50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Podmínka účasti v zadávacím řízení na dodávku potravin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38D522-9DEC-4555-B7BC-F52A66BA76E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880" y="2798178"/>
            <a:ext cx="14631830" cy="8527509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>
                <a:sym typeface="Wingdings" panose="05000000000000000000" pitchFamily="2" charset="2"/>
              </a:rPr>
              <a:t>nově bude upraveno v </a:t>
            </a:r>
            <a:r>
              <a:rPr lang="cs-CZ" sz="3200" dirty="0">
                <a:sym typeface="Wingdings" panose="05000000000000000000" pitchFamily="2" charset="2"/>
              </a:rPr>
              <a:t>§ 37a ZZVZ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>
                <a:sym typeface="Wingdings" panose="05000000000000000000" pitchFamily="2" charset="2"/>
              </a:rPr>
              <a:t>účinnost bude od </a:t>
            </a:r>
            <a:r>
              <a:rPr lang="cs-CZ" sz="3200" dirty="0">
                <a:solidFill>
                  <a:srgbClr val="004D7E"/>
                </a:solidFill>
                <a:sym typeface="Wingdings" panose="05000000000000000000" pitchFamily="2" charset="2"/>
              </a:rPr>
              <a:t>1. 1. 2022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>
                <a:sym typeface="Wingdings" panose="05000000000000000000" pitchFamily="2" charset="2"/>
              </a:rPr>
              <a:t>jednoznačné zakotvení možného upřednostnění místních a regionálních potravin, potravin unijních režimů jakosti a produktů ekologického zemědělství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rgbClr val="004D7E"/>
                </a:solidFill>
                <a:sym typeface="Wingdings" panose="05000000000000000000" pitchFamily="2" charset="2"/>
              </a:rPr>
              <a:t>možnost</a:t>
            </a:r>
            <a:r>
              <a:rPr lang="cs-CZ" sz="3200" b="0" dirty="0">
                <a:sym typeface="Wingdings" panose="05000000000000000000" pitchFamily="2" charset="2"/>
              </a:rPr>
              <a:t>, nikoliv povinnost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/>
              <a:t>zvýšení soběstačnosti produkce potravin v České republice</a:t>
            </a:r>
            <a:endParaRPr lang="cs-CZ" sz="3200" b="0" dirty="0">
              <a:sym typeface="Wingdings" panose="05000000000000000000" pitchFamily="2" charset="2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>
                <a:sym typeface="Wingdings" panose="05000000000000000000" pitchFamily="2" charset="2"/>
              </a:rPr>
              <a:t>naplňování evropských strategií (</a:t>
            </a:r>
            <a:r>
              <a:rPr lang="cs-CZ" sz="3200" b="0" dirty="0" err="1">
                <a:sym typeface="Wingdings" panose="05000000000000000000" pitchFamily="2" charset="2"/>
              </a:rPr>
              <a:t>European</a:t>
            </a:r>
            <a:r>
              <a:rPr lang="cs-CZ" sz="3200" b="0" dirty="0">
                <a:sym typeface="Wingdings" panose="05000000000000000000" pitchFamily="2" charset="2"/>
              </a:rPr>
              <a:t> Green </a:t>
            </a:r>
            <a:r>
              <a:rPr lang="cs-CZ" sz="3200" b="0" dirty="0" err="1">
                <a:sym typeface="Wingdings" panose="05000000000000000000" pitchFamily="2" charset="2"/>
              </a:rPr>
              <a:t>Deal</a:t>
            </a:r>
            <a:r>
              <a:rPr lang="cs-CZ" sz="3200" b="0" dirty="0">
                <a:sym typeface="Wingdings" panose="05000000000000000000" pitchFamily="2" charset="2"/>
              </a:rPr>
              <a:t> – </a:t>
            </a:r>
            <a:r>
              <a:rPr lang="cs-CZ" sz="3200" b="0" dirty="0" err="1">
                <a:sym typeface="Wingdings" panose="05000000000000000000" pitchFamily="2" charset="2"/>
              </a:rPr>
              <a:t>Farm</a:t>
            </a:r>
            <a:r>
              <a:rPr lang="cs-CZ" sz="3200" b="0" dirty="0">
                <a:sym typeface="Wingdings" panose="05000000000000000000" pitchFamily="2" charset="2"/>
              </a:rPr>
              <a:t> to </a:t>
            </a:r>
            <a:r>
              <a:rPr lang="cs-CZ" sz="3200" b="0" dirty="0" err="1">
                <a:sym typeface="Wingdings" panose="05000000000000000000" pitchFamily="2" charset="2"/>
              </a:rPr>
              <a:t>Fork</a:t>
            </a:r>
            <a:r>
              <a:rPr lang="cs-CZ" sz="3200" b="0" dirty="0">
                <a:sym typeface="Wingdings" panose="05000000000000000000" pitchFamily="2" charset="2"/>
              </a:rPr>
              <a:t>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>
                <a:sym typeface="Wingdings" panose="05000000000000000000" pitchFamily="2" charset="2"/>
              </a:rPr>
              <a:t>environmentální hledisko a udržitelnost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>
                <a:sym typeface="Wingdings" panose="05000000000000000000" pitchFamily="2" charset="2"/>
              </a:rPr>
              <a:t>výslovné zakotvení v zakázkovém zákonu je tuzemské specifikum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526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4D205C2-BCC7-4BD3-A58F-3A7E16F8A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Novela zákona – sněmovní tisk č. 1099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8F8889-BB58-4025-AEB3-9155523CBD1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sz="2800" b="0" dirty="0"/>
          </a:p>
          <a:p>
            <a:pPr marL="0" indent="0" algn="just">
              <a:buNone/>
            </a:pPr>
            <a:r>
              <a:rPr lang="cs-CZ" sz="3600" b="0" dirty="0"/>
              <a:t>Vládní návrh novely předložen do PS PČR již v listopadu 2020, dosud neprojednán (novela komplexní, obsáhlá, cílem odstranění nedostatků současné úpravy)</a:t>
            </a:r>
          </a:p>
          <a:p>
            <a:pPr algn="just">
              <a:spcBef>
                <a:spcPts val="3600"/>
              </a:spcBef>
              <a:buFont typeface="Wingdings" panose="05000000000000000000" pitchFamily="2" charset="2"/>
              <a:buChar char="§"/>
            </a:pP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Navrhované změny související s transpozicí evropských zadávacích směrnic</a:t>
            </a:r>
          </a:p>
          <a:p>
            <a:pPr algn="just">
              <a:spcBef>
                <a:spcPts val="3600"/>
              </a:spcBef>
              <a:buFont typeface="Wingdings" panose="05000000000000000000" pitchFamily="2" charset="2"/>
              <a:buChar char="§"/>
            </a:pP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Další navrhované změny pravidel pro zadávání veřejných zakázek</a:t>
            </a:r>
          </a:p>
          <a:p>
            <a:pPr algn="just">
              <a:spcBef>
                <a:spcPts val="3600"/>
              </a:spcBef>
              <a:buFont typeface="Wingdings" panose="05000000000000000000" pitchFamily="2" charset="2"/>
              <a:buChar char="§"/>
            </a:pP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Změny v části týkající se obrany proti nesprávnému postupu zadavatele vč. výkonu dozoru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842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E2A10F82-A88B-401E-AE44-6578BC738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80" y="693812"/>
            <a:ext cx="14631829" cy="1447800"/>
          </a:xfrm>
        </p:spPr>
        <p:txBody>
          <a:bodyPr/>
          <a:lstStyle/>
          <a:p>
            <a:pPr algn="ctr"/>
            <a:r>
              <a:rPr lang="cs-CZ" dirty="0"/>
              <a:t>Změny související s transpozicí evropských zadávacích směrnic </a:t>
            </a:r>
            <a:r>
              <a:rPr lang="cs-CZ" sz="3200" b="0" dirty="0">
                <a:solidFill>
                  <a:schemeClr val="tx1"/>
                </a:solidFill>
              </a:rPr>
              <a:t>(vybrané změny)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665B9E-5F8E-4E82-9B49-EC242ADD036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880" y="2494012"/>
            <a:ext cx="14631830" cy="8527509"/>
          </a:xfrm>
        </p:spPr>
        <p:txBody>
          <a:bodyPr/>
          <a:lstStyle/>
          <a:p>
            <a:pPr marL="360363" lvl="1" indent="-360363" algn="just">
              <a:spcBef>
                <a:spcPts val="2400"/>
              </a:spcBef>
              <a:spcAft>
                <a:spcPts val="1200"/>
              </a:spcAft>
              <a:buClr>
                <a:srgbClr val="40B4E5"/>
              </a:buClr>
              <a:buFont typeface="Wingdings" panose="05000000000000000000" pitchFamily="2" charset="2"/>
              <a:buChar char="§"/>
            </a:pPr>
            <a:r>
              <a:rPr lang="cs-CZ" sz="3000" dirty="0"/>
              <a:t>Definice veřejné zakázky na dodávky (§ 14 odst. 1) – </a:t>
            </a:r>
            <a:r>
              <a:rPr lang="cs-CZ" sz="3000" dirty="0">
                <a:solidFill>
                  <a:schemeClr val="accent1">
                    <a:lumMod val="75000"/>
                  </a:schemeClr>
                </a:solidFill>
              </a:rPr>
              <a:t>vynětí pořízení cenného papíru, jiného investičního nástroje, peněžité pohledávky, obchodního závodu nebo podílu v obchodní korporaci</a:t>
            </a:r>
            <a:r>
              <a:rPr lang="cs-CZ" sz="3000" dirty="0"/>
              <a:t> </a:t>
            </a:r>
          </a:p>
          <a:p>
            <a:pPr marL="360363" lvl="1" indent="-360363" algn="just">
              <a:spcBef>
                <a:spcPts val="2400"/>
              </a:spcBef>
              <a:spcAft>
                <a:spcPts val="1200"/>
              </a:spcAft>
              <a:buClr>
                <a:srgbClr val="40B4E5"/>
              </a:buClr>
              <a:buFont typeface="Wingdings" panose="05000000000000000000" pitchFamily="2" charset="2"/>
              <a:buChar char="§"/>
            </a:pPr>
            <a:r>
              <a:rPr lang="cs-CZ" sz="3000" dirty="0"/>
              <a:t>Komunikace v zadávacím řízení a při zvláštních postupech (§ 211 odst. 1 </a:t>
            </a:r>
            <a:br>
              <a:rPr lang="cs-CZ" sz="3000" dirty="0"/>
            </a:br>
            <a:r>
              <a:rPr lang="cs-CZ" sz="3000" dirty="0"/>
              <a:t>až 3) – </a:t>
            </a:r>
            <a:r>
              <a:rPr lang="cs-CZ" sz="3000" dirty="0">
                <a:solidFill>
                  <a:schemeClr val="accent1">
                    <a:lumMod val="75000"/>
                  </a:schemeClr>
                </a:solidFill>
              </a:rPr>
              <a:t>primárně písemná forma</a:t>
            </a:r>
          </a:p>
          <a:p>
            <a:pPr marL="360363" lvl="1" indent="-360363" algn="just">
              <a:spcBef>
                <a:spcPts val="2400"/>
              </a:spcBef>
              <a:spcAft>
                <a:spcPts val="1200"/>
              </a:spcAft>
              <a:buClr>
                <a:srgbClr val="40B4E5"/>
              </a:buClr>
              <a:buFont typeface="Wingdings" panose="05000000000000000000" pitchFamily="2" charset="2"/>
              <a:buChar char="§"/>
            </a:pPr>
            <a:r>
              <a:rPr lang="cs-CZ" sz="3000" dirty="0"/>
              <a:t>Ověřování věrohodnosti údajů, dokladů, vzorků nebo modelů poskytnutých účastníkem a možnost zadavatele opatřovat si je sám (§ 39 odst. 5) – podmínka, že </a:t>
            </a: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nesmí</a:t>
            </a:r>
            <a:r>
              <a:rPr lang="cs-CZ" sz="3000" dirty="0">
                <a:solidFill>
                  <a:schemeClr val="accent1">
                    <a:lumMod val="75000"/>
                  </a:schemeClr>
                </a:solidFill>
              </a:rPr>
              <a:t> být hodnoceny podle kritérií hodnocení</a:t>
            </a:r>
          </a:p>
          <a:p>
            <a:pPr marL="360363" lvl="1" indent="-360363" algn="just">
              <a:spcBef>
                <a:spcPts val="2400"/>
              </a:spcBef>
              <a:spcAft>
                <a:spcPts val="1200"/>
              </a:spcAft>
              <a:buClr>
                <a:srgbClr val="40B4E5"/>
              </a:buClr>
              <a:buFont typeface="Wingdings" panose="05000000000000000000" pitchFamily="2" charset="2"/>
              <a:buChar char="§"/>
            </a:pPr>
            <a:r>
              <a:rPr lang="cs-CZ" sz="3000" dirty="0"/>
              <a:t>Zadávací lhůta (§ 40) - </a:t>
            </a:r>
            <a:r>
              <a:rPr lang="cs-CZ" sz="3000" dirty="0">
                <a:solidFill>
                  <a:schemeClr val="accent1">
                    <a:lumMod val="75000"/>
                  </a:schemeClr>
                </a:solidFill>
              </a:rPr>
              <a:t>početná upřesnění a doplnění úpravy </a:t>
            </a:r>
          </a:p>
          <a:p>
            <a:pPr marL="360363" lvl="1" indent="-360363" algn="just">
              <a:spcBef>
                <a:spcPts val="2400"/>
              </a:spcBef>
              <a:spcAft>
                <a:spcPts val="1200"/>
              </a:spcAft>
              <a:buClr>
                <a:srgbClr val="40B4E5"/>
              </a:buClr>
              <a:buFont typeface="Wingdings" panose="05000000000000000000" pitchFamily="2" charset="2"/>
              <a:buChar char="§"/>
            </a:pPr>
            <a:r>
              <a:rPr lang="cs-CZ" sz="3000" dirty="0"/>
              <a:t>Vylučování účastníků (§ 48 odst. 3, § 48 odst. 6 a § 88 odst. 2) – </a:t>
            </a: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zmírnění</a:t>
            </a:r>
            <a:r>
              <a:rPr lang="cs-CZ" sz="3000" dirty="0"/>
              <a:t> </a:t>
            </a:r>
            <a:br>
              <a:rPr lang="cs-CZ" sz="3000" dirty="0"/>
            </a:br>
            <a:r>
              <a:rPr lang="cs-CZ" sz="3000" dirty="0"/>
              <a:t>z povinnosti na právo vyloučit (při zachování povinnosti vyloučit vybraného dodavatele dle § 48 odst. 8); </a:t>
            </a:r>
            <a:r>
              <a:rPr lang="cs-CZ" sz="3000" dirty="0">
                <a:solidFill>
                  <a:schemeClr val="accent1">
                    <a:lumMod val="75000"/>
                  </a:schemeClr>
                </a:solidFill>
              </a:rPr>
              <a:t>doplnění nového důvodu pro vyloučení pro nezpůsobilost </a:t>
            </a:r>
            <a:r>
              <a:rPr lang="cs-CZ" sz="3000" dirty="0"/>
              <a:t>z důvodu přípravy hodnocené části nabídky </a:t>
            </a:r>
            <a:br>
              <a:rPr lang="cs-CZ" sz="3000" dirty="0"/>
            </a:br>
            <a:r>
              <a:rPr lang="cs-CZ" sz="3000" dirty="0"/>
              <a:t>ve vzájemné shodě s jiným účastníkem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80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Struktura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3"/>
          </p:nvPr>
        </p:nvSpPr>
        <p:spPr>
          <a:xfrm>
            <a:off x="495946" y="2360612"/>
            <a:ext cx="15337703" cy="8527509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sz="3200" dirty="0">
                <a:solidFill>
                  <a:srgbClr val="40B4E5"/>
                </a:solidFill>
              </a:rPr>
              <a:t>Informace o Úřadu pro ochranu hospodářské soutěže</a:t>
            </a:r>
          </a:p>
          <a:p>
            <a:pPr>
              <a:lnSpc>
                <a:spcPct val="200000"/>
              </a:lnSpc>
            </a:pPr>
            <a:r>
              <a:rPr lang="cs-CZ" sz="3200" dirty="0">
                <a:solidFill>
                  <a:srgbClr val="40B4E5"/>
                </a:solidFill>
              </a:rPr>
              <a:t>Zohlednění trhu při vymezení předmětu VZ a stanovení kritérií technické kvalifikace</a:t>
            </a:r>
          </a:p>
          <a:p>
            <a:pPr>
              <a:lnSpc>
                <a:spcPct val="200000"/>
              </a:lnSpc>
            </a:pPr>
            <a:r>
              <a:rPr lang="cs-CZ" sz="3200" dirty="0">
                <a:solidFill>
                  <a:srgbClr val="40B4E5"/>
                </a:solidFill>
              </a:rPr>
              <a:t>Nové zásady zakotvené v § 6 ZZVZ</a:t>
            </a:r>
          </a:p>
          <a:p>
            <a:pPr>
              <a:lnSpc>
                <a:spcPct val="200000"/>
              </a:lnSpc>
            </a:pPr>
            <a:r>
              <a:rPr lang="cs-CZ" sz="3200" dirty="0">
                <a:solidFill>
                  <a:srgbClr val="40B4E5"/>
                </a:solidFill>
              </a:rPr>
              <a:t>Problematika růstu cen materiálů, zboží, výrobků a komodit ve veřejných zakázkách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922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0208F476-8BFC-4524-BCE2-0BA574605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Další navrhované změny pravidel pro zadávání veřejných zakázek </a:t>
            </a:r>
            <a:r>
              <a:rPr lang="cs-CZ" sz="3200" b="0" dirty="0">
                <a:solidFill>
                  <a:schemeClr val="tx1"/>
                </a:solidFill>
              </a:rPr>
              <a:t>(vybrané změny)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DE0886-31FA-4ADD-9199-E0270CB0A6B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880" y="2494012"/>
            <a:ext cx="14631830" cy="8527509"/>
          </a:xfrm>
        </p:spPr>
        <p:txBody>
          <a:bodyPr/>
          <a:lstStyle/>
          <a:p>
            <a:pPr marL="0" lvl="1" indent="0" algn="just">
              <a:spcBef>
                <a:spcPts val="2400"/>
              </a:spcBef>
              <a:spcAft>
                <a:spcPts val="1200"/>
              </a:spcAft>
              <a:buClr>
                <a:srgbClr val="40B4E5"/>
              </a:buClr>
              <a:buNone/>
            </a:pPr>
            <a:endParaRPr lang="cs-CZ" sz="1000" dirty="0"/>
          </a:p>
          <a:p>
            <a:pPr marL="360363" lvl="1" indent="-360363" algn="just">
              <a:spcBef>
                <a:spcPts val="2400"/>
              </a:spcBef>
              <a:spcAft>
                <a:spcPts val="1200"/>
              </a:spcAft>
              <a:buClr>
                <a:srgbClr val="40B4E5"/>
              </a:buClr>
              <a:buFont typeface="Wingdings" panose="05000000000000000000" pitchFamily="2" charset="2"/>
              <a:buChar char="§"/>
            </a:pPr>
            <a:r>
              <a:rPr lang="cs-CZ" sz="3200" dirty="0"/>
              <a:t>Předkládání dokladů, vzorků a čestných prohlášení vybraným dodavatelem před uzavřením smlouvy (§ 122 odst. 3 a 4) –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zpřesnění úpravy, rozlišení dokladů, které si zadavatel může a které si musí vyžádat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>
                <a:solidFill>
                  <a:srgbClr val="00002C"/>
                </a:solidFill>
              </a:rPr>
              <a:t>a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forma dokladů (originál/ověř. kopie x kopie) ponechána na volbě zadavatele </a:t>
            </a:r>
          </a:p>
          <a:p>
            <a:pPr marL="360363" lvl="1" indent="-360363" algn="just">
              <a:spcBef>
                <a:spcPts val="2400"/>
              </a:spcBef>
              <a:spcAft>
                <a:spcPts val="1200"/>
              </a:spcAft>
              <a:buClr>
                <a:srgbClr val="40B4E5"/>
              </a:buClr>
              <a:buFont typeface="Wingdings" panose="05000000000000000000" pitchFamily="2" charset="2"/>
              <a:buChar char="§"/>
            </a:pPr>
            <a:r>
              <a:rPr lang="cs-CZ" sz="3200" dirty="0"/>
              <a:t>Údaje  povinně uveřejňované v písemné zprávě zadavatele [§ 217 odst. 2 písm. c)] –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rozšíření i na nabídkové ceny účastníků</a:t>
            </a:r>
          </a:p>
          <a:p>
            <a:pPr marL="360363" lvl="1" indent="-360363" algn="just">
              <a:spcBef>
                <a:spcPts val="2400"/>
              </a:spcBef>
              <a:spcAft>
                <a:spcPts val="1200"/>
              </a:spcAft>
              <a:buClr>
                <a:srgbClr val="40B4E5"/>
              </a:buClr>
              <a:buFont typeface="Wingdings" panose="05000000000000000000" pitchFamily="2" charset="2"/>
              <a:buChar char="§"/>
            </a:pPr>
            <a:r>
              <a:rPr lang="cs-CZ" sz="3200" dirty="0"/>
              <a:t>Podmínky pro změnu závazku ze smluv (§ 222 odst. 1, 5 a 6) –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upřesnění pravidel pro případy změn, u nichž jsou splněny podmínky pro výjimku </a:t>
            </a:r>
            <a:br>
              <a:rPr lang="cs-CZ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z povinnosti zadat VZ v zadávacím řízení </a:t>
            </a:r>
            <a:r>
              <a:rPr lang="cs-CZ" sz="3200" dirty="0"/>
              <a:t>a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odstranění limitu 50 % pro změny dle § 222 odst. 5 a 6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071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B36FE63F-798E-4EE2-B2B9-901EF89C70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Obrana proti nesprávnému postupu zadavatele </a:t>
            </a:r>
            <a:br>
              <a:rPr lang="cs-CZ" dirty="0"/>
            </a:br>
            <a:r>
              <a:rPr lang="cs-CZ" dirty="0"/>
              <a:t>vč. výkonu dozoru </a:t>
            </a:r>
            <a:r>
              <a:rPr lang="cs-CZ" sz="3200" b="0" dirty="0">
                <a:solidFill>
                  <a:schemeClr val="tx1"/>
                </a:solidFill>
              </a:rPr>
              <a:t>(vybrané změny)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39C0D7-C4E5-4E3B-B7CC-6FCC87BCB4E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sz="1000" b="0" dirty="0">
              <a:sym typeface="Wingdings" panose="05000000000000000000" pitchFamily="2" charset="2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>
                <a:sym typeface="Wingdings" panose="05000000000000000000" pitchFamily="2" charset="2"/>
              </a:rPr>
              <a:t>Podání námitek (§ 241) – negativní výčet situací, kdy námitky podat nelze (např.  veřejná zakázka malého rozsahu, koncese malého rozsahu, sektorová veřejná zakázka dle § 158 odst. 1 ZZVZ)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>
                <a:sym typeface="Wingdings" panose="05000000000000000000" pitchFamily="2" charset="2"/>
              </a:rPr>
              <a:t>Vyřízení námitek (§ 245) – v případě </a:t>
            </a:r>
            <a:r>
              <a:rPr lang="cs-CZ" sz="3200" b="0" dirty="0">
                <a:solidFill>
                  <a:srgbClr val="004D7E"/>
                </a:solidFill>
                <a:sym typeface="Wingdings" panose="05000000000000000000" pitchFamily="2" charset="2"/>
              </a:rPr>
              <a:t>vyhovění námitkám není povinnost vyjádřit se podrobně a srozumitelně ke všem skutečnostem uvedeným </a:t>
            </a:r>
            <a:br>
              <a:rPr lang="cs-CZ" sz="3200" b="0" dirty="0">
                <a:solidFill>
                  <a:srgbClr val="004D7E"/>
                </a:solidFill>
                <a:sym typeface="Wingdings" panose="05000000000000000000" pitchFamily="2" charset="2"/>
              </a:rPr>
            </a:br>
            <a:r>
              <a:rPr lang="cs-CZ" sz="3200" b="0" dirty="0">
                <a:solidFill>
                  <a:srgbClr val="004D7E"/>
                </a:solidFill>
                <a:sym typeface="Wingdings" panose="05000000000000000000" pitchFamily="2" charset="2"/>
              </a:rPr>
              <a:t>v námitkách</a:t>
            </a:r>
            <a:r>
              <a:rPr lang="cs-CZ" sz="3200" b="0" dirty="0">
                <a:sym typeface="Wingdings" panose="05000000000000000000" pitchFamily="2" charset="2"/>
              </a:rPr>
              <a:t>; v případě </a:t>
            </a:r>
            <a:r>
              <a:rPr lang="cs-CZ" sz="3200" b="0" dirty="0">
                <a:solidFill>
                  <a:srgbClr val="004D7E"/>
                </a:solidFill>
                <a:sym typeface="Wingdings" panose="05000000000000000000" pitchFamily="2" charset="2"/>
              </a:rPr>
              <a:t>„procesního</a:t>
            </a:r>
            <a:r>
              <a:rPr lang="cs-CZ" sz="3200" b="0" dirty="0">
                <a:sym typeface="Wingdings" panose="05000000000000000000" pitchFamily="2" charset="2"/>
              </a:rPr>
              <a:t> </a:t>
            </a:r>
            <a:r>
              <a:rPr lang="cs-CZ" sz="3200" b="0" dirty="0">
                <a:solidFill>
                  <a:srgbClr val="004D7E"/>
                </a:solidFill>
                <a:sym typeface="Wingdings" panose="05000000000000000000" pitchFamily="2" charset="2"/>
              </a:rPr>
              <a:t>odmítnutí“ námitek </a:t>
            </a:r>
            <a:r>
              <a:rPr lang="cs-CZ" sz="3200" b="0" dirty="0">
                <a:sym typeface="Wingdings" panose="05000000000000000000" pitchFamily="2" charset="2"/>
              </a:rPr>
              <a:t>postačí v odmítnutí námitek uvést odůvodnění ve vztahu pouze k těmto důvodům odmítnutí (</a:t>
            </a:r>
            <a:r>
              <a:rPr lang="cs-CZ" sz="3200" dirty="0">
                <a:sym typeface="Wingdings" panose="05000000000000000000" pitchFamily="2" charset="2"/>
              </a:rPr>
              <a:t>nedochází k věcné změně, jedná se o výslovné zakotvení dosavadní praxe</a:t>
            </a:r>
            <a:r>
              <a:rPr lang="cs-CZ" sz="3200" b="0" dirty="0">
                <a:sym typeface="Wingdings" panose="05000000000000000000" pitchFamily="2" charset="2"/>
              </a:rPr>
              <a:t>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>
                <a:sym typeface="Wingdings" panose="05000000000000000000" pitchFamily="2" charset="2"/>
              </a:rPr>
              <a:t>Zákaz uzavření smlouvy (§ 246) – blokace i před uplynutím lhůty pro podání námitek proti obsahu sdělení podle § 123 odst. 2  (týká se novinky, kdy údaje </a:t>
            </a:r>
            <a:br>
              <a:rPr lang="cs-CZ" sz="3200" b="0" dirty="0">
                <a:sym typeface="Wingdings" panose="05000000000000000000" pitchFamily="2" charset="2"/>
              </a:rPr>
            </a:br>
            <a:r>
              <a:rPr lang="cs-CZ" sz="3200" b="0" dirty="0">
                <a:sym typeface="Wingdings" panose="05000000000000000000" pitchFamily="2" charset="2"/>
              </a:rPr>
              <a:t>o předložení dokladů a vzorků k předmětu VZ nebo kvalifikaci, či výsledky zkoušek vzorků zasílá zadavatel účastníkům řízení samostatně mimo oznámení o výběru dodavatele)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265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80E41730-4CA0-496A-88CA-177235EE05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3600" dirty="0"/>
              <a:t>Obrana proti nesprávnému postupu zadavatele </a:t>
            </a:r>
            <a:br>
              <a:rPr lang="cs-CZ" sz="3600" dirty="0"/>
            </a:br>
            <a:r>
              <a:rPr lang="cs-CZ" sz="3600" dirty="0"/>
              <a:t>vč. výkonu dozoru </a:t>
            </a:r>
            <a:r>
              <a:rPr lang="cs-CZ" sz="3600" b="0" dirty="0">
                <a:solidFill>
                  <a:schemeClr val="tx1"/>
                </a:solidFill>
              </a:rPr>
              <a:t>(vybrané změny)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468D2E-F1D5-4FBA-A46F-DD957844A4E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6585" y="2781552"/>
            <a:ext cx="14631830" cy="8527509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>
                <a:sym typeface="Wingdings" panose="05000000000000000000" pitchFamily="2" charset="2"/>
              </a:rPr>
              <a:t>Úprava lhůt pro zaslání dokumentace Úřadu, vyjádření k návrhu, zaslání dokumentace v dodatečné lhůtě (§ 252 odst. 1, § 254 odst. 5 a § 263 odst. 4) – výslovné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zmírnění</a:t>
            </a:r>
            <a:r>
              <a:rPr lang="cs-CZ" sz="3200" b="0" dirty="0">
                <a:sym typeface="Wingdings" panose="05000000000000000000" pitchFamily="2" charset="2"/>
              </a:rPr>
              <a:t> ve prospěch zadavatele – k dodržení lhůty postačí </a:t>
            </a:r>
            <a:r>
              <a:rPr lang="cs-CZ" sz="3200" b="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odeslání</a:t>
            </a:r>
            <a:r>
              <a:rPr lang="cs-CZ" sz="3200" b="0" dirty="0">
                <a:sym typeface="Wingdings" panose="05000000000000000000" pitchFamily="2" charset="2"/>
              </a:rPr>
              <a:t> dokumentů a nikoliv jejich doručení (</a:t>
            </a:r>
            <a:r>
              <a:rPr lang="cs-CZ" sz="3200" dirty="0">
                <a:sym typeface="Wingdings" panose="05000000000000000000" pitchFamily="2" charset="2"/>
              </a:rPr>
              <a:t>reakce na rozhodovací praxi ÚOHS</a:t>
            </a:r>
            <a:r>
              <a:rPr lang="cs-CZ" sz="3200" b="0" dirty="0">
                <a:sym typeface="Wingdings" panose="05000000000000000000" pitchFamily="2" charset="2"/>
              </a:rPr>
              <a:t>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>
                <a:sym typeface="Wingdings" panose="05000000000000000000" pitchFamily="2" charset="2"/>
              </a:rPr>
              <a:t>Zpřístupnění dokumentace uložené v certifikovaném nástroji (§ 262a) –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snížení</a:t>
            </a:r>
            <a:r>
              <a:rPr lang="cs-CZ" sz="3200" b="0" dirty="0">
                <a:sym typeface="Wingdings" panose="05000000000000000000" pitchFamily="2" charset="2"/>
              </a:rPr>
              <a:t> </a:t>
            </a:r>
            <a:r>
              <a:rPr lang="cs-CZ" sz="3200" b="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administrativní</a:t>
            </a:r>
            <a:r>
              <a:rPr lang="cs-CZ" sz="3200" b="0" dirty="0">
                <a:sym typeface="Wingdings" panose="05000000000000000000" pitchFamily="2" charset="2"/>
              </a:rPr>
              <a:t>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zátěže</a:t>
            </a:r>
            <a:r>
              <a:rPr lang="cs-CZ" sz="3200" b="0" dirty="0">
                <a:sym typeface="Wingdings" panose="05000000000000000000" pitchFamily="2" charset="2"/>
              </a:rPr>
              <a:t> – povinnost zaslat dokumentaci Úřadu je splněna  </a:t>
            </a:r>
            <a:r>
              <a:rPr lang="cs-CZ" sz="3200" b="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zajištěním  přístupu  Úřadu  </a:t>
            </a:r>
            <a:r>
              <a:rPr lang="cs-CZ" sz="3200" b="0" dirty="0">
                <a:sym typeface="Wingdings" panose="05000000000000000000" pitchFamily="2" charset="2"/>
              </a:rPr>
              <a:t>k  dokumentům a  informacím  uloženým v </a:t>
            </a:r>
            <a:r>
              <a:rPr lang="cs-CZ" sz="3200" b="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certifikovaném nástroji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>
                <a:sym typeface="Wingdings" panose="05000000000000000000" pitchFamily="2" charset="2"/>
              </a:rPr>
              <a:t>Diferenciace promlčecí doby (§ 270 odst. 4) pro přestupky podle: 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ym typeface="Wingdings" panose="05000000000000000000" pitchFamily="2" charset="2"/>
              </a:rPr>
              <a:t>§ 268 ZZVZ –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zůstává 5 let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ym typeface="Wingdings" panose="05000000000000000000" pitchFamily="2" charset="2"/>
              </a:rPr>
              <a:t>§ 269 ZZVZ (přestupky při uveřejňování) –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sníženo na 2 roky </a:t>
            </a:r>
            <a:r>
              <a:rPr lang="cs-CZ" sz="3200" dirty="0">
                <a:sym typeface="Wingdings" panose="05000000000000000000" pitchFamily="2" charset="2"/>
              </a:rPr>
              <a:t>z důvodu nižší škodlivosti těchto přestupků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42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19172" y="2630388"/>
            <a:ext cx="14631829" cy="1663824"/>
          </a:xfrm>
        </p:spPr>
        <p:txBody>
          <a:bodyPr/>
          <a:lstStyle/>
          <a:p>
            <a:pPr algn="ctr"/>
            <a:r>
              <a:rPr lang="cs-CZ" sz="8800" dirty="0"/>
              <a:t>Děkuji Vám za pozornost</a:t>
            </a:r>
            <a:endParaRPr lang="cs-CZ" sz="3200" b="0" dirty="0"/>
          </a:p>
          <a:p>
            <a:pPr algn="ctr"/>
            <a:endParaRPr lang="cs-CZ" sz="3200" b="0" dirty="0"/>
          </a:p>
          <a:p>
            <a:pPr algn="ctr"/>
            <a:endParaRPr lang="cs-CZ" sz="3200" b="0" dirty="0"/>
          </a:p>
          <a:p>
            <a:pPr algn="ctr"/>
            <a:endParaRPr lang="cs-CZ" sz="3200" b="0" dirty="0"/>
          </a:p>
        </p:txBody>
      </p:sp>
    </p:spTree>
    <p:extLst>
      <p:ext uri="{BB962C8B-B14F-4D97-AF65-F5344CB8AC3E}">
        <p14:creationId xmlns:p14="http://schemas.microsoft.com/office/powerpoint/2010/main" val="129356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12880" y="477788"/>
            <a:ext cx="14631829" cy="1152128"/>
          </a:xfrm>
        </p:spPr>
        <p:txBody>
          <a:bodyPr/>
          <a:lstStyle/>
          <a:p>
            <a:pPr algn="ctr"/>
            <a:r>
              <a:rPr lang="cs-CZ" sz="4400" dirty="0"/>
              <a:t>Úřad pro ochranu hospodářské soutěže</a:t>
            </a:r>
          </a:p>
          <a:p>
            <a:pPr algn="ctr"/>
            <a:br>
              <a:rPr lang="cs-CZ" dirty="0"/>
            </a:br>
            <a:endParaRPr lang="cs-CZ" dirty="0"/>
          </a:p>
          <a:p>
            <a:r>
              <a:rPr lang="cs-CZ" sz="4000" dirty="0">
                <a:solidFill>
                  <a:srgbClr val="40B4E5"/>
                </a:solidFill>
              </a:rPr>
              <a:t> </a:t>
            </a:r>
            <a:endParaRPr lang="cs-CZ" sz="4400" dirty="0">
              <a:solidFill>
                <a:srgbClr val="40B4E5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3"/>
          </p:nvPr>
        </p:nvSpPr>
        <p:spPr>
          <a:xfrm>
            <a:off x="812879" y="1629916"/>
            <a:ext cx="14631830" cy="943304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cs-CZ" sz="3500" dirty="0">
                <a:solidFill>
                  <a:srgbClr val="004D7E"/>
                </a:solidFill>
              </a:rPr>
              <a:t>Dozor</a:t>
            </a:r>
            <a:r>
              <a:rPr lang="cs-CZ" sz="3500" dirty="0">
                <a:solidFill>
                  <a:srgbClr val="00002C"/>
                </a:solidFill>
              </a:rPr>
              <a:t> </a:t>
            </a:r>
            <a:r>
              <a:rPr lang="cs-CZ" sz="3500" b="0" dirty="0">
                <a:solidFill>
                  <a:srgbClr val="00002C"/>
                </a:solidFill>
              </a:rPr>
              <a:t>nad zadáváním veřejných zakázek</a:t>
            </a:r>
          </a:p>
          <a:p>
            <a:pPr lvl="1">
              <a:lnSpc>
                <a:spcPct val="200000"/>
              </a:lnSpc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3000" dirty="0">
                <a:solidFill>
                  <a:srgbClr val="00002C"/>
                </a:solidFill>
              </a:rPr>
              <a:t>vedení správních řízení </a:t>
            </a:r>
            <a:r>
              <a:rPr lang="cs-CZ" sz="3000" dirty="0"/>
              <a:t>–</a:t>
            </a:r>
            <a:r>
              <a:rPr lang="cs-CZ" sz="3000" dirty="0">
                <a:solidFill>
                  <a:srgbClr val="00002C"/>
                </a:solidFill>
              </a:rPr>
              <a:t> na návrh, z moci úřední</a:t>
            </a:r>
          </a:p>
          <a:p>
            <a:pPr lvl="1">
              <a:lnSpc>
                <a:spcPct val="200000"/>
              </a:lnSpc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3000" dirty="0">
                <a:solidFill>
                  <a:srgbClr val="00002C"/>
                </a:solidFill>
              </a:rPr>
              <a:t>šetření podnětů</a:t>
            </a:r>
          </a:p>
          <a:p>
            <a:pPr lvl="1">
              <a:lnSpc>
                <a:spcPct val="200000"/>
              </a:lnSpc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3000" dirty="0">
                <a:solidFill>
                  <a:srgbClr val="00002C"/>
                </a:solidFill>
              </a:rPr>
              <a:t>provádění kontrol dle kontrolního řádu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3500" dirty="0">
                <a:solidFill>
                  <a:srgbClr val="004D7E"/>
                </a:solidFill>
              </a:rPr>
              <a:t>Rozhodování</a:t>
            </a:r>
          </a:p>
          <a:p>
            <a:pPr lvl="1">
              <a:lnSpc>
                <a:spcPct val="200000"/>
              </a:lnSpc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3000" dirty="0"/>
              <a:t>snaha ÚOHS rozhodovat tak, aby zadání veřejných zakázek vzešlo z </a:t>
            </a:r>
            <a:r>
              <a:rPr lang="cs-CZ" sz="3000" dirty="0">
                <a:solidFill>
                  <a:srgbClr val="004D7E"/>
                </a:solidFill>
              </a:rPr>
              <a:t>férové soutěže</a:t>
            </a:r>
            <a:r>
              <a:rPr lang="cs-CZ" sz="3000" dirty="0"/>
              <a:t> a nedocházelo k </a:t>
            </a:r>
            <a:r>
              <a:rPr lang="cs-CZ" sz="3000" dirty="0">
                <a:solidFill>
                  <a:srgbClr val="004D7E"/>
                </a:solidFill>
              </a:rPr>
              <a:t>diskriminaci na trhu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3500" dirty="0">
                <a:solidFill>
                  <a:srgbClr val="004D7E"/>
                </a:solidFill>
              </a:rPr>
              <a:t>Výkladová stanoviska a metodiky </a:t>
            </a:r>
            <a:r>
              <a:rPr lang="cs-CZ" sz="3500" b="0" dirty="0">
                <a:solidFill>
                  <a:srgbClr val="00002C"/>
                </a:solidFill>
              </a:rPr>
              <a:t>(i ve spolupráci s MMR)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3500" dirty="0">
                <a:solidFill>
                  <a:srgbClr val="004D7E"/>
                </a:solidFill>
              </a:rPr>
              <a:t>Osvěta</a:t>
            </a:r>
          </a:p>
          <a:p>
            <a:pPr lvl="1">
              <a:lnSpc>
                <a:spcPct val="200000"/>
              </a:lnSpc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3000" dirty="0">
                <a:solidFill>
                  <a:srgbClr val="00002C"/>
                </a:solidFill>
              </a:rPr>
              <a:t>metodické dny veřejného zadávání</a:t>
            </a:r>
          </a:p>
          <a:p>
            <a:pPr lvl="1">
              <a:lnSpc>
                <a:spcPct val="200000"/>
              </a:lnSpc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3000" dirty="0">
                <a:solidFill>
                  <a:srgbClr val="00002C"/>
                </a:solidFill>
              </a:rPr>
              <a:t>účast na seminářích a konferencích </a:t>
            </a:r>
            <a:r>
              <a:rPr lang="cs-CZ" sz="3000" dirty="0"/>
              <a:t>–</a:t>
            </a:r>
            <a:r>
              <a:rPr lang="cs-CZ" sz="3000" dirty="0">
                <a:solidFill>
                  <a:srgbClr val="004D7E"/>
                </a:solidFill>
              </a:rPr>
              <a:t> </a:t>
            </a:r>
            <a:r>
              <a:rPr lang="cs-CZ" sz="3000" dirty="0"/>
              <a:t>zefektivnění zadavatelského prostředí</a:t>
            </a:r>
            <a:endParaRPr lang="cs-CZ" sz="3000" dirty="0">
              <a:solidFill>
                <a:srgbClr val="00002C"/>
              </a:solidFill>
            </a:endParaRPr>
          </a:p>
          <a:p>
            <a:pPr>
              <a:lnSpc>
                <a:spcPct val="200000"/>
              </a:lnSpc>
            </a:pPr>
            <a:endParaRPr lang="cs-CZ" sz="2400" dirty="0">
              <a:solidFill>
                <a:srgbClr val="004D7E"/>
              </a:solidFill>
            </a:endParaRPr>
          </a:p>
          <a:p>
            <a:pPr marL="0" indent="0">
              <a:buNone/>
            </a:pPr>
            <a:endParaRPr lang="cs-CZ" sz="3200" b="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6589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8882C81-0C1B-419C-9911-1414588F4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80" y="912812"/>
            <a:ext cx="14631829" cy="1365176"/>
          </a:xfrm>
        </p:spPr>
        <p:txBody>
          <a:bodyPr/>
          <a:lstStyle/>
          <a:p>
            <a:pPr algn="ctr"/>
            <a:r>
              <a:rPr lang="cs-CZ" sz="4400" dirty="0"/>
              <a:t>Trh jako determinant stanovení zadávacích podmínek</a:t>
            </a:r>
            <a:endParaRPr lang="cs-CZ" sz="4400" u="sng" dirty="0"/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1B6833-0C15-41C3-9825-025FF3FBEC7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879" y="2422004"/>
            <a:ext cx="14631830" cy="8466117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3200" b="0" dirty="0">
                <a:solidFill>
                  <a:srgbClr val="004D7E"/>
                </a:solidFill>
              </a:rPr>
              <a:t>Předmět </a:t>
            </a:r>
            <a:r>
              <a:rPr lang="cs-CZ" sz="3200" b="0" dirty="0"/>
              <a:t>plnění VZ dán </a:t>
            </a:r>
            <a:r>
              <a:rPr lang="cs-CZ" sz="3200" dirty="0">
                <a:solidFill>
                  <a:srgbClr val="004D7E"/>
                </a:solidFill>
              </a:rPr>
              <a:t>důvodnou potřebou</a:t>
            </a:r>
            <a:r>
              <a:rPr lang="cs-CZ" sz="3200" b="0" dirty="0"/>
              <a:t> zadavatele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3200" b="0" dirty="0"/>
              <a:t>hranice </a:t>
            </a:r>
          </a:p>
          <a:p>
            <a:pPr lvl="2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</a:pPr>
            <a:r>
              <a:rPr lang="cs-CZ" sz="3200" b="0" dirty="0">
                <a:solidFill>
                  <a:srgbClr val="004D7E"/>
                </a:solidFill>
              </a:rPr>
              <a:t>	</a:t>
            </a:r>
            <a:r>
              <a:rPr lang="cs-CZ" sz="3200" b="1" dirty="0">
                <a:solidFill>
                  <a:srgbClr val="004D7E"/>
                </a:solidFill>
              </a:rPr>
              <a:t>bezdůvodné</a:t>
            </a:r>
            <a:r>
              <a:rPr lang="cs-CZ" sz="3200" b="0" dirty="0"/>
              <a:t> omezení soutěže</a:t>
            </a:r>
          </a:p>
          <a:p>
            <a:pPr lvl="2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</a:pPr>
            <a:r>
              <a:rPr lang="cs-CZ" sz="3200" b="0" dirty="0"/>
              <a:t>	nutnost zohlednění </a:t>
            </a:r>
            <a:r>
              <a:rPr lang="cs-CZ" sz="3200" b="1" dirty="0">
                <a:solidFill>
                  <a:srgbClr val="004D7E"/>
                </a:solidFill>
              </a:rPr>
              <a:t>trhu poskytujícího plnění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3200" b="0" dirty="0">
                <a:solidFill>
                  <a:srgbClr val="004D7E"/>
                </a:solidFill>
              </a:rPr>
              <a:t>Kritéria technické kvalifikace</a:t>
            </a:r>
            <a:r>
              <a:rPr lang="pl-PL" sz="3200" b="0" dirty="0"/>
              <a:t> 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pl-PL" sz="3200" b="0" dirty="0"/>
              <a:t>musí být stanovena </a:t>
            </a:r>
            <a:r>
              <a:rPr lang="pl-PL" sz="3200" b="1" dirty="0">
                <a:solidFill>
                  <a:srgbClr val="004D7E"/>
                </a:solidFill>
              </a:rPr>
              <a:t>přiměřeně předmětu </a:t>
            </a:r>
            <a:r>
              <a:rPr lang="pl-PL" sz="3200" b="0" dirty="0"/>
              <a:t>plnění veřejné zakázky, avšak současně s ohledem na </a:t>
            </a:r>
            <a:r>
              <a:rPr lang="pl-PL" sz="3200" b="1" dirty="0">
                <a:solidFill>
                  <a:srgbClr val="004D7E"/>
                </a:solidFill>
              </a:rPr>
              <a:t>specifika trhu</a:t>
            </a:r>
          </a:p>
          <a:p>
            <a:pPr lvl="2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rgbClr val="00002C"/>
                </a:solidFill>
              </a:rPr>
              <a:t>podmínka promítající se do kritérií technické kvalifikace, která je </a:t>
            </a:r>
            <a:r>
              <a:rPr lang="pl-PL" sz="3200" b="1" dirty="0">
                <a:solidFill>
                  <a:srgbClr val="004D7E"/>
                </a:solidFill>
              </a:rPr>
              <a:t>na</a:t>
            </a:r>
            <a:r>
              <a:rPr lang="cs-CZ" dirty="0"/>
              <a:t> </a:t>
            </a:r>
            <a:r>
              <a:rPr lang="pl-PL" sz="3200" b="1" dirty="0">
                <a:solidFill>
                  <a:srgbClr val="004D7E"/>
                </a:solidFill>
              </a:rPr>
              <a:t>jednom trhu odůvodněná, přiměřená a v souladu se zákonem</a:t>
            </a:r>
            <a:r>
              <a:rPr lang="pl-PL" sz="3200" dirty="0">
                <a:solidFill>
                  <a:srgbClr val="00002C"/>
                </a:solidFill>
              </a:rPr>
              <a:t>, může </a:t>
            </a:r>
            <a:r>
              <a:rPr lang="pl-PL" sz="3200" b="1" dirty="0">
                <a:solidFill>
                  <a:srgbClr val="004D7E"/>
                </a:solidFill>
              </a:rPr>
              <a:t>na jiném trhu</a:t>
            </a:r>
            <a:r>
              <a:rPr lang="pl-PL" sz="3200" b="1" dirty="0">
                <a:solidFill>
                  <a:srgbClr val="00002C"/>
                </a:solidFill>
              </a:rPr>
              <a:t> </a:t>
            </a:r>
            <a:r>
              <a:rPr lang="pl-PL" sz="3200" dirty="0">
                <a:solidFill>
                  <a:srgbClr val="00002C"/>
                </a:solidFill>
              </a:rPr>
              <a:t>(např. mladé odvětví, omezený počet aktivních dodavatelů či dodavatelů, kterým byli v minulosti zadány obdobné zakázky, atd.) vykazovat </a:t>
            </a:r>
            <a:r>
              <a:rPr lang="pl-PL" sz="3200" b="1" dirty="0">
                <a:solidFill>
                  <a:srgbClr val="004D7E"/>
                </a:solidFill>
              </a:rPr>
              <a:t>výrazně diskriminační charakter</a:t>
            </a:r>
            <a:endParaRPr lang="cs-CZ" sz="3200" b="1" dirty="0">
              <a:solidFill>
                <a:srgbClr val="004D7E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614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471AFDBD-366E-4F2A-9B3B-CC31C896B9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4400" dirty="0"/>
              <a:t>Zohlednění trhu v rozhodovací praxi ÚOHS</a:t>
            </a:r>
          </a:p>
          <a:p>
            <a:pPr algn="ctr"/>
            <a:endParaRPr lang="cs-CZ" u="sng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559F74-7204-496C-B314-F77B5D075BE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879" y="2133972"/>
            <a:ext cx="14631830" cy="8754149"/>
          </a:xfrm>
        </p:spPr>
        <p:txBody>
          <a:bodyPr/>
          <a:lstStyle/>
          <a:p>
            <a:pPr marL="0" indent="0">
              <a:buNone/>
            </a:pPr>
            <a:r>
              <a:rPr lang="cs-CZ" sz="3200" u="sng" dirty="0">
                <a:solidFill>
                  <a:prstClr val="black"/>
                </a:solidFill>
              </a:rPr>
              <a:t>Příklad z činnosti ÚOHS: R142/2020 (S62/2020) </a:t>
            </a:r>
            <a:r>
              <a:rPr lang="cs-CZ" sz="3200" b="0" dirty="0">
                <a:solidFill>
                  <a:prstClr val="black"/>
                </a:solidFill>
              </a:rPr>
              <a:t>– informační systém</a:t>
            </a:r>
            <a:br>
              <a:rPr lang="cs-CZ" sz="3200" b="0" dirty="0">
                <a:solidFill>
                  <a:prstClr val="black"/>
                </a:solidFill>
              </a:rPr>
            </a:br>
            <a:endParaRPr lang="cs-CZ" sz="3200" b="0" dirty="0">
              <a:solidFill>
                <a:prstClr val="black"/>
              </a:solidFill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3100" dirty="0"/>
              <a:t>společným zadáváním lesnického informačního systému a ekonomického systému zadavatel vymezil trh </a:t>
            </a:r>
            <a:r>
              <a:rPr lang="cs-CZ" sz="3100" b="0" dirty="0">
                <a:solidFill>
                  <a:prstClr val="black"/>
                </a:solidFill>
              </a:rPr>
              <a:t>právě těmito dvěma systémy, přičemž právě dodavatelů informačních systémů v oblasti lesnictví není dostatek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3100" b="0" dirty="0">
                <a:solidFill>
                  <a:prstClr val="black"/>
                </a:solidFill>
              </a:rPr>
              <a:t>zadavatel mj. požadoval prokázání zkušenosti s re/implementací informačního systému v odvětví lesnictví</a:t>
            </a:r>
            <a:endParaRPr lang="cs-CZ" sz="3100" b="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3100" b="0" dirty="0"/>
              <a:t>zadavatelem stanovený kvalifikační předpoklad nijak nevybočoval ve vztahu k</a:t>
            </a:r>
            <a:r>
              <a:rPr lang="cs-CZ" sz="3100" dirty="0"/>
              <a:t> </a:t>
            </a:r>
            <a:r>
              <a:rPr lang="cs-CZ" sz="3100" b="0" dirty="0"/>
              <a:t>předmětu plnění VZ a byl stanoven v souladu s § 73 odst. 6 ZZVZ, tato skutečnost však sama o sobě nemůže v kontextu § 6 odst. 2 a § 36 odst. 1 ZZVZ obhájit nastavení kvalifikačního kritéria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3100" b="0" dirty="0"/>
              <a:t>nutno zvážit, zda jsou daná specifika VZ v rámci oboru natolik odlišující, že je schopen plnit pouze dodavatel, který již s takovouto specifickou zakázkou má zkušenost (specializace plynoucí z jedinečných schopností x důsledek ekonomického chování)</a:t>
            </a:r>
            <a:endParaRPr lang="cs-CZ" sz="310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3100" b="0" dirty="0">
                <a:solidFill>
                  <a:prstClr val="black"/>
                </a:solidFill>
              </a:rPr>
              <a:t>v případě výrazného omezení hospodářské soutěže je nutné předložit objektivní důvody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cs-CZ" sz="32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7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5FD3A2-D0C4-4374-B1B4-FE8C65E52E3A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u="sng" dirty="0" err="1"/>
              <a:t>Prejudikatura</a:t>
            </a:r>
            <a:r>
              <a:rPr lang="cs-CZ" sz="3200" u="sng" dirty="0"/>
              <a:t>:</a:t>
            </a:r>
            <a:r>
              <a:rPr lang="cs-CZ" sz="3200" b="0" u="sng" dirty="0"/>
              <a:t> rozsudek KS v Brně č. j. </a:t>
            </a:r>
            <a:r>
              <a:rPr lang="cs-CZ" sz="3200" u="sng" dirty="0"/>
              <a:t>62 Ca 15/2009-71 </a:t>
            </a:r>
            <a:r>
              <a:rPr lang="cs-CZ" sz="3200" b="0" u="sng" dirty="0"/>
              <a:t>ze dne 10. 3. 2011</a:t>
            </a:r>
          </a:p>
          <a:p>
            <a:endParaRPr lang="cs-CZ" dirty="0"/>
          </a:p>
          <a:p>
            <a:pPr marL="360363" lvl="1" indent="-360363" algn="just"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3200" dirty="0"/>
              <a:t>konstatování závěru ohledně přiměřenosti a zákonnosti stanovených ekonomických a kvalifikačních předpokladů (kritérií kvalifikace) nemůže být výsledkem arbitrární úvahy abstrahující od podmínek trhu, ani od konkrétních důsledků, které mohly vyvolat</a:t>
            </a:r>
          </a:p>
          <a:p>
            <a:pPr marL="0" lvl="1" indent="0">
              <a:buClr>
                <a:srgbClr val="40B4E5"/>
              </a:buClr>
              <a:buNone/>
            </a:pPr>
            <a:endParaRPr lang="cs-CZ" sz="3200" dirty="0"/>
          </a:p>
          <a:p>
            <a:pPr marL="360363" lvl="1" indent="-360363"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3200" dirty="0"/>
              <a:t>nutnost zohlednit 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„novost“ trhu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počet aktivních dodavatelů na trhu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komu byly v minulosti zadány veřejné zakázky obdobného charakteru</a:t>
            </a:r>
          </a:p>
        </p:txBody>
      </p:sp>
    </p:spTree>
    <p:extLst>
      <p:ext uri="{BB962C8B-B14F-4D97-AF65-F5344CB8AC3E}">
        <p14:creationId xmlns:p14="http://schemas.microsoft.com/office/powerpoint/2010/main" val="1052407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FB9BD7DB-2FDF-4E98-A619-DA302A2AC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80" y="912812"/>
            <a:ext cx="14631829" cy="1221160"/>
          </a:xfrm>
        </p:spPr>
        <p:txBody>
          <a:bodyPr/>
          <a:lstStyle/>
          <a:p>
            <a:pPr algn="ctr"/>
            <a:r>
              <a:rPr lang="cs-CZ" sz="4400" dirty="0"/>
              <a:t>Zásady zakotvené v § 6 odst. 4 ZZVZ</a:t>
            </a:r>
          </a:p>
          <a:p>
            <a:pPr algn="ctr"/>
            <a:endParaRPr lang="cs-CZ" sz="4400" dirty="0"/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D9E9A4-6756-4696-9DE0-39CE355979B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879" y="2205980"/>
            <a:ext cx="14631830" cy="8208913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3200" b="0" dirty="0"/>
              <a:t>účinnost od </a:t>
            </a:r>
            <a:r>
              <a:rPr lang="cs-CZ" sz="3200" dirty="0">
                <a:solidFill>
                  <a:srgbClr val="004D7E"/>
                </a:solidFill>
              </a:rPr>
              <a:t>1. 1. 2021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3200" b="0" dirty="0"/>
              <a:t>Ustanovení § 6 ZZVZ je nově doplněno o odst. 4, který </a:t>
            </a:r>
            <a:r>
              <a:rPr lang="cs-CZ" sz="3200" dirty="0"/>
              <a:t>stanovuje povinnost zohlednit</a:t>
            </a:r>
            <a:r>
              <a:rPr lang="cs-CZ" sz="3200" b="0" dirty="0"/>
              <a:t> při vytváření zadávacích podmínek, hodnocení nabídek a výběru dodavatele (za předpokladu, že to bude vzhledem k povaze a smyslu veřejné  zakázky možné)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</a:pPr>
            <a:r>
              <a:rPr lang="cs-CZ" sz="3200" b="1" dirty="0"/>
              <a:t>sociální aspekty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</a:pPr>
            <a:r>
              <a:rPr lang="cs-CZ" sz="3200" b="1" dirty="0"/>
              <a:t>environmentální aspekty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</a:pPr>
            <a:r>
              <a:rPr lang="cs-CZ" sz="3200" b="1" dirty="0"/>
              <a:t>inovace</a:t>
            </a:r>
          </a:p>
          <a:p>
            <a:pPr marL="812719" lvl="1" indent="0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None/>
            </a:pPr>
            <a:endParaRPr lang="cs-CZ" sz="32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3200" b="0" dirty="0">
                <a:solidFill>
                  <a:srgbClr val="004D7E"/>
                </a:solidFill>
              </a:rPr>
              <a:t>všechny zásady uvedené v § 6 ZZVZ jsou si </a:t>
            </a:r>
            <a:r>
              <a:rPr lang="cs-CZ" sz="3200" dirty="0">
                <a:solidFill>
                  <a:srgbClr val="004D7E"/>
                </a:solidFill>
              </a:rPr>
              <a:t>rovny</a:t>
            </a:r>
            <a:r>
              <a:rPr lang="cs-CZ" sz="3200" b="0" dirty="0">
                <a:solidFill>
                  <a:srgbClr val="004D7E"/>
                </a:solidFill>
              </a:rPr>
              <a:t>, žádná nemá aplikační přednost</a:t>
            </a:r>
            <a:endParaRPr lang="cs-CZ" sz="3200" b="0" dirty="0"/>
          </a:p>
          <a:p>
            <a:pPr marL="0" indent="0" algn="just">
              <a:buNone/>
            </a:pPr>
            <a:endParaRPr lang="cs-CZ" sz="3200" dirty="0"/>
          </a:p>
          <a:p>
            <a:pPr marL="0" indent="0" algn="ctr">
              <a:buNone/>
            </a:pPr>
            <a:r>
              <a:rPr lang="cs-CZ" sz="3200" b="0" dirty="0"/>
              <a:t> 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7654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4400" dirty="0"/>
              <a:t>Zásady sociálně odpovědného zadávání, environmentálně odpovědného zadávání a inovací</a:t>
            </a:r>
          </a:p>
          <a:p>
            <a:r>
              <a:rPr lang="cs-CZ" sz="4000" dirty="0">
                <a:solidFill>
                  <a:srgbClr val="40B4E5"/>
                </a:solidFill>
              </a:rPr>
              <a:t> </a:t>
            </a:r>
            <a:endParaRPr lang="cs-CZ" sz="4400" dirty="0">
              <a:solidFill>
                <a:srgbClr val="40B4E5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3"/>
          </p:nvPr>
        </p:nvSpPr>
        <p:spPr>
          <a:xfrm>
            <a:off x="812879" y="2782044"/>
            <a:ext cx="14631830" cy="8106077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cs-CZ" sz="3200" b="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3200" b="0" dirty="0"/>
              <a:t>všechny veřejné zakázky, </a:t>
            </a:r>
            <a:r>
              <a:rPr lang="cs-CZ" sz="3200" b="0" dirty="0">
                <a:solidFill>
                  <a:srgbClr val="004D7E"/>
                </a:solidFill>
              </a:rPr>
              <a:t>včetně VZMR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3200" b="0" dirty="0"/>
              <a:t>nové zásady se promítají do </a:t>
            </a:r>
            <a:r>
              <a:rPr lang="cs-CZ" sz="3200" b="0" dirty="0">
                <a:solidFill>
                  <a:srgbClr val="004D7E"/>
                </a:solidFill>
              </a:rPr>
              <a:t>všech stádií zadávacího řízení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3200" b="0" dirty="0"/>
              <a:t>zadavatel musí být schopen svůj postup řádně odůvodnit, forma není stanovena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3200" b="0" dirty="0"/>
              <a:t>zdůvodnění není obligatorní součástí dokumentace o zadávacím řízení/veřejné zakázce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3200" b="0" dirty="0"/>
              <a:t>spolupráce MMR a ÚOHS: </a:t>
            </a:r>
            <a:r>
              <a:rPr lang="cs-CZ" sz="3200" b="0" dirty="0">
                <a:solidFill>
                  <a:srgbClr val="004D7E"/>
                </a:solidFill>
              </a:rPr>
              <a:t>„</a:t>
            </a:r>
            <a:r>
              <a:rPr lang="cs-CZ" sz="3200" dirty="0">
                <a:solidFill>
                  <a:srgbClr val="004D7E"/>
                </a:solidFill>
              </a:rPr>
              <a:t>Stanovisko k právním otázkám spojeným se zavedením nových zásad zadávání veřejných zakázek“</a:t>
            </a:r>
            <a:r>
              <a:rPr lang="cs-CZ" sz="3200" dirty="0"/>
              <a:t> </a:t>
            </a:r>
            <a:r>
              <a:rPr lang="cs-CZ" sz="3200" b="0" dirty="0"/>
              <a:t>(portal-vz.cz)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3200" b="0" dirty="0"/>
              <a:t>tzv. odpovědné zadávání MPSV (www.sovz.cz)</a:t>
            </a:r>
          </a:p>
          <a:p>
            <a:pPr marL="0" indent="0" algn="just">
              <a:spcAft>
                <a:spcPts val="768"/>
              </a:spcAft>
              <a:buNone/>
            </a:pPr>
            <a:endParaRPr lang="cs-CZ" sz="3200" b="0" dirty="0"/>
          </a:p>
          <a:p>
            <a:pPr marL="0" indent="0" algn="just">
              <a:buNone/>
            </a:pPr>
            <a:r>
              <a:rPr lang="cs-CZ" sz="3200" b="0" dirty="0"/>
              <a:t> </a:t>
            </a:r>
          </a:p>
          <a:p>
            <a:pPr marL="812719" lvl="1" indent="0">
              <a:buNone/>
            </a:pPr>
            <a:endParaRPr lang="cs-CZ" sz="3200" dirty="0"/>
          </a:p>
          <a:p>
            <a:pPr marL="812719" lvl="1" indent="0" algn="just">
              <a:buNone/>
            </a:pPr>
            <a:endParaRPr lang="cs-CZ" sz="3200" dirty="0"/>
          </a:p>
          <a:p>
            <a:pPr marL="812719" lvl="1" indent="0" algn="just">
              <a:buNone/>
            </a:pPr>
            <a:endParaRPr lang="cs-CZ" sz="3200" dirty="0"/>
          </a:p>
          <a:p>
            <a:pPr marL="812719" lvl="1" indent="0" algn="just">
              <a:buNone/>
            </a:pPr>
            <a:r>
              <a:rPr lang="cs-CZ" sz="2800" dirty="0"/>
              <a:t> 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532825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0DE2D4BD-D5D7-4258-8007-A4E2599830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4000" dirty="0"/>
              <a:t>Projev nových zásad v rozhodovací činnosti ÚOHS  ohlédnutí za I. a II. Q 2021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F4C4C8-F8A4-46F6-97F8-92D9AD3DF5A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94117" y="2494012"/>
            <a:ext cx="14631830" cy="8527509"/>
          </a:xfrm>
        </p:spPr>
        <p:txBody>
          <a:bodyPr/>
          <a:lstStyle/>
          <a:p>
            <a:pPr algn="just"/>
            <a:r>
              <a:rPr lang="cs-CZ" sz="3200" b="0" dirty="0">
                <a:solidFill>
                  <a:srgbClr val="004D7E"/>
                </a:solidFill>
              </a:rPr>
              <a:t>přijetí nových zásad se nijak zásadně neprojevilo v řešených případech </a:t>
            </a:r>
            <a:br>
              <a:rPr lang="cs-CZ" sz="3200" b="0" dirty="0">
                <a:solidFill>
                  <a:srgbClr val="004D7E"/>
                </a:solidFill>
              </a:rPr>
            </a:br>
            <a:r>
              <a:rPr lang="cs-CZ" sz="3200" b="0" dirty="0">
                <a:solidFill>
                  <a:srgbClr val="004D7E"/>
                </a:solidFill>
              </a:rPr>
              <a:t>u ÚOHS</a:t>
            </a:r>
          </a:p>
          <a:p>
            <a:pPr algn="just"/>
            <a:r>
              <a:rPr lang="cs-CZ" sz="3200" b="0" dirty="0">
                <a:solidFill>
                  <a:srgbClr val="004D7E"/>
                </a:solidFill>
              </a:rPr>
              <a:t>ÚOHS nesankcionoval žádného zadavatele za nedodržení povinností vyplývajících z § 6 odst. 4 ZZVZ</a:t>
            </a:r>
          </a:p>
          <a:p>
            <a:pPr marL="0" indent="0">
              <a:buNone/>
            </a:pPr>
            <a:endParaRPr lang="cs-CZ" sz="3200" b="0" u="sng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3600" u="sng" dirty="0">
                <a:solidFill>
                  <a:prstClr val="black"/>
                </a:solidFill>
              </a:rPr>
              <a:t>Příklad z činnosti ÚOHS: P136/2021 </a:t>
            </a:r>
            <a:r>
              <a:rPr lang="cs-CZ" sz="3600" b="0" dirty="0">
                <a:solidFill>
                  <a:prstClr val="black"/>
                </a:solidFill>
              </a:rPr>
              <a:t>– stavební úpravy základní školy</a:t>
            </a:r>
            <a:br>
              <a:rPr lang="cs-CZ" sz="3200" b="0" dirty="0">
                <a:solidFill>
                  <a:prstClr val="black"/>
                </a:solidFill>
              </a:rPr>
            </a:br>
            <a:endParaRPr lang="cs-CZ" sz="3200" b="0" dirty="0">
              <a:solidFill>
                <a:prstClr val="black"/>
              </a:solidFill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3200" dirty="0"/>
              <a:t>zadavatel hodnotil </a:t>
            </a:r>
            <a:r>
              <a:rPr lang="cs-CZ" sz="3200" b="0" dirty="0"/>
              <a:t>(s odkazem na § 6 odst. 4 ZZVZ) </a:t>
            </a:r>
            <a:r>
              <a:rPr lang="cs-CZ" sz="3200" dirty="0"/>
              <a:t>průměrný počet zaměstnanců – osob se zdravotním postižením za poslední dva roky</a:t>
            </a:r>
            <a:r>
              <a:rPr lang="cs-CZ" sz="3200" b="0" dirty="0"/>
              <a:t>; kritérium se vztahovalo k osobě dodavatele, nikoli k předmětu VZ, </a:t>
            </a:r>
            <a:br>
              <a:rPr lang="cs-CZ" sz="3200" b="0" dirty="0"/>
            </a:br>
            <a:r>
              <a:rPr lang="cs-CZ" sz="3200" b="0" dirty="0"/>
              <a:t>avšak veřejná zakázka byla zadávána v ZPŘ - speciální úprava </a:t>
            </a:r>
            <a:br>
              <a:rPr lang="cs-CZ" sz="3200" b="0" dirty="0"/>
            </a:br>
            <a:r>
              <a:rPr lang="cs-CZ" sz="3200" b="0" dirty="0"/>
              <a:t>v § 53 odst. 6 ZZVZ → s ohledem na to, že zadavatel postupoval v ZPŘ bylo možno stanovit takové kritérium hodnocení</a:t>
            </a:r>
            <a:endParaRPr lang="cs-CZ" sz="320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3200" b="0" dirty="0">
                <a:solidFill>
                  <a:prstClr val="black"/>
                </a:solidFill>
              </a:rPr>
              <a:t>zadavatel příznivě hodnotil mj. jednak minulé zaměstnávání osob se</a:t>
            </a:r>
            <a:r>
              <a:rPr lang="cs-CZ" dirty="0"/>
              <a:t> </a:t>
            </a:r>
            <a:r>
              <a:rPr lang="cs-CZ" sz="3200" b="0" dirty="0">
                <a:solidFill>
                  <a:prstClr val="black"/>
                </a:solidFill>
              </a:rPr>
              <a:t>zdravotním postižením, jednak závazek dodavatele poskytnout při plnění VZ odbornou praxi – </a:t>
            </a:r>
            <a:r>
              <a:rPr lang="cs-CZ" sz="3200" dirty="0">
                <a:solidFill>
                  <a:prstClr val="black"/>
                </a:solidFill>
              </a:rPr>
              <a:t>vhodný způsob uplatnění nových zásad</a:t>
            </a:r>
            <a:endParaRPr lang="cs-CZ" sz="3200" b="0" dirty="0">
              <a:solidFill>
                <a:prstClr val="black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3200" b="0" dirty="0"/>
          </a:p>
          <a:p>
            <a:pPr>
              <a:buFont typeface="Arial" panose="020B0604020202020204" pitchFamily="34" charset="0"/>
              <a:buChar char="•"/>
            </a:pP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456259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6537</TotalTime>
  <Words>2324</Words>
  <Application>Microsoft Office PowerPoint</Application>
  <PresentationFormat>Vlastní</PresentationFormat>
  <Paragraphs>186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Courier New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Dlouhá Markéta</dc:creator>
  <cp:lastModifiedBy>Kostruhová Marie</cp:lastModifiedBy>
  <cp:revision>466</cp:revision>
  <cp:lastPrinted>2021-09-06T06:34:52Z</cp:lastPrinted>
  <dcterms:created xsi:type="dcterms:W3CDTF">2017-06-29T14:32:04Z</dcterms:created>
  <dcterms:modified xsi:type="dcterms:W3CDTF">2021-09-14T06:51:23Z</dcterms:modified>
</cp:coreProperties>
</file>